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84FBE-DBDE-4721-81C2-D27F8D8FE556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32C27-12CE-4776-8ECF-4A5A4E09E8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E4C229-CB32-4A35-B86A-EBF0AA0D1CF3}" type="slidenum">
              <a:rPr lang="fr-FR" sz="1200"/>
              <a:pPr algn="r"/>
              <a:t>6</a:t>
            </a:fld>
            <a:endParaRPr lang="fr-FR" sz="120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43EC9A-3C7C-42F2-B4A8-B51ADD89922F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AA2A-31EF-470B-8981-2B4395ACCBF0}" type="datetimeFigureOut">
              <a:rPr lang="en-US" smtClean="0"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DB69-4F22-4209-B754-DA4E14B1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epfl.ch/theses/?nr=45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epfl.ch/theses/?nr=458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Three examples of application of </a:t>
            </a:r>
            <a:r>
              <a:rPr lang="en-US" dirty="0" err="1" smtClean="0"/>
              <a:t>Sussix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9144000" cy="1752600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en-US" dirty="0" smtClean="0"/>
              <a:t>Data from simulations       </a:t>
            </a:r>
            <a:r>
              <a:rPr lang="en-US" dirty="0" smtClean="0">
                <a:sym typeface="Wingdings" pitchFamily="2" charset="2"/>
              </a:rPr>
              <a:t> sensitivity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ym typeface="Wingdings" pitchFamily="2" charset="2"/>
              </a:rPr>
              <a:t>Data from measurements  frequency resolution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damper pickup data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943600" cy="446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58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 turns of bunch by bunch data are available from the application of Riccardo  de Maria. </a:t>
            </a:r>
            <a:br>
              <a:rPr lang="en-US" dirty="0" smtClean="0"/>
            </a:br>
            <a:r>
              <a:rPr lang="en-US" dirty="0" smtClean="0"/>
              <a:t>Very low frequency resolution of the FFT. </a:t>
            </a:r>
            <a:br>
              <a:rPr lang="en-US" dirty="0" smtClean="0"/>
            </a:br>
            <a:r>
              <a:rPr lang="en-US" dirty="0" smtClean="0"/>
              <a:t>Can SUSSIX be trusted with such a small number of turns?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25" y="990600"/>
            <a:ext cx="87218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things I observed as a user: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for the same number of turns, SUSSIX has  higher resolution and higher sensitivity than </a:t>
            </a:r>
            <a:br>
              <a:rPr lang="en-US" dirty="0" smtClean="0"/>
            </a:br>
            <a:r>
              <a:rPr lang="en-US" dirty="0" smtClean="0"/>
              <a:t>the classical FFT, in particular if the complex signal can be used as input.</a:t>
            </a:r>
          </a:p>
          <a:p>
            <a:pPr>
              <a:buFontTx/>
              <a:buChar char="-"/>
            </a:pPr>
            <a:r>
              <a:rPr lang="en-US" dirty="0"/>
              <a:t>-</a:t>
            </a:r>
            <a:r>
              <a:rPr lang="en-US" dirty="0" smtClean="0"/>
              <a:t>&gt; Very nice tool!!!!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However it should not be used in all cases as: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SUSSIX is slower than the FFT</a:t>
            </a:r>
          </a:p>
          <a:p>
            <a:pPr>
              <a:buFontTx/>
              <a:buChar char="-"/>
            </a:pPr>
            <a:r>
              <a:rPr lang="en-US" dirty="0" smtClean="0"/>
              <a:t> SUSSIX is very slow for large number of turns</a:t>
            </a:r>
          </a:p>
          <a:p>
            <a:pPr>
              <a:buFontTx/>
              <a:buChar char="-"/>
            </a:pPr>
            <a:r>
              <a:rPr lang="en-US" dirty="0" smtClean="0"/>
              <a:t> SUSSIX can give strange results when the motion is exponentially growing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SUSSIX is used heavily in the LHC python-based beta-beat applications for SPS and LHC 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- FFT is present by default or as a library in most  codes and languages, while SUSSIX is not </a:t>
            </a:r>
          </a:p>
          <a:p>
            <a:r>
              <a:rPr lang="en-US" dirty="0"/>
              <a:t> </a:t>
            </a:r>
            <a:r>
              <a:rPr lang="en-US" dirty="0" smtClean="0"/>
              <a:t>  (yet).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HEADTAIL simulation data:</a:t>
            </a:r>
          </a:p>
          <a:p>
            <a:pPr lvl="1"/>
            <a:r>
              <a:rPr lang="en-US" dirty="0" smtClean="0"/>
              <a:t>Interaction of a bunch of </a:t>
            </a:r>
            <a:r>
              <a:rPr lang="en-US" dirty="0" err="1" smtClean="0"/>
              <a:t>macroparticles</a:t>
            </a:r>
            <a:r>
              <a:rPr lang="en-US" dirty="0" smtClean="0"/>
              <a:t> with a localized broadband impedance</a:t>
            </a:r>
          </a:p>
          <a:p>
            <a:pPr lvl="1"/>
            <a:r>
              <a:rPr lang="en-US" dirty="0" smtClean="0"/>
              <a:t>8192 simulated turns</a:t>
            </a:r>
          </a:p>
          <a:p>
            <a:pPr lvl="1"/>
            <a:r>
              <a:rPr lang="en-US" dirty="0" smtClean="0"/>
              <a:t>Looking for coherent tune shift and transverse mode coupling instabilities</a:t>
            </a:r>
          </a:p>
          <a:p>
            <a:pPr lvl="1"/>
            <a:r>
              <a:rPr lang="en-US" dirty="0" smtClean="0"/>
              <a:t>In this case possibility to compare with an analytical code MOSES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2000" dirty="0" smtClean="0"/>
              <a:t>For more details, see </a:t>
            </a:r>
            <a:r>
              <a:rPr lang="en-US" sz="2000" dirty="0" smtClean="0">
                <a:hlinkClick r:id="rId2"/>
              </a:rPr>
              <a:t>http://library.epfl.ch/theses/?nr=4585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  <a:noFill/>
          <a:ln/>
        </p:spPr>
        <p:txBody>
          <a:bodyPr/>
          <a:lstStyle/>
          <a:p>
            <a:r>
              <a:rPr lang="fr-FR" sz="1800" smtClean="0"/>
              <a:t>Methods :</a:t>
            </a:r>
            <a:r>
              <a:rPr lang="fr-FR" sz="1800" smtClean="0">
                <a:sym typeface="Wingdings" pitchFamily="2" charset="2"/>
              </a:rPr>
              <a:t>  </a:t>
            </a:r>
            <a:r>
              <a:rPr lang="fr-FR" sz="1600" i="1" smtClean="0"/>
              <a:t>What to do with </a:t>
            </a:r>
            <a:r>
              <a:rPr lang="fr-FR" sz="1400" i="1" smtClean="0"/>
              <a:t>HEADTAIL</a:t>
            </a:r>
            <a:r>
              <a:rPr lang="fr-FR" sz="1600" i="1" smtClean="0"/>
              <a:t> outputs ?</a:t>
            </a:r>
            <a:endParaRPr lang="pl-PL" sz="1600" i="1" smtClean="0"/>
          </a:p>
        </p:txBody>
      </p:sp>
      <p:pic>
        <p:nvPicPr>
          <p:cNvPr id="110595" name="Picture 3" descr="stable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188" y="3932238"/>
            <a:ext cx="4762500" cy="2943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5625" y="3167063"/>
            <a:ext cx="4664075" cy="3214687"/>
            <a:chOff x="158" y="1859"/>
            <a:chExt cx="2938" cy="2025"/>
          </a:xfrm>
        </p:grpSpPr>
        <p:pic>
          <p:nvPicPr>
            <p:cNvPr id="110597" name="Picture 5" descr="stableBea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160"/>
              <a:ext cx="1956" cy="1209"/>
            </a:xfrm>
            <a:prstGeom prst="rect">
              <a:avLst/>
            </a:prstGeom>
            <a:noFill/>
          </p:spPr>
        </p:pic>
        <p:sp>
          <p:nvSpPr>
            <p:cNvPr id="110598" name="Rectangle 6"/>
            <p:cNvSpPr>
              <a:spLocks noChangeArrowheads="1"/>
            </p:cNvSpPr>
            <p:nvPr/>
          </p:nvSpPr>
          <p:spPr bwMode="auto">
            <a:xfrm>
              <a:off x="2971" y="2296"/>
              <a:ext cx="45" cy="1588"/>
            </a:xfrm>
            <a:prstGeom prst="rect">
              <a:avLst/>
            </a:prstGeom>
            <a:noFill/>
            <a:ln w="28575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AutoShape 7"/>
            <p:cNvSpPr>
              <a:spLocks noChangeArrowheads="1"/>
            </p:cNvSpPr>
            <p:nvPr/>
          </p:nvSpPr>
          <p:spPr bwMode="auto">
            <a:xfrm rot="6013395">
              <a:off x="2364" y="1379"/>
              <a:ext cx="251" cy="1212"/>
            </a:xfrm>
            <a:prstGeom prst="curvedRightArrow">
              <a:avLst>
                <a:gd name="adj1" fmla="val 96574"/>
                <a:gd name="adj2" fmla="val 1931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600" name="Picture 8" descr="fftExam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789363"/>
            <a:ext cx="4762500" cy="2943225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9388" y="2781300"/>
            <a:ext cx="5832475" cy="3816350"/>
            <a:chOff x="113" y="1616"/>
            <a:chExt cx="3674" cy="2404"/>
          </a:xfrm>
        </p:grpSpPr>
        <p:sp>
          <p:nvSpPr>
            <p:cNvPr id="110602" name="AutoShape 10"/>
            <p:cNvSpPr>
              <a:spLocks noChangeArrowheads="1"/>
            </p:cNvSpPr>
            <p:nvPr/>
          </p:nvSpPr>
          <p:spPr bwMode="auto">
            <a:xfrm rot="5400000">
              <a:off x="2698" y="845"/>
              <a:ext cx="317" cy="1860"/>
            </a:xfrm>
            <a:prstGeom prst="curvedRightArrow">
              <a:avLst>
                <a:gd name="adj1" fmla="val 61419"/>
                <a:gd name="adj2" fmla="val 17876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0603" name="Picture 11" descr="fftExamp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2024"/>
              <a:ext cx="2273" cy="1405"/>
            </a:xfrm>
            <a:prstGeom prst="rect">
              <a:avLst/>
            </a:prstGeom>
            <a:noFill/>
          </p:spPr>
        </p:pic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3606" y="1979"/>
              <a:ext cx="181" cy="2041"/>
            </a:xfrm>
            <a:prstGeom prst="rect">
              <a:avLst/>
            </a:prstGeom>
            <a:noFill/>
            <a:ln w="28575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605" name="Picture 13" descr="SussixExamp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3716338"/>
            <a:ext cx="4762500" cy="2943225"/>
          </a:xfrm>
          <a:prstGeom prst="rect">
            <a:avLst/>
          </a:prstGeom>
          <a:noFill/>
        </p:spPr>
      </p:pic>
      <p:pic>
        <p:nvPicPr>
          <p:cNvPr id="110606" name="Picture 14" descr="SussixExamp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8" y="3273425"/>
            <a:ext cx="3673475" cy="2270125"/>
          </a:xfrm>
          <a:prstGeom prst="rect">
            <a:avLst/>
          </a:prstGeom>
          <a:noFill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95625" y="2781300"/>
            <a:ext cx="6048375" cy="3371850"/>
            <a:chOff x="1928" y="1752"/>
            <a:chExt cx="3810" cy="2124"/>
          </a:xfrm>
        </p:grpSpPr>
        <p:sp>
          <p:nvSpPr>
            <p:cNvPr id="110608" name="AutoShape 16"/>
            <p:cNvSpPr>
              <a:spLocks noChangeArrowheads="1"/>
            </p:cNvSpPr>
            <p:nvPr/>
          </p:nvSpPr>
          <p:spPr bwMode="auto">
            <a:xfrm rot="5668560">
              <a:off x="3628" y="52"/>
              <a:ext cx="410" cy="3810"/>
            </a:xfrm>
            <a:prstGeom prst="curvedRightArrow">
              <a:avLst>
                <a:gd name="adj1" fmla="val 70900"/>
                <a:gd name="adj2" fmla="val 25675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9" name="Rectangle 17"/>
            <p:cNvSpPr>
              <a:spLocks noChangeArrowheads="1"/>
            </p:cNvSpPr>
            <p:nvPr/>
          </p:nvSpPr>
          <p:spPr bwMode="auto">
            <a:xfrm>
              <a:off x="5467" y="2334"/>
              <a:ext cx="136" cy="1542"/>
            </a:xfrm>
            <a:prstGeom prst="rect">
              <a:avLst/>
            </a:prstGeom>
            <a:noFill/>
            <a:ln w="38100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0610" name="Picture 18" descr="sussixVsff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57675" y="3716338"/>
            <a:ext cx="4706938" cy="2903537"/>
          </a:xfrm>
          <a:prstGeom prst="rect">
            <a:avLst/>
          </a:prstGeom>
          <a:noFill/>
        </p:spPr>
      </p:pic>
      <p:sp>
        <p:nvSpPr>
          <p:cNvPr id="110611" name="AutoShape 19"/>
          <p:cNvSpPr>
            <a:spLocks noChangeArrowheads="1"/>
          </p:cNvSpPr>
          <p:nvPr/>
        </p:nvSpPr>
        <p:spPr bwMode="auto">
          <a:xfrm rot="1793934">
            <a:off x="3108325" y="5761038"/>
            <a:ext cx="1370013" cy="288925"/>
          </a:xfrm>
          <a:prstGeom prst="curvedUpArrow">
            <a:avLst>
              <a:gd name="adj1" fmla="val 94835"/>
              <a:gd name="adj2" fmla="val 18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507412" cy="22320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fr-FR" sz="1200" smtClean="0"/>
              <a:t>Extract the position of the centroid of the bunch (vertical or horizontal) turn after turn </a:t>
            </a:r>
            <a:r>
              <a:rPr lang="fr-FR" sz="1200" smtClean="0">
                <a:sym typeface="Wingdings" pitchFamily="2" charset="2"/>
              </a:rPr>
              <a:t> simulated BPM signal</a:t>
            </a:r>
            <a:endParaRPr lang="fr-FR" sz="1200" smtClean="0"/>
          </a:p>
          <a:p>
            <a:pPr marL="609600" indent="-609600">
              <a:buFontTx/>
              <a:buAutoNum type="arabicPeriod"/>
            </a:pPr>
            <a:r>
              <a:rPr lang="fr-FR" sz="1200" smtClean="0"/>
              <a:t>Apply a classical FFT to this simulated BPM signal (</a:t>
            </a:r>
            <a:r>
              <a:rPr lang="fr-FR" sz="1200" i="1" smtClean="0"/>
              <a:t>x</a:t>
            </a:r>
            <a:r>
              <a:rPr lang="fr-FR" sz="1200" smtClean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fr-FR" sz="1200" smtClean="0"/>
              <a:t>Apply SUSSIX</a:t>
            </a:r>
            <a:r>
              <a:rPr lang="fr-FR" sz="1200" baseline="30000" smtClean="0"/>
              <a:t>*</a:t>
            </a:r>
            <a:r>
              <a:rPr lang="fr-FR" sz="1200" smtClean="0"/>
              <a:t> to this same simulated BPM signal (actually </a:t>
            </a:r>
            <a:r>
              <a:rPr lang="fr-FR" sz="1200" i="1" smtClean="0"/>
              <a:t>x – j </a:t>
            </a:r>
            <a:r>
              <a:rPr lang="fr-FR" sz="1200" i="1" smtClean="0">
                <a:sym typeface="Symbol" pitchFamily="18" charset="2"/>
              </a:rPr>
              <a:t></a:t>
            </a:r>
            <a:r>
              <a:rPr lang="fr-FR" sz="1200" i="1" baseline="-25000" smtClean="0"/>
              <a:t>x</a:t>
            </a:r>
            <a:r>
              <a:rPr lang="fr-FR" sz="1200" baseline="-25000" smtClean="0"/>
              <a:t> </a:t>
            </a:r>
            <a:r>
              <a:rPr lang="fr-FR" sz="1200" i="1" smtClean="0"/>
              <a:t>x’ </a:t>
            </a:r>
            <a:r>
              <a:rPr lang="fr-FR" sz="1200" smtClean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fr-FR" sz="1200" smtClean="0"/>
              <a:t>Translate the tune spectrum by Q</a:t>
            </a:r>
            <a:r>
              <a:rPr lang="fr-FR" sz="1200" baseline="-25000" smtClean="0"/>
              <a:t>x0</a:t>
            </a:r>
            <a:r>
              <a:rPr lang="fr-FR" sz="1200" smtClean="0"/>
              <a:t>=0 and normalize it to Q</a:t>
            </a:r>
            <a:r>
              <a:rPr lang="fr-FR" sz="1200" baseline="-25000" smtClean="0"/>
              <a:t>s</a:t>
            </a:r>
            <a:endParaRPr lang="pl-PL" sz="1200" smtClean="0"/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107950" y="62372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200"/>
              <a:t>(*)</a:t>
            </a:r>
            <a:r>
              <a:rPr lang="fr-FR" sz="1200" baseline="-25000"/>
              <a:t>  </a:t>
            </a:r>
            <a:r>
              <a:rPr lang="fr-FR" sz="1200" i="1"/>
              <a:t>Sussix code</a:t>
            </a:r>
            <a:r>
              <a:rPr lang="fr-FR" sz="1200"/>
              <a:t> : R. Bartolini, F. Schmidt</a:t>
            </a:r>
            <a:r>
              <a:rPr lang="fr-FR" sz="1200" i="1"/>
              <a:t>, SL Note 98-017AP,  CERN 1998</a:t>
            </a:r>
          </a:p>
          <a:p>
            <a:r>
              <a:rPr lang="fr-FR" sz="1200" i="1"/>
              <a:t>     Theory behind Sussix :  </a:t>
            </a:r>
            <a:r>
              <a:rPr lang="fr-FR" sz="1200"/>
              <a:t>R. Bartolini, F. Schmidt,</a:t>
            </a:r>
            <a:r>
              <a:rPr lang="fr-FR" sz="1200" i="1"/>
              <a:t> LHC Project Report 132, CERN 1997</a:t>
            </a:r>
          </a:p>
          <a:p>
            <a:r>
              <a:rPr lang="fr-FR" sz="1200" i="1"/>
              <a:t>		</a:t>
            </a:r>
            <a:r>
              <a:rPr lang="fr-FR" sz="1200"/>
              <a:t>J. Laskar et al.</a:t>
            </a:r>
            <a:r>
              <a:rPr lang="fr-FR" sz="1200" i="1"/>
              <a:t>, Physica D 56, pp. 253-269 (1992)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animBg="1"/>
      <p:bldP spid="110613" grpId="0"/>
      <p:bldP spid="1106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sussixVsf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105275" cy="2532063"/>
          </a:xfrm>
          <a:prstGeom prst="rect">
            <a:avLst/>
          </a:prstGeom>
          <a:noFill/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30175"/>
            <a:ext cx="8229600" cy="706438"/>
          </a:xfrm>
          <a:noFill/>
          <a:ln/>
        </p:spPr>
        <p:txBody>
          <a:bodyPr/>
          <a:lstStyle/>
          <a:p>
            <a:r>
              <a:rPr lang="fr-FR" sz="2400" smtClean="0"/>
              <a:t>Another visualization of the tune spectrum</a:t>
            </a:r>
            <a:r>
              <a:rPr lang="fr-FR" sz="2800" smtClean="0"/>
              <a:t> </a:t>
            </a:r>
            <a:endParaRPr lang="pl-PL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3532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/>
              <a:t>for Nb = 3 10</a:t>
            </a:r>
            <a:r>
              <a:rPr lang="fr-FR" sz="1600" baseline="30000"/>
              <a:t>9 </a:t>
            </a:r>
            <a:r>
              <a:rPr lang="fr-FR" sz="1600"/>
              <a:t>p/b (I</a:t>
            </a:r>
            <a:r>
              <a:rPr lang="fr-FR" sz="1600" baseline="-25000"/>
              <a:t>b</a:t>
            </a:r>
            <a:r>
              <a:rPr lang="fr-FR" sz="1600"/>
              <a:t> = 0.02 mA)</a:t>
            </a:r>
            <a:endParaRPr lang="pl-PL" sz="1600"/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 rot="3223625">
            <a:off x="3167857" y="4114006"/>
            <a:ext cx="1370012" cy="288925"/>
          </a:xfrm>
          <a:prstGeom prst="curvedUpArrow">
            <a:avLst>
              <a:gd name="adj1" fmla="val 94835"/>
              <a:gd name="adj2" fmla="val 18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6" name="Picture 6" descr="TMCIcontourInvertedAmpsbSPS_Round_10MOhm_hori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32013"/>
            <a:ext cx="4491037" cy="4491037"/>
          </a:xfrm>
          <a:prstGeom prst="rect">
            <a:avLst/>
          </a:prstGeom>
          <a:noFill/>
        </p:spPr>
      </p:pic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627313" y="2276475"/>
            <a:ext cx="2376487" cy="11525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2051050" y="3068638"/>
            <a:ext cx="2952750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953000" y="1524000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/>
              <a:t>Displaying the Sussix spectrum on one line per bunch intensity</a:t>
            </a:r>
            <a:endParaRPr lang="pl-PL" sz="1600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/>
              <a:t>The dots are brighter and bigger if the amplitude is larger</a:t>
            </a:r>
            <a:endParaRPr lang="pl-PL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TMCIcontourInvertedAmpsbSPS_Round_10MOhm_horiz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05038"/>
            <a:ext cx="4275137" cy="4275137"/>
          </a:xfrm>
          <a:prstGeom prst="rect">
            <a:avLst/>
          </a:prstGeom>
          <a:noFill/>
        </p:spPr>
      </p:pic>
      <p:pic>
        <p:nvPicPr>
          <p:cNvPr id="114691" name="Picture 3" descr="sussix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17675"/>
            <a:ext cx="4248150" cy="2619375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30175"/>
            <a:ext cx="8229600" cy="708025"/>
          </a:xfrm>
          <a:noFill/>
          <a:ln/>
        </p:spPr>
        <p:txBody>
          <a:bodyPr/>
          <a:lstStyle/>
          <a:p>
            <a:r>
              <a:rPr lang="fr-FR" sz="2400" smtClean="0"/>
              <a:t>Another visualization of the tune spectrum</a:t>
            </a:r>
            <a:endParaRPr lang="pl-PL" sz="2400" smtClean="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044575" y="1323975"/>
            <a:ext cx="322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/>
              <a:t>for Nb = 48 10</a:t>
            </a:r>
            <a:r>
              <a:rPr lang="fr-FR" sz="1600" baseline="30000"/>
              <a:t>9 </a:t>
            </a:r>
            <a:r>
              <a:rPr lang="fr-FR" sz="1600"/>
              <a:t>p/b (I</a:t>
            </a:r>
            <a:r>
              <a:rPr lang="fr-FR" sz="1600" baseline="-25000"/>
              <a:t>b</a:t>
            </a:r>
            <a:r>
              <a:rPr lang="fr-FR" sz="1600"/>
              <a:t> = 0.33 mA)</a:t>
            </a:r>
            <a:endParaRPr lang="pl-PL" sz="1600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 rot="3223625">
            <a:off x="3167857" y="4615656"/>
            <a:ext cx="1370012" cy="288925"/>
          </a:xfrm>
          <a:prstGeom prst="curvedUpArrow">
            <a:avLst>
              <a:gd name="adj1" fmla="val 94835"/>
              <a:gd name="adj2" fmla="val 18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1187450" y="3068638"/>
            <a:ext cx="5922963" cy="25463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2195513" y="2636838"/>
            <a:ext cx="4897437" cy="14398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953000" y="1600200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/>
              <a:t>Displaying the Sussix spectrum on one line per bunch intensity</a:t>
            </a:r>
            <a:endParaRPr lang="pl-PL" sz="1600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3960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/>
              <a:t>The dots are brighter and bigger if the amplitude is larger</a:t>
            </a:r>
            <a:endParaRPr lang="pl-PL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71438"/>
            <a:ext cx="8785225" cy="585787"/>
          </a:xfrm>
          <a:ln/>
        </p:spPr>
        <p:txBody>
          <a:bodyPr/>
          <a:lstStyle/>
          <a:p>
            <a:pPr marL="762000" indent="-762000"/>
            <a:r>
              <a:rPr lang="en-US" sz="1800" smtClean="0"/>
              <a:t>SPS with high currents: What do HEADTAIL simulations predict?</a:t>
            </a:r>
            <a:endParaRPr lang="pl-PL" sz="1800" smtClean="0"/>
          </a:p>
        </p:txBody>
      </p:sp>
      <p:sp>
        <p:nvSpPr>
          <p:cNvPr id="116739" name="Text Box 8"/>
          <p:cNvSpPr txBox="1">
            <a:spLocks noChangeArrowheads="1"/>
          </p:cNvSpPr>
          <p:nvPr/>
        </p:nvSpPr>
        <p:spPr bwMode="auto">
          <a:xfrm>
            <a:off x="250825" y="642938"/>
            <a:ext cx="4187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HEADTAIL simulated coherent </a:t>
            </a:r>
            <a:br>
              <a:rPr lang="fr-FR" sz="1600"/>
            </a:br>
            <a:r>
              <a:rPr lang="fr-FR" sz="1600"/>
              <a:t>bunch transverse position at a BPM location</a:t>
            </a:r>
          </a:p>
        </p:txBody>
      </p:sp>
      <p:pic>
        <p:nvPicPr>
          <p:cNvPr id="67595" name="Picture 11" descr="SussixVsFFTSPS_Round_10MOhm_vertic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60738"/>
            <a:ext cx="5715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12" descr="TimeDomain_SPS_Round_10MOhm_horizonta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92225"/>
            <a:ext cx="36988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787900" y="2903538"/>
            <a:ext cx="3592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HEADTAIL Simulated mode spectrum</a:t>
            </a: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rot="3069502">
            <a:off x="2196307" y="4148931"/>
            <a:ext cx="1370012" cy="288925"/>
          </a:xfrm>
          <a:prstGeom prst="curvedUpArrow">
            <a:avLst>
              <a:gd name="adj1" fmla="val 94835"/>
              <a:gd name="adj2" fmla="val 18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166813" y="3952875"/>
            <a:ext cx="124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FFT</a:t>
            </a:r>
          </a:p>
          <a:p>
            <a:pPr algn="ctr"/>
            <a:r>
              <a:rPr lang="fr-FR"/>
              <a:t>or</a:t>
            </a:r>
          </a:p>
          <a:p>
            <a:pPr algn="ctr"/>
            <a:r>
              <a:rPr lang="fr-FR"/>
              <a:t>SUSSIX</a:t>
            </a:r>
          </a:p>
          <a:p>
            <a:pPr algn="ctr"/>
            <a:endParaRPr lang="fr-F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308850" y="3743325"/>
            <a:ext cx="1584325" cy="792163"/>
            <a:chOff x="4649" y="799"/>
            <a:chExt cx="998" cy="499"/>
          </a:xfrm>
        </p:grpSpPr>
        <p:sp>
          <p:nvSpPr>
            <p:cNvPr id="116746" name="Text Box 17"/>
            <p:cNvSpPr txBox="1">
              <a:spLocks noChangeArrowheads="1"/>
            </p:cNvSpPr>
            <p:nvPr/>
          </p:nvSpPr>
          <p:spPr bwMode="auto">
            <a:xfrm>
              <a:off x="4921" y="845"/>
              <a:ext cx="6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FFT</a:t>
              </a:r>
            </a:p>
            <a:p>
              <a:r>
                <a:rPr lang="fr-FR"/>
                <a:t>SUSSIX</a:t>
              </a:r>
              <a:endParaRPr lang="pl-PL"/>
            </a:p>
          </p:txBody>
        </p:sp>
        <p:sp>
          <p:nvSpPr>
            <p:cNvPr id="116747" name="Line 18"/>
            <p:cNvSpPr>
              <a:spLocks noChangeShapeType="1"/>
            </p:cNvSpPr>
            <p:nvPr/>
          </p:nvSpPr>
          <p:spPr bwMode="auto">
            <a:xfrm>
              <a:off x="4735" y="962"/>
              <a:ext cx="182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Line 19"/>
            <p:cNvSpPr>
              <a:spLocks noChangeShapeType="1"/>
            </p:cNvSpPr>
            <p:nvPr/>
          </p:nvSpPr>
          <p:spPr bwMode="auto">
            <a:xfrm>
              <a:off x="4740" y="1117"/>
              <a:ext cx="18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9" name="Rectangle 20"/>
            <p:cNvSpPr>
              <a:spLocks noChangeArrowheads="1"/>
            </p:cNvSpPr>
            <p:nvPr/>
          </p:nvSpPr>
          <p:spPr bwMode="auto">
            <a:xfrm>
              <a:off x="4649" y="799"/>
              <a:ext cx="998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6750" name="Text Box 21"/>
          <p:cNvSpPr txBox="1">
            <a:spLocks noChangeArrowheads="1"/>
          </p:cNvSpPr>
          <p:nvPr/>
        </p:nvSpPr>
        <p:spPr bwMode="auto">
          <a:xfrm>
            <a:off x="5181600" y="990600"/>
            <a:ext cx="3817938" cy="1165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HEADTAIL simulation parameters:</a:t>
            </a:r>
          </a:p>
          <a:p>
            <a:pPr>
              <a:buFontTx/>
              <a:buChar char="-"/>
            </a:pPr>
            <a:r>
              <a:rPr lang="fr-FR" sz="1400"/>
              <a:t> Broadband impedance</a:t>
            </a:r>
          </a:p>
          <a:p>
            <a:pPr>
              <a:buFontTx/>
              <a:buChar char="-"/>
            </a:pPr>
            <a:r>
              <a:rPr lang="fr-FR" sz="1400"/>
              <a:t> Round beam pipe</a:t>
            </a:r>
          </a:p>
          <a:p>
            <a:pPr>
              <a:buFontTx/>
              <a:buChar char="-"/>
            </a:pPr>
            <a:r>
              <a:rPr lang="fr-FR" sz="1400"/>
              <a:t> No space charge, no spread, no chromaticity</a:t>
            </a:r>
          </a:p>
          <a:p>
            <a:pPr>
              <a:buFontTx/>
              <a:buChar char="-"/>
            </a:pPr>
            <a:r>
              <a:rPr lang="fr-FR" sz="1400"/>
              <a:t> Linear longitudinal restoring force</a:t>
            </a:r>
          </a:p>
        </p:txBody>
      </p:sp>
      <p:pic>
        <p:nvPicPr>
          <p:cNvPr id="67606" name="Picture 22" descr="TimeDomain_SPS_Round_10MOhm_horizonta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96975"/>
            <a:ext cx="38163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7" name="Picture 23" descr="contourShowInvertedAmpsWithLi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24008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07950" y="6100763"/>
            <a:ext cx="4824413" cy="5905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HEADTAIL predicts a TMCI: </a:t>
            </a:r>
            <a:br>
              <a:rPr lang="fr-FR" sz="1600"/>
            </a:br>
            <a:r>
              <a:rPr lang="fr-FR" sz="1600"/>
              <a:t>large coupling between transverse modes -2 and -3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152400" y="5410200"/>
            <a:ext cx="4633913" cy="650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Wingdings" pitchFamily="2" charset="2"/>
              </a:rPr>
              <a:t> Transverse modes are observed to shift, </a:t>
            </a:r>
            <a:br>
              <a:rPr lang="fr-FR">
                <a:solidFill>
                  <a:schemeClr val="bg1"/>
                </a:solidFill>
                <a:sym typeface="Wingdings" pitchFamily="2" charset="2"/>
              </a:rPr>
            </a:br>
            <a:r>
              <a:rPr lang="fr-FR">
                <a:solidFill>
                  <a:schemeClr val="bg1"/>
                </a:solidFill>
                <a:sym typeface="Wingdings" pitchFamily="2" charset="2"/>
              </a:rPr>
              <a:t>couple and decouple with current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/>
      <p:bldP spid="67598" grpId="0" animBg="1"/>
      <p:bldP spid="67599" grpId="0" build="allAtOnce"/>
      <p:bldP spid="67608" grpId="0" animBg="1"/>
      <p:bldP spid="1167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609600"/>
          </a:xfrm>
          <a:ln/>
        </p:spPr>
        <p:txBody>
          <a:bodyPr/>
          <a:lstStyle/>
          <a:p>
            <a:pPr marL="762000" indent="-762000"/>
            <a:r>
              <a:rPr lang="fr-FR" sz="2000" smtClean="0"/>
              <a:t>Benchmark of HEADTAIL simulations with MOSES analytical calculations</a:t>
            </a:r>
            <a:endParaRPr lang="pl-PL" sz="1800" smtClean="0"/>
          </a:p>
        </p:txBody>
      </p:sp>
      <p:pic>
        <p:nvPicPr>
          <p:cNvPr id="118787" name="Picture 5" descr="CompareMosesHeadTailRealSPS_Round_10MOhm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763" y="1301750"/>
            <a:ext cx="4364037" cy="4559300"/>
          </a:xfrm>
          <a:noFill/>
          <a:ln>
            <a:solidFill>
              <a:schemeClr val="bg1"/>
            </a:solidFill>
          </a:ln>
        </p:spPr>
      </p:pic>
      <p:pic>
        <p:nvPicPr>
          <p:cNvPr id="72712" name="Picture 8" descr="CompareMosesHeadTailImagLegendSPS_Round_10MOhm_horizontal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133725"/>
            <a:ext cx="4495800" cy="2773363"/>
          </a:xfrm>
          <a:noFill/>
        </p:spPr>
      </p:pic>
      <p:sp>
        <p:nvSpPr>
          <p:cNvPr id="118789" name="Text Box 10"/>
          <p:cNvSpPr txBox="1">
            <a:spLocks noChangeArrowheads="1"/>
          </p:cNvSpPr>
          <p:nvPr/>
        </p:nvSpPr>
        <p:spPr bwMode="auto">
          <a:xfrm>
            <a:off x="107950" y="914400"/>
            <a:ext cx="463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MOSES and HEADTAIL mode spectra Vs current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446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MOSES and HEADTAIL growth rate Vs Current</a:t>
            </a:r>
          </a:p>
        </p:txBody>
      </p:sp>
      <p:sp>
        <p:nvSpPr>
          <p:cNvPr id="118791" name="Text Box 12"/>
          <p:cNvSpPr txBox="1">
            <a:spLocks noChangeArrowheads="1"/>
          </p:cNvSpPr>
          <p:nvPr/>
        </p:nvSpPr>
        <p:spPr bwMode="auto">
          <a:xfrm>
            <a:off x="5105400" y="1143000"/>
            <a:ext cx="3817938" cy="1165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HEADTAIL and MOSES parameters:</a:t>
            </a:r>
          </a:p>
          <a:p>
            <a:pPr>
              <a:buFontTx/>
              <a:buChar char="-"/>
            </a:pPr>
            <a:r>
              <a:rPr lang="fr-FR" sz="1400"/>
              <a:t> Broadband impedance</a:t>
            </a:r>
          </a:p>
          <a:p>
            <a:pPr>
              <a:buFontTx/>
              <a:buChar char="-"/>
            </a:pPr>
            <a:r>
              <a:rPr lang="fr-FR" sz="1400"/>
              <a:t> Round beam pipe</a:t>
            </a:r>
          </a:p>
          <a:p>
            <a:pPr>
              <a:buFontTx/>
              <a:buChar char="-"/>
            </a:pPr>
            <a:r>
              <a:rPr lang="fr-FR" sz="1400"/>
              <a:t> No space charge, no spread, no chromaticity</a:t>
            </a:r>
          </a:p>
          <a:p>
            <a:pPr>
              <a:buFontTx/>
              <a:buChar char="-"/>
            </a:pPr>
            <a:r>
              <a:rPr lang="fr-FR" sz="1400"/>
              <a:t> Linear longitudinal restoring force</a:t>
            </a:r>
          </a:p>
        </p:txBody>
      </p:sp>
      <p:sp>
        <p:nvSpPr>
          <p:cNvPr id="11" name="Oval 10"/>
          <p:cNvSpPr/>
          <p:nvPr/>
        </p:nvSpPr>
        <p:spPr>
          <a:xfrm>
            <a:off x="3286125" y="4244975"/>
            <a:ext cx="928688" cy="7858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506538"/>
            <a:ext cx="4337050" cy="1624012"/>
            <a:chOff x="240" y="1200"/>
            <a:chExt cx="2732" cy="102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 rot="1604789">
              <a:off x="240" y="1728"/>
              <a:ext cx="1675" cy="495"/>
            </a:xfrm>
            <a:prstGeom prst="ellips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8795" name="Text Box 11"/>
            <p:cNvSpPr txBox="1">
              <a:spLocks noChangeArrowheads="1"/>
            </p:cNvSpPr>
            <p:nvPr/>
          </p:nvSpPr>
          <p:spPr bwMode="auto">
            <a:xfrm>
              <a:off x="960" y="1200"/>
              <a:ext cx="201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Tune shift with beam intensity</a:t>
              </a:r>
            </a:p>
          </p:txBody>
        </p:sp>
        <p:sp>
          <p:nvSpPr>
            <p:cNvPr id="118796" name="Line 12"/>
            <p:cNvSpPr>
              <a:spLocks noChangeShapeType="1"/>
            </p:cNvSpPr>
            <p:nvPr/>
          </p:nvSpPr>
          <p:spPr bwMode="auto">
            <a:xfrm flipH="1">
              <a:off x="1344" y="1440"/>
              <a:ext cx="288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124200" y="5545138"/>
            <a:ext cx="21272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instability threshold</a:t>
            </a:r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H="1" flipV="1">
            <a:off x="3962400" y="5011738"/>
            <a:ext cx="1524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V="1">
            <a:off x="5257800" y="5240338"/>
            <a:ext cx="2514600" cy="398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228600" y="6032500"/>
            <a:ext cx="881221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 Very good agreement between MOSES and HEADTAIL</a:t>
            </a:r>
          </a:p>
          <a:p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Very good resolution  of sidebands by SUSSIX. even for low intensities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72715" grpId="0"/>
      <p:bldP spid="118791" grpId="0" animBg="1"/>
      <p:bldP spid="11" grpId="0" animBg="1"/>
      <p:bldP spid="118797" grpId="0" animBg="1"/>
      <p:bldP spid="118798" grpId="0" animBg="1"/>
      <p:bldP spid="118799" grpId="0" animBg="1"/>
      <p:bldP spid="1188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LHC measured data</a:t>
            </a:r>
          </a:p>
          <a:p>
            <a:pPr lvl="1"/>
            <a:r>
              <a:rPr lang="en-US" dirty="0" smtClean="0"/>
              <a:t>BBQ signals when moving collimators in 2010</a:t>
            </a:r>
          </a:p>
          <a:p>
            <a:pPr lvl="1"/>
            <a:r>
              <a:rPr lang="en-US" dirty="0" smtClean="0"/>
              <a:t>Transverse damper data during scrubbing run 2011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2000" dirty="0" smtClean="0"/>
              <a:t>For more details, see </a:t>
            </a:r>
            <a:r>
              <a:rPr lang="en-US" sz="2000" dirty="0" smtClean="0">
                <a:hlinkClick r:id="rId2"/>
              </a:rPr>
              <a:t>http://library.epfl.ch/theses/?nr=4585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ussixFFTcomparis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5689600" cy="42672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7475"/>
            <a:ext cx="8229600" cy="719138"/>
          </a:xfrm>
          <a:ln/>
        </p:spPr>
        <p:txBody>
          <a:bodyPr/>
          <a:lstStyle/>
          <a:p>
            <a:r>
              <a:rPr lang="en-US" sz="2400" dirty="0"/>
              <a:t>B2: effect on vertical tune shift of moving IR7 </a:t>
            </a:r>
            <a:r>
              <a:rPr lang="en-US" sz="2400" dirty="0" smtClean="0"/>
              <a:t>collimators (2010)</a:t>
            </a:r>
            <a:endParaRPr lang="en-US" sz="24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92863" y="3284538"/>
            <a:ext cx="2217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Std(</a:t>
            </a:r>
            <a:r>
              <a:rPr lang="en-US" dirty="0" err="1"/>
              <a:t>sussix</a:t>
            </a:r>
            <a:r>
              <a:rPr lang="en-US" dirty="0"/>
              <a:t>)=0.6 10</a:t>
            </a:r>
            <a:r>
              <a:rPr lang="en-US" baseline="30000" dirty="0"/>
              <a:t>-4</a:t>
            </a:r>
          </a:p>
          <a:p>
            <a:r>
              <a:rPr lang="en-US" dirty="0"/>
              <a:t>Std(</a:t>
            </a:r>
            <a:r>
              <a:rPr lang="en-US" dirty="0" err="1"/>
              <a:t>fft</a:t>
            </a:r>
            <a:r>
              <a:rPr lang="en-US" dirty="0"/>
              <a:t>)=0.7 10</a:t>
            </a:r>
            <a:r>
              <a:rPr lang="en-US" baseline="30000" dirty="0"/>
              <a:t>-4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7785978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The tune shift is </a:t>
            </a:r>
            <a:r>
              <a:rPr lang="en-US" sz="1600" dirty="0" smtClean="0"/>
              <a:t>indeed correlated </a:t>
            </a:r>
            <a:r>
              <a:rPr lang="en-US" sz="1600" dirty="0"/>
              <a:t>to the collimator </a:t>
            </a:r>
            <a:r>
              <a:rPr lang="en-US" sz="1600" dirty="0" smtClean="0"/>
              <a:t>position, and </a:t>
            </a:r>
            <a:r>
              <a:rPr lang="en-US" sz="1600" dirty="0" smtClean="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en-US" sz="1600" dirty="0" err="1">
                <a:solidFill>
                  <a:srgbClr val="FF3300"/>
                </a:solidFill>
              </a:rPr>
              <a:t>Qy</a:t>
            </a:r>
            <a:r>
              <a:rPr lang="en-US" sz="1600" dirty="0">
                <a:solidFill>
                  <a:srgbClr val="FF3300"/>
                </a:solidFill>
              </a:rPr>
              <a:t> (meas.) ~ -2.4 10</a:t>
            </a:r>
            <a:r>
              <a:rPr lang="en-US" sz="1600" baseline="30000" dirty="0">
                <a:solidFill>
                  <a:srgbClr val="FF3300"/>
                </a:solidFill>
              </a:rPr>
              <a:t>-4</a:t>
            </a:r>
            <a:r>
              <a:rPr lang="en-US" sz="1600" baseline="30000" dirty="0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42988" y="3644900"/>
            <a:ext cx="950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out (15 </a:t>
            </a:r>
            <a:r>
              <a:rPr lang="en-US" sz="1400">
                <a:solidFill>
                  <a:srgbClr val="FF33CC"/>
                </a:solidFill>
                <a:sym typeface="Symbol" pitchFamily="18" charset="2"/>
              </a:rPr>
              <a:t></a:t>
            </a:r>
            <a:r>
              <a:rPr lang="en-US" sz="1400">
                <a:solidFill>
                  <a:srgbClr val="FF33CC"/>
                </a:solidFill>
              </a:rPr>
              <a:t>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95513" y="4221163"/>
            <a:ext cx="744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in (5 </a:t>
            </a:r>
            <a:r>
              <a:rPr lang="en-US" sz="1400">
                <a:solidFill>
                  <a:srgbClr val="FF33CC"/>
                </a:solidFill>
                <a:sym typeface="Symbol" pitchFamily="18" charset="2"/>
              </a:rPr>
              <a:t></a:t>
            </a:r>
            <a:r>
              <a:rPr lang="en-US" sz="1400">
                <a:solidFill>
                  <a:srgbClr val="FF33CC"/>
                </a:solidFill>
              </a:rPr>
              <a:t>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51275" y="36449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out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075238" y="422116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in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9782" y="838200"/>
            <a:ext cx="8204618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Vertical tune shift prediction when moving IR7 from 15</a:t>
            </a:r>
            <a:r>
              <a:rPr lang="en-US" sz="1600" dirty="0" smtClean="0">
                <a:sym typeface="Symbol" pitchFamily="18" charset="2"/>
              </a:rPr>
              <a:t> to 5  (ZBASE model with measured </a:t>
            </a:r>
            <a:br>
              <a:rPr lang="en-US" sz="1600" dirty="0" smtClean="0">
                <a:sym typeface="Symbol" pitchFamily="18" charset="2"/>
              </a:rPr>
            </a:br>
            <a:r>
              <a:rPr lang="en-US" sz="1600" dirty="0" smtClean="0">
                <a:sym typeface="Symbol" pitchFamily="18" charset="2"/>
              </a:rPr>
              <a:t>     collimator settings and </a:t>
            </a:r>
            <a:r>
              <a:rPr lang="en-US" sz="1600" dirty="0" err="1" smtClean="0">
                <a:sym typeface="Symbol" pitchFamily="18" charset="2"/>
              </a:rPr>
              <a:t>Sacherer</a:t>
            </a:r>
            <a:r>
              <a:rPr lang="en-US" sz="1600" dirty="0" smtClean="0">
                <a:sym typeface="Symbol" pitchFamily="18" charset="2"/>
              </a:rPr>
              <a:t> formula with measured beam settings): </a:t>
            </a:r>
            <a:br>
              <a:rPr lang="en-US" sz="1600" dirty="0" smtClean="0">
                <a:sym typeface="Symbol" pitchFamily="18" charset="2"/>
              </a:rPr>
            </a:br>
            <a:r>
              <a:rPr lang="en-US" sz="1600" dirty="0" smtClean="0">
                <a:sym typeface="Symbol" pitchFamily="18" charset="2"/>
              </a:rPr>
              <a:t>     </a:t>
            </a:r>
            <a:r>
              <a:rPr lang="en-US" sz="1600" dirty="0" smtClean="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en-US" sz="1600" dirty="0" err="1" smtClean="0">
                <a:solidFill>
                  <a:srgbClr val="FF3300"/>
                </a:solidFill>
              </a:rPr>
              <a:t>Qy</a:t>
            </a:r>
            <a:r>
              <a:rPr lang="en-US" sz="1600" dirty="0" smtClean="0">
                <a:solidFill>
                  <a:srgbClr val="FF3300"/>
                </a:solidFill>
              </a:rPr>
              <a:t> (theory) ~ -2.0 10</a:t>
            </a:r>
            <a:r>
              <a:rPr lang="en-US" sz="1600" baseline="30000" dirty="0" smtClean="0">
                <a:solidFill>
                  <a:srgbClr val="FF3300"/>
                </a:solidFill>
              </a:rPr>
              <a:t>-4</a:t>
            </a:r>
            <a:endParaRPr lang="en-US" sz="1600" baseline="30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6400800"/>
            <a:ext cx="712554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 SUSSIX  resolution is a bit better than FFT but not so much gain as in simulations. 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569</Words>
  <Application>Microsoft Office PowerPoint</Application>
  <PresentationFormat>On-screen Show (4:3)</PresentationFormat>
  <Paragraphs>91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Three examples of application of Sussix </vt:lpstr>
      <vt:lpstr>Data from simulations</vt:lpstr>
      <vt:lpstr>Methods :  What to do with HEADTAIL outputs ?</vt:lpstr>
      <vt:lpstr>Another visualization of the tune spectrum </vt:lpstr>
      <vt:lpstr>Another visualization of the tune spectrum</vt:lpstr>
      <vt:lpstr>SPS with high currents: What do HEADTAIL simulations predict?</vt:lpstr>
      <vt:lpstr>Benchmark of HEADTAIL simulations with MOSES analytical calculations</vt:lpstr>
      <vt:lpstr>Data from measurements</vt:lpstr>
      <vt:lpstr>B2: effect on vertical tune shift of moving IR7 collimators (2010)</vt:lpstr>
      <vt:lpstr>Transverse damper pickup data (2011)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examples of application of Sussix </dc:title>
  <dc:creator>bsalvant</dc:creator>
  <cp:lastModifiedBy>bsalvant</cp:lastModifiedBy>
  <cp:revision>22</cp:revision>
  <dcterms:created xsi:type="dcterms:W3CDTF">2011-04-12T20:49:16Z</dcterms:created>
  <dcterms:modified xsi:type="dcterms:W3CDTF">2011-04-13T07:18:19Z</dcterms:modified>
</cp:coreProperties>
</file>