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8" r:id="rId3"/>
    <p:sldId id="260" r:id="rId4"/>
    <p:sldId id="257" r:id="rId5"/>
    <p:sldId id="2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546" y="15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D80B8A8-6706-47D5-8098-DCE668AE9827}" type="datetimeFigureOut">
              <a:rPr lang="en-US" smtClean="0"/>
              <a:pPr/>
              <a:t>4/13/2011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75C1FF-EB7B-4352-A82E-0AB274E835E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80B8A8-6706-47D5-8098-DCE668AE9827}" type="datetimeFigureOut">
              <a:rPr lang="en-US" smtClean="0"/>
              <a:pPr/>
              <a:t>4/13/2011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75C1FF-EB7B-4352-A82E-0AB274E835E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80B8A8-6706-47D5-8098-DCE668AE9827}" type="datetimeFigureOut">
              <a:rPr lang="en-US" smtClean="0"/>
              <a:pPr/>
              <a:t>4/13/2011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75C1FF-EB7B-4352-A82E-0AB274E835E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80B8A8-6706-47D5-8098-DCE668AE9827}" type="datetimeFigureOut">
              <a:rPr lang="en-US" smtClean="0"/>
              <a:pPr/>
              <a:t>4/13/2011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75C1FF-EB7B-4352-A82E-0AB274E835E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80B8A8-6706-47D5-8098-DCE668AE9827}" type="datetimeFigureOut">
              <a:rPr lang="en-US" smtClean="0"/>
              <a:pPr/>
              <a:t>4/13/2011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75C1FF-EB7B-4352-A82E-0AB274E835E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D80B8A8-6706-47D5-8098-DCE668AE9827}" type="datetimeFigureOut">
              <a:rPr lang="en-US" smtClean="0"/>
              <a:pPr/>
              <a:t>4/13/2011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75C1FF-EB7B-4352-A82E-0AB274E835E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D80B8A8-6706-47D5-8098-DCE668AE9827}" type="datetimeFigureOut">
              <a:rPr lang="en-US" smtClean="0"/>
              <a:pPr/>
              <a:t>4/13/2011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75C1FF-EB7B-4352-A82E-0AB274E835E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D80B8A8-6706-47D5-8098-DCE668AE9827}" type="datetimeFigureOut">
              <a:rPr lang="en-US" smtClean="0"/>
              <a:pPr/>
              <a:t>4/13/2011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75C1FF-EB7B-4352-A82E-0AB274E835E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80B8A8-6706-47D5-8098-DCE668AE9827}" type="datetimeFigureOut">
              <a:rPr lang="en-US" smtClean="0"/>
              <a:pPr/>
              <a:t>4/13/2011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75C1FF-EB7B-4352-A82E-0AB274E835E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80B8A8-6706-47D5-8098-DCE668AE9827}" type="datetimeFigureOut">
              <a:rPr lang="en-US" smtClean="0"/>
              <a:pPr/>
              <a:t>4/13/2011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75C1FF-EB7B-4352-A82E-0AB274E835E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80B8A8-6706-47D5-8098-DCE668AE9827}" type="datetimeFigureOut">
              <a:rPr lang="en-US" smtClean="0"/>
              <a:pPr/>
              <a:t>4/13/2011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75C1FF-EB7B-4352-A82E-0AB274E835E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80B8A8-6706-47D5-8098-DCE668AE9827}" type="datetimeFigureOut">
              <a:rPr lang="en-US" smtClean="0"/>
              <a:pPr/>
              <a:t>4/13/2011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75C1FF-EB7B-4352-A82E-0AB274E835E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524000" y="2098040"/>
          <a:ext cx="6096000" cy="148336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r>
                        <a:rPr lang="en-US" dirty="0" err="1" smtClean="0"/>
                        <a:t>DeltaPhi</a:t>
                      </a:r>
                      <a:endParaRPr lang="en-US" dirty="0"/>
                    </a:p>
                  </a:txBody>
                  <a:tcPr/>
                </a:tc>
                <a:tc>
                  <a:txBody>
                    <a:bodyPr/>
                    <a:lstStyle/>
                    <a:p>
                      <a:r>
                        <a:rPr lang="en-US" dirty="0" err="1" smtClean="0"/>
                        <a:t>Ap</a:t>
                      </a:r>
                      <a:r>
                        <a:rPr lang="en-US" dirty="0" smtClean="0"/>
                        <a:t>-FFT*</a:t>
                      </a:r>
                      <a:endParaRPr lang="en-US" dirty="0"/>
                    </a:p>
                  </a:txBody>
                  <a:tcPr/>
                </a:tc>
                <a:tc>
                  <a:txBody>
                    <a:bodyPr/>
                    <a:lstStyle/>
                    <a:p>
                      <a:r>
                        <a:rPr lang="en-US" dirty="0" err="1" smtClean="0"/>
                        <a:t>Matlab</a:t>
                      </a:r>
                      <a:endParaRPr lang="en-US" dirty="0"/>
                    </a:p>
                  </a:txBody>
                  <a:tcPr/>
                </a:tc>
                <a:tc>
                  <a:txBody>
                    <a:bodyPr/>
                    <a:lstStyle/>
                    <a:p>
                      <a:r>
                        <a:rPr lang="en-US" dirty="0" err="1" smtClean="0"/>
                        <a:t>Sussix</a:t>
                      </a:r>
                      <a:endParaRPr lang="en-US" dirty="0"/>
                    </a:p>
                  </a:txBody>
                  <a:tcPr/>
                </a:tc>
              </a:tr>
              <a:tr h="370840">
                <a:tc>
                  <a:txBody>
                    <a:bodyPr/>
                    <a:lstStyle/>
                    <a:p>
                      <a:r>
                        <a:rPr lang="en-US" dirty="0" smtClean="0"/>
                        <a:t>90</a:t>
                      </a:r>
                      <a:endParaRPr lang="en-US" dirty="0"/>
                    </a:p>
                  </a:txBody>
                  <a:tcPr/>
                </a:tc>
                <a:tc>
                  <a:txBody>
                    <a:bodyPr/>
                    <a:lstStyle/>
                    <a:p>
                      <a:r>
                        <a:rPr lang="en-US" dirty="0" smtClean="0"/>
                        <a:t>0.8e-6</a:t>
                      </a:r>
                      <a:endParaRPr lang="en-US" dirty="0"/>
                    </a:p>
                  </a:txBody>
                  <a:tcPr/>
                </a:tc>
                <a:tc>
                  <a:txBody>
                    <a:bodyPr/>
                    <a:lstStyle/>
                    <a:p>
                      <a:r>
                        <a:rPr lang="en-US" dirty="0" smtClean="0"/>
                        <a:t>2.0e-4</a:t>
                      </a:r>
                      <a:endParaRPr lang="en-US" dirty="0"/>
                    </a:p>
                  </a:txBody>
                  <a:tcPr/>
                </a:tc>
                <a:tc>
                  <a:txBody>
                    <a:bodyPr/>
                    <a:lstStyle/>
                    <a:p>
                      <a:r>
                        <a:rPr lang="en-US" dirty="0" smtClean="0"/>
                        <a:t>5e-3</a:t>
                      </a:r>
                      <a:endParaRPr lang="en-US" dirty="0"/>
                    </a:p>
                  </a:txBody>
                  <a:tcPr/>
                </a:tc>
              </a:tr>
              <a:tr h="370840">
                <a:tc>
                  <a:txBody>
                    <a:bodyPr/>
                    <a:lstStyle/>
                    <a:p>
                      <a:r>
                        <a:rPr lang="en-US" dirty="0" smtClean="0"/>
                        <a:t>180</a:t>
                      </a:r>
                      <a:endParaRPr lang="en-US" dirty="0"/>
                    </a:p>
                  </a:txBody>
                  <a:tcPr/>
                </a:tc>
                <a:tc>
                  <a:txBody>
                    <a:bodyPr/>
                    <a:lstStyle/>
                    <a:p>
                      <a:r>
                        <a:rPr lang="en-US" dirty="0" smtClean="0"/>
                        <a:t>1.0e-6</a:t>
                      </a:r>
                      <a:endParaRPr lang="en-US" dirty="0"/>
                    </a:p>
                  </a:txBody>
                  <a:tcPr/>
                </a:tc>
                <a:tc>
                  <a:txBody>
                    <a:bodyPr/>
                    <a:lstStyle/>
                    <a:p>
                      <a:r>
                        <a:rPr lang="en-US" dirty="0" smtClean="0"/>
                        <a:t>4.6e-4</a:t>
                      </a:r>
                      <a:endParaRPr lang="en-US" dirty="0"/>
                    </a:p>
                  </a:txBody>
                  <a:tcPr/>
                </a:tc>
                <a:tc>
                  <a:txBody>
                    <a:bodyPr/>
                    <a:lstStyle/>
                    <a:p>
                      <a:r>
                        <a:rPr lang="en-US" dirty="0" smtClean="0"/>
                        <a:t>4.2e-4</a:t>
                      </a:r>
                      <a:endParaRPr lang="en-US" dirty="0"/>
                    </a:p>
                  </a:txBody>
                  <a:tcPr/>
                </a:tc>
              </a:tr>
              <a:tr h="370840">
                <a:tc>
                  <a:txBody>
                    <a:bodyPr/>
                    <a:lstStyle/>
                    <a:p>
                      <a:r>
                        <a:rPr lang="en-US" dirty="0" smtClean="0"/>
                        <a:t>270</a:t>
                      </a:r>
                      <a:endParaRPr lang="en-US" dirty="0"/>
                    </a:p>
                  </a:txBody>
                  <a:tcPr/>
                </a:tc>
                <a:tc>
                  <a:txBody>
                    <a:bodyPr/>
                    <a:lstStyle/>
                    <a:p>
                      <a:r>
                        <a:rPr lang="en-US" dirty="0" smtClean="0"/>
                        <a:t>3.1e-6</a:t>
                      </a:r>
                      <a:endParaRPr lang="en-US" dirty="0"/>
                    </a:p>
                  </a:txBody>
                  <a:tcPr/>
                </a:tc>
                <a:tc>
                  <a:txBody>
                    <a:bodyPr/>
                    <a:lstStyle/>
                    <a:p>
                      <a:r>
                        <a:rPr lang="en-US" dirty="0" smtClean="0"/>
                        <a:t>7.8e-4</a:t>
                      </a:r>
                      <a:endParaRPr lang="en-US" dirty="0"/>
                    </a:p>
                  </a:txBody>
                  <a:tcPr/>
                </a:tc>
                <a:tc>
                  <a:txBody>
                    <a:bodyPr/>
                    <a:lstStyle/>
                    <a:p>
                      <a:r>
                        <a:rPr lang="en-US" dirty="0" smtClean="0"/>
                        <a:t>4.8e-3</a:t>
                      </a:r>
                      <a:endParaRPr lang="en-US" dirty="0"/>
                    </a:p>
                  </a:txBody>
                  <a:tcPr/>
                </a:tc>
              </a:tr>
            </a:tbl>
          </a:graphicData>
        </a:graphic>
      </p:graphicFrame>
      <p:graphicFrame>
        <p:nvGraphicFramePr>
          <p:cNvPr id="5" name="Table 4"/>
          <p:cNvGraphicFramePr>
            <a:graphicFrameLocks noGrp="1"/>
          </p:cNvGraphicFramePr>
          <p:nvPr/>
        </p:nvGraphicFramePr>
        <p:xfrm>
          <a:off x="1524000" y="4384040"/>
          <a:ext cx="6096000" cy="148336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r>
                        <a:rPr lang="en-US" dirty="0" err="1" smtClean="0"/>
                        <a:t>DeltaPhi</a:t>
                      </a:r>
                      <a:endParaRPr lang="en-US" dirty="0"/>
                    </a:p>
                  </a:txBody>
                  <a:tcPr/>
                </a:tc>
                <a:tc>
                  <a:txBody>
                    <a:bodyPr/>
                    <a:lstStyle/>
                    <a:p>
                      <a:r>
                        <a:rPr lang="en-US" dirty="0" err="1" smtClean="0"/>
                        <a:t>Ap</a:t>
                      </a:r>
                      <a:r>
                        <a:rPr lang="en-US" dirty="0" smtClean="0"/>
                        <a:t>-FFT</a:t>
                      </a:r>
                      <a:endParaRPr lang="en-US" dirty="0"/>
                    </a:p>
                  </a:txBody>
                  <a:tcPr/>
                </a:tc>
                <a:tc>
                  <a:txBody>
                    <a:bodyPr/>
                    <a:lstStyle/>
                    <a:p>
                      <a:r>
                        <a:rPr lang="en-US" dirty="0" err="1" smtClean="0"/>
                        <a:t>Matlab</a:t>
                      </a:r>
                      <a:endParaRPr lang="en-US" dirty="0"/>
                    </a:p>
                  </a:txBody>
                  <a:tcPr/>
                </a:tc>
                <a:tc>
                  <a:txBody>
                    <a:bodyPr/>
                    <a:lstStyle/>
                    <a:p>
                      <a:r>
                        <a:rPr lang="en-US" dirty="0" err="1" smtClean="0"/>
                        <a:t>Sussix</a:t>
                      </a:r>
                      <a:endParaRPr lang="en-US" dirty="0"/>
                    </a:p>
                  </a:txBody>
                  <a:tcPr/>
                </a:tc>
              </a:tr>
              <a:tr h="370840">
                <a:tc>
                  <a:txBody>
                    <a:bodyPr/>
                    <a:lstStyle/>
                    <a:p>
                      <a:r>
                        <a:rPr lang="en-US" dirty="0" smtClean="0"/>
                        <a:t>90</a:t>
                      </a:r>
                      <a:endParaRPr lang="en-US" dirty="0"/>
                    </a:p>
                  </a:txBody>
                  <a:tcPr/>
                </a:tc>
                <a:tc>
                  <a:txBody>
                    <a:bodyPr/>
                    <a:lstStyle/>
                    <a:p>
                      <a:r>
                        <a:rPr lang="en-US" dirty="0" smtClean="0"/>
                        <a:t>1e-2</a:t>
                      </a:r>
                      <a:endParaRPr lang="en-US" dirty="0"/>
                    </a:p>
                  </a:txBody>
                  <a:tcPr/>
                </a:tc>
                <a:tc>
                  <a:txBody>
                    <a:bodyPr/>
                    <a:lstStyle/>
                    <a:p>
                      <a:r>
                        <a:rPr lang="en-US" dirty="0" smtClean="0"/>
                        <a:t>9e-3</a:t>
                      </a:r>
                      <a:endParaRPr lang="en-US" dirty="0"/>
                    </a:p>
                  </a:txBody>
                  <a:tcPr/>
                </a:tc>
                <a:tc>
                  <a:txBody>
                    <a:bodyPr/>
                    <a:lstStyle/>
                    <a:p>
                      <a:r>
                        <a:rPr lang="en-US" dirty="0" smtClean="0"/>
                        <a:t>6e-3</a:t>
                      </a:r>
                      <a:endParaRPr lang="en-US" dirty="0"/>
                    </a:p>
                  </a:txBody>
                  <a:tcPr/>
                </a:tc>
              </a:tr>
              <a:tr h="370840">
                <a:tc>
                  <a:txBody>
                    <a:bodyPr/>
                    <a:lstStyle/>
                    <a:p>
                      <a:r>
                        <a:rPr lang="en-US" dirty="0" smtClean="0"/>
                        <a:t>180</a:t>
                      </a:r>
                      <a:endParaRPr lang="en-US" dirty="0"/>
                    </a:p>
                  </a:txBody>
                  <a:tcPr/>
                </a:tc>
                <a:tc>
                  <a:txBody>
                    <a:bodyPr/>
                    <a:lstStyle/>
                    <a:p>
                      <a:r>
                        <a:rPr lang="en-US" dirty="0" smtClean="0"/>
                        <a:t>9.5e-3</a:t>
                      </a:r>
                      <a:endParaRPr lang="en-US" dirty="0"/>
                    </a:p>
                  </a:txBody>
                  <a:tcPr/>
                </a:tc>
                <a:tc>
                  <a:txBody>
                    <a:bodyPr/>
                    <a:lstStyle/>
                    <a:p>
                      <a:r>
                        <a:rPr lang="en-US" dirty="0" smtClean="0"/>
                        <a:t>2.1e-2</a:t>
                      </a:r>
                      <a:endParaRPr lang="en-US" dirty="0"/>
                    </a:p>
                  </a:txBody>
                  <a:tcPr/>
                </a:tc>
                <a:tc>
                  <a:txBody>
                    <a:bodyPr/>
                    <a:lstStyle/>
                    <a:p>
                      <a:r>
                        <a:rPr lang="en-US" dirty="0" smtClean="0"/>
                        <a:t>2.8e-2</a:t>
                      </a:r>
                      <a:endParaRPr lang="en-US" dirty="0"/>
                    </a:p>
                  </a:txBody>
                  <a:tcPr/>
                </a:tc>
              </a:tr>
              <a:tr h="370840">
                <a:tc>
                  <a:txBody>
                    <a:bodyPr/>
                    <a:lstStyle/>
                    <a:p>
                      <a:r>
                        <a:rPr lang="en-US" dirty="0" smtClean="0"/>
                        <a:t>270</a:t>
                      </a:r>
                      <a:endParaRPr lang="en-US" dirty="0"/>
                    </a:p>
                  </a:txBody>
                  <a:tcPr/>
                </a:tc>
                <a:tc>
                  <a:txBody>
                    <a:bodyPr/>
                    <a:lstStyle/>
                    <a:p>
                      <a:r>
                        <a:rPr lang="en-US" dirty="0" smtClean="0"/>
                        <a:t>6e-3</a:t>
                      </a:r>
                      <a:endParaRPr lang="en-US" dirty="0"/>
                    </a:p>
                  </a:txBody>
                  <a:tcPr/>
                </a:tc>
                <a:tc>
                  <a:txBody>
                    <a:bodyPr/>
                    <a:lstStyle/>
                    <a:p>
                      <a:r>
                        <a:rPr lang="en-US" dirty="0" smtClean="0"/>
                        <a:t>1.7e-2</a:t>
                      </a:r>
                      <a:endParaRPr lang="en-US" dirty="0"/>
                    </a:p>
                  </a:txBody>
                  <a:tcPr/>
                </a:tc>
                <a:tc>
                  <a:txBody>
                    <a:bodyPr/>
                    <a:lstStyle/>
                    <a:p>
                      <a:r>
                        <a:rPr lang="en-US" dirty="0" smtClean="0"/>
                        <a:t>1.9e-2</a:t>
                      </a:r>
                      <a:endParaRPr lang="en-US" dirty="0"/>
                    </a:p>
                  </a:txBody>
                  <a:tcPr/>
                </a:tc>
              </a:tr>
            </a:tbl>
          </a:graphicData>
        </a:graphic>
      </p:graphicFrame>
      <p:sp>
        <p:nvSpPr>
          <p:cNvPr id="6" name="TextBox 5"/>
          <p:cNvSpPr txBox="1"/>
          <p:nvPr/>
        </p:nvSpPr>
        <p:spPr>
          <a:xfrm>
            <a:off x="2209800" y="452735"/>
            <a:ext cx="4724400" cy="461665"/>
          </a:xfrm>
          <a:prstGeom prst="rect">
            <a:avLst/>
          </a:prstGeom>
          <a:noFill/>
        </p:spPr>
        <p:txBody>
          <a:bodyPr wrap="square" rtlCol="0">
            <a:spAutoFit/>
          </a:bodyPr>
          <a:lstStyle/>
          <a:p>
            <a:pPr algn="ctr"/>
            <a:r>
              <a:rPr lang="en-US" sz="2400" b="1" dirty="0" smtClean="0"/>
              <a:t>Phase advance accuracy (</a:t>
            </a:r>
            <a:r>
              <a:rPr lang="en-US" sz="2400" b="1" dirty="0" err="1" smtClean="0"/>
              <a:t>rms</a:t>
            </a:r>
            <a:r>
              <a:rPr lang="en-US" sz="2400" b="1" dirty="0" smtClean="0"/>
              <a:t> value)</a:t>
            </a:r>
            <a:endParaRPr lang="en-US" sz="2400" b="1" dirty="0"/>
          </a:p>
        </p:txBody>
      </p:sp>
      <p:sp>
        <p:nvSpPr>
          <p:cNvPr id="7" name="TextBox 6"/>
          <p:cNvSpPr txBox="1"/>
          <p:nvPr/>
        </p:nvSpPr>
        <p:spPr>
          <a:xfrm>
            <a:off x="2133600" y="1767840"/>
            <a:ext cx="4724400" cy="381000"/>
          </a:xfrm>
          <a:prstGeom prst="rect">
            <a:avLst/>
          </a:prstGeom>
          <a:noFill/>
        </p:spPr>
        <p:txBody>
          <a:bodyPr wrap="square" rtlCol="0">
            <a:spAutoFit/>
          </a:bodyPr>
          <a:lstStyle/>
          <a:p>
            <a:pPr algn="ctr"/>
            <a:r>
              <a:rPr lang="en-US" b="1" dirty="0" smtClean="0"/>
              <a:t>No noise case</a:t>
            </a:r>
            <a:endParaRPr lang="en-US" b="1" dirty="0"/>
          </a:p>
        </p:txBody>
      </p:sp>
      <p:sp>
        <p:nvSpPr>
          <p:cNvPr id="8" name="TextBox 7"/>
          <p:cNvSpPr txBox="1"/>
          <p:nvPr/>
        </p:nvSpPr>
        <p:spPr>
          <a:xfrm>
            <a:off x="2057400" y="4003040"/>
            <a:ext cx="4724400" cy="381000"/>
          </a:xfrm>
          <a:prstGeom prst="rect">
            <a:avLst/>
          </a:prstGeom>
          <a:noFill/>
        </p:spPr>
        <p:txBody>
          <a:bodyPr wrap="square" rtlCol="0">
            <a:spAutoFit/>
          </a:bodyPr>
          <a:lstStyle/>
          <a:p>
            <a:pPr algn="ctr"/>
            <a:r>
              <a:rPr lang="en-US" b="1" dirty="0" smtClean="0"/>
              <a:t>10% Gaussian noise</a:t>
            </a:r>
            <a:endParaRPr lang="en-US" dirty="0"/>
          </a:p>
        </p:txBody>
      </p:sp>
      <p:sp>
        <p:nvSpPr>
          <p:cNvPr id="9" name="TextBox 8"/>
          <p:cNvSpPr txBox="1"/>
          <p:nvPr/>
        </p:nvSpPr>
        <p:spPr>
          <a:xfrm>
            <a:off x="685800" y="6031468"/>
            <a:ext cx="7467600" cy="523220"/>
          </a:xfrm>
          <a:prstGeom prst="rect">
            <a:avLst/>
          </a:prstGeom>
          <a:noFill/>
        </p:spPr>
        <p:txBody>
          <a:bodyPr wrap="square" rtlCol="0">
            <a:spAutoFit/>
          </a:bodyPr>
          <a:lstStyle/>
          <a:p>
            <a:r>
              <a:rPr lang="en-US" sz="1400" dirty="0" smtClean="0"/>
              <a:t>* “NEW </a:t>
            </a:r>
            <a:r>
              <a:rPr lang="en-US" sz="1400" dirty="0" smtClean="0"/>
              <a:t>METHOD OF ESTIMATION OF PHASE ,AMPLITUDE, </a:t>
            </a:r>
            <a:r>
              <a:rPr lang="en-US" sz="1400" dirty="0" smtClean="0"/>
              <a:t>AND FREQUENCY </a:t>
            </a:r>
            <a:r>
              <a:rPr lang="en-US" sz="1400" dirty="0" smtClean="0"/>
              <a:t>BASED ON ALL PHASE FFT SPECTRUM </a:t>
            </a:r>
            <a:r>
              <a:rPr lang="en-US" sz="1400" dirty="0" smtClean="0"/>
              <a:t>ANALYSIS” Huang </a:t>
            </a:r>
            <a:r>
              <a:rPr lang="en-US" sz="1400" dirty="0" err="1" smtClean="0"/>
              <a:t>Xiaohong</a:t>
            </a:r>
            <a:r>
              <a:rPr lang="en-US" sz="1400" dirty="0" smtClean="0"/>
              <a:t>, </a:t>
            </a:r>
            <a:r>
              <a:rPr lang="en-US" sz="1400" dirty="0" smtClean="0"/>
              <a:t>Wang </a:t>
            </a:r>
            <a:r>
              <a:rPr lang="en-US" sz="1400" dirty="0" err="1" smtClean="0"/>
              <a:t>Zhaohua</a:t>
            </a:r>
            <a:r>
              <a:rPr lang="en-US" sz="1400" dirty="0" smtClean="0"/>
              <a:t>, </a:t>
            </a:r>
            <a:r>
              <a:rPr lang="en-US" sz="1400" dirty="0" err="1" smtClean="0"/>
              <a:t>Hou</a:t>
            </a:r>
            <a:r>
              <a:rPr lang="en-US" sz="1400" dirty="0" smtClean="0"/>
              <a:t> </a:t>
            </a:r>
            <a:r>
              <a:rPr lang="en-US" sz="1400" dirty="0" err="1" smtClean="0"/>
              <a:t>Guoqiang</a:t>
            </a:r>
            <a:r>
              <a:rPr lang="en-US" sz="1400" dirty="0" smtClean="0"/>
              <a:t>.</a:t>
            </a:r>
            <a:endParaRPr lang="en-US" sz="1400" dirty="0"/>
          </a:p>
        </p:txBody>
      </p:sp>
      <p:sp>
        <p:nvSpPr>
          <p:cNvPr id="10" name="TextBox 9"/>
          <p:cNvSpPr txBox="1"/>
          <p:nvPr/>
        </p:nvSpPr>
        <p:spPr>
          <a:xfrm>
            <a:off x="990600" y="914400"/>
            <a:ext cx="7391400" cy="738664"/>
          </a:xfrm>
          <a:prstGeom prst="rect">
            <a:avLst/>
          </a:prstGeom>
          <a:noFill/>
        </p:spPr>
        <p:txBody>
          <a:bodyPr wrap="square" rtlCol="0">
            <a:spAutoFit/>
          </a:bodyPr>
          <a:lstStyle/>
          <a:p>
            <a:r>
              <a:rPr lang="en-US" sz="1400" dirty="0" smtClean="0"/>
              <a:t>Comparing the phase accuracy got by different FFT codes, All-phase FFT (see article on footnote), </a:t>
            </a:r>
            <a:r>
              <a:rPr lang="en-US" sz="1400" dirty="0" err="1" smtClean="0"/>
              <a:t>Matlab</a:t>
            </a:r>
            <a:r>
              <a:rPr lang="en-US" sz="1400" dirty="0" smtClean="0"/>
              <a:t> FFT, and SUSSIX-FFT, in case of ideal sinusoidal signals with phase advance typical for SPS FODO lattice, and adding additive </a:t>
            </a:r>
            <a:r>
              <a:rPr lang="en-US" sz="1400" dirty="0" err="1" smtClean="0"/>
              <a:t>gaussian</a:t>
            </a:r>
            <a:r>
              <a:rPr lang="en-US" sz="1400" dirty="0" smtClean="0"/>
              <a:t> noise.</a:t>
            </a:r>
            <a:endParaRPr lang="en-US"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295400" y="3124200"/>
          <a:ext cx="6781800" cy="1483360"/>
        </p:xfrm>
        <a:graphic>
          <a:graphicData uri="http://schemas.openxmlformats.org/drawingml/2006/table">
            <a:tbl>
              <a:tblPr firstRow="1" bandRow="1">
                <a:tableStyleId>{5C22544A-7EE6-4342-B048-85BDC9FD1C3A}</a:tableStyleId>
              </a:tblPr>
              <a:tblGrid>
                <a:gridCol w="1695450"/>
                <a:gridCol w="1356360"/>
                <a:gridCol w="2034540"/>
                <a:gridCol w="1695450"/>
              </a:tblGrid>
              <a:tr h="370840">
                <a:tc>
                  <a:txBody>
                    <a:bodyPr/>
                    <a:lstStyle/>
                    <a:p>
                      <a:r>
                        <a:rPr lang="en-US" dirty="0" err="1" smtClean="0"/>
                        <a:t>DeltaPhi</a:t>
                      </a:r>
                      <a:endParaRPr lang="en-US" dirty="0"/>
                    </a:p>
                  </a:txBody>
                  <a:tcPr/>
                </a:tc>
                <a:tc>
                  <a:txBody>
                    <a:bodyPr/>
                    <a:lstStyle/>
                    <a:p>
                      <a:r>
                        <a:rPr lang="en-US" dirty="0" smtClean="0"/>
                        <a:t>x1</a:t>
                      </a:r>
                      <a:endParaRPr lang="en-US" dirty="0"/>
                    </a:p>
                  </a:txBody>
                  <a:tcPr/>
                </a:tc>
                <a:tc>
                  <a:txBody>
                    <a:bodyPr/>
                    <a:lstStyle/>
                    <a:p>
                      <a:r>
                        <a:rPr lang="en-US" dirty="0" smtClean="0"/>
                        <a:t>x10</a:t>
                      </a:r>
                      <a:endParaRPr lang="en-US" dirty="0"/>
                    </a:p>
                  </a:txBody>
                  <a:tcPr/>
                </a:tc>
                <a:tc>
                  <a:txBody>
                    <a:bodyPr/>
                    <a:lstStyle/>
                    <a:p>
                      <a:r>
                        <a:rPr lang="en-US" dirty="0" smtClean="0"/>
                        <a:t>x20</a:t>
                      </a:r>
                      <a:endParaRPr lang="en-US" dirty="0"/>
                    </a:p>
                  </a:txBody>
                  <a:tcPr/>
                </a:tc>
              </a:tr>
              <a:tr h="370840">
                <a:tc>
                  <a:txBody>
                    <a:bodyPr/>
                    <a:lstStyle/>
                    <a:p>
                      <a:r>
                        <a:rPr lang="en-US" dirty="0" smtClean="0"/>
                        <a:t>90</a:t>
                      </a:r>
                      <a:endParaRPr lang="en-US" dirty="0"/>
                    </a:p>
                  </a:txBody>
                  <a:tcPr/>
                </a:tc>
                <a:tc>
                  <a:txBody>
                    <a:bodyPr/>
                    <a:lstStyle/>
                    <a:p>
                      <a:r>
                        <a:rPr lang="en-US" dirty="0" smtClean="0"/>
                        <a:t>4.1e-4</a:t>
                      </a:r>
                      <a:endParaRPr lang="en-US" dirty="0"/>
                    </a:p>
                  </a:txBody>
                  <a:tcPr/>
                </a:tc>
                <a:tc>
                  <a:txBody>
                    <a:bodyPr/>
                    <a:lstStyle/>
                    <a:p>
                      <a:r>
                        <a:rPr lang="en-US" dirty="0" smtClean="0"/>
                        <a:t>4.3e-3</a:t>
                      </a:r>
                      <a:endParaRPr lang="en-US" dirty="0"/>
                    </a:p>
                  </a:txBody>
                  <a:tcPr/>
                </a:tc>
                <a:tc>
                  <a:txBody>
                    <a:bodyPr/>
                    <a:lstStyle/>
                    <a:p>
                      <a:r>
                        <a:rPr lang="en-US" dirty="0" smtClean="0"/>
                        <a:t>9.6e-3</a:t>
                      </a:r>
                      <a:endParaRPr lang="en-US" dirty="0"/>
                    </a:p>
                  </a:txBody>
                  <a:tcPr/>
                </a:tc>
              </a:tr>
              <a:tr h="370840">
                <a:tc>
                  <a:txBody>
                    <a:bodyPr/>
                    <a:lstStyle/>
                    <a:p>
                      <a:r>
                        <a:rPr lang="en-US" dirty="0" smtClean="0"/>
                        <a:t>180</a:t>
                      </a:r>
                      <a:endParaRPr lang="en-US" dirty="0"/>
                    </a:p>
                  </a:txBody>
                  <a:tcPr/>
                </a:tc>
                <a:tc>
                  <a:txBody>
                    <a:bodyPr/>
                    <a:lstStyle/>
                    <a:p>
                      <a:r>
                        <a:rPr lang="en-US" dirty="0" smtClean="0"/>
                        <a:t>2.3e-4</a:t>
                      </a:r>
                      <a:endParaRPr lang="en-US" dirty="0"/>
                    </a:p>
                  </a:txBody>
                  <a:tcPr/>
                </a:tc>
                <a:tc>
                  <a:txBody>
                    <a:bodyPr/>
                    <a:lstStyle/>
                    <a:p>
                      <a:r>
                        <a:rPr lang="en-US" dirty="0" smtClean="0"/>
                        <a:t>2.5e-3</a:t>
                      </a:r>
                      <a:endParaRPr lang="en-US" dirty="0"/>
                    </a:p>
                  </a:txBody>
                  <a:tcPr/>
                </a:tc>
                <a:tc>
                  <a:txBody>
                    <a:bodyPr/>
                    <a:lstStyle/>
                    <a:p>
                      <a:r>
                        <a:rPr lang="en-US" dirty="0" smtClean="0"/>
                        <a:t>5.3e-3</a:t>
                      </a:r>
                      <a:endParaRPr lang="en-US" dirty="0"/>
                    </a:p>
                  </a:txBody>
                  <a:tcPr/>
                </a:tc>
              </a:tr>
              <a:tr h="370840">
                <a:tc>
                  <a:txBody>
                    <a:bodyPr/>
                    <a:lstStyle/>
                    <a:p>
                      <a:r>
                        <a:rPr lang="en-US" dirty="0" smtClean="0"/>
                        <a:t>270</a:t>
                      </a:r>
                      <a:endParaRPr lang="en-US" dirty="0"/>
                    </a:p>
                  </a:txBody>
                  <a:tcPr/>
                </a:tc>
                <a:tc>
                  <a:txBody>
                    <a:bodyPr/>
                    <a:lstStyle/>
                    <a:p>
                      <a:r>
                        <a:rPr lang="en-US" dirty="0" smtClean="0"/>
                        <a:t>1.9e-4</a:t>
                      </a:r>
                      <a:endParaRPr lang="en-US" dirty="0"/>
                    </a:p>
                  </a:txBody>
                  <a:tcPr/>
                </a:tc>
                <a:tc>
                  <a:txBody>
                    <a:bodyPr/>
                    <a:lstStyle/>
                    <a:p>
                      <a:r>
                        <a:rPr lang="en-US" dirty="0" smtClean="0"/>
                        <a:t>2.2e-3</a:t>
                      </a:r>
                      <a:endParaRPr lang="en-US" dirty="0"/>
                    </a:p>
                  </a:txBody>
                  <a:tcPr/>
                </a:tc>
                <a:tc>
                  <a:txBody>
                    <a:bodyPr/>
                    <a:lstStyle/>
                    <a:p>
                      <a:r>
                        <a:rPr lang="en-US" dirty="0" smtClean="0"/>
                        <a:t>4.4e-3</a:t>
                      </a:r>
                      <a:endParaRPr lang="en-US" dirty="0"/>
                    </a:p>
                  </a:txBody>
                  <a:tcPr/>
                </a:tc>
              </a:tr>
            </a:tbl>
          </a:graphicData>
        </a:graphic>
      </p:graphicFrame>
      <p:sp>
        <p:nvSpPr>
          <p:cNvPr id="6" name="TextBox 5"/>
          <p:cNvSpPr txBox="1"/>
          <p:nvPr/>
        </p:nvSpPr>
        <p:spPr>
          <a:xfrm>
            <a:off x="990600" y="452735"/>
            <a:ext cx="6934200" cy="461665"/>
          </a:xfrm>
          <a:prstGeom prst="rect">
            <a:avLst/>
          </a:prstGeom>
          <a:noFill/>
        </p:spPr>
        <p:txBody>
          <a:bodyPr wrap="square" rtlCol="0">
            <a:spAutoFit/>
          </a:bodyPr>
          <a:lstStyle/>
          <a:p>
            <a:pPr algn="ctr"/>
            <a:r>
              <a:rPr lang="en-US" sz="2400" b="1" dirty="0" smtClean="0"/>
              <a:t>Phase advance accuracy on 90deg lattice (</a:t>
            </a:r>
            <a:r>
              <a:rPr lang="en-US" sz="2400" b="1" dirty="0" err="1" smtClean="0"/>
              <a:t>rms</a:t>
            </a:r>
            <a:r>
              <a:rPr lang="en-US" sz="2400" b="1" dirty="0" smtClean="0"/>
              <a:t> value)</a:t>
            </a:r>
            <a:endParaRPr lang="en-US" sz="2400" b="1" dirty="0"/>
          </a:p>
        </p:txBody>
      </p:sp>
      <p:sp>
        <p:nvSpPr>
          <p:cNvPr id="9" name="TextBox 8"/>
          <p:cNvSpPr txBox="1"/>
          <p:nvPr/>
        </p:nvSpPr>
        <p:spPr>
          <a:xfrm>
            <a:off x="1143000" y="1524000"/>
            <a:ext cx="7467600" cy="1200329"/>
          </a:xfrm>
          <a:prstGeom prst="rect">
            <a:avLst/>
          </a:prstGeom>
          <a:noFill/>
        </p:spPr>
        <p:txBody>
          <a:bodyPr wrap="square" rtlCol="0">
            <a:spAutoFit/>
          </a:bodyPr>
          <a:lstStyle/>
          <a:p>
            <a:r>
              <a:rPr lang="en-US" dirty="0" smtClean="0"/>
              <a:t>Methodology:</a:t>
            </a:r>
          </a:p>
          <a:p>
            <a:r>
              <a:rPr lang="en-US" dirty="0" smtClean="0"/>
              <a:t>1- Put 1 Impedance source (MKPA.11936)</a:t>
            </a:r>
          </a:p>
          <a:p>
            <a:r>
              <a:rPr lang="en-US" dirty="0" smtClean="0"/>
              <a:t>2- Track HEADTAIL multi-kick code and get phase advances with </a:t>
            </a:r>
            <a:r>
              <a:rPr lang="en-US" dirty="0" err="1" smtClean="0"/>
              <a:t>Matlab</a:t>
            </a:r>
            <a:r>
              <a:rPr lang="en-US" dirty="0" smtClean="0"/>
              <a:t>.</a:t>
            </a:r>
          </a:p>
          <a:p>
            <a:r>
              <a:rPr lang="en-US" dirty="0" smtClean="0"/>
              <a:t>3- Do the same increasing the wake field strength with factors [x1 x10 x20]</a:t>
            </a:r>
            <a:endParaRPr lang="en-US" dirty="0"/>
          </a:p>
        </p:txBody>
      </p:sp>
      <p:sp>
        <p:nvSpPr>
          <p:cNvPr id="10" name="TextBox 9"/>
          <p:cNvSpPr txBox="1"/>
          <p:nvPr/>
        </p:nvSpPr>
        <p:spPr>
          <a:xfrm>
            <a:off x="1295400" y="4648200"/>
            <a:ext cx="6705600" cy="584775"/>
          </a:xfrm>
          <a:prstGeom prst="rect">
            <a:avLst/>
          </a:prstGeom>
          <a:noFill/>
        </p:spPr>
        <p:txBody>
          <a:bodyPr wrap="square" rtlCol="0">
            <a:spAutoFit/>
          </a:bodyPr>
          <a:lstStyle/>
          <a:p>
            <a:r>
              <a:rPr lang="en-US" sz="1600" dirty="0" smtClean="0"/>
              <a:t>Phase advance </a:t>
            </a:r>
            <a:r>
              <a:rPr lang="en-US" sz="1600" dirty="0" err="1" smtClean="0"/>
              <a:t>rms</a:t>
            </a:r>
            <a:r>
              <a:rPr lang="en-US" sz="1600" dirty="0" smtClean="0"/>
              <a:t> values for different phase advances and different impedance strength</a:t>
            </a:r>
            <a:endParaRPr lang="en-US" sz="1600" dirty="0"/>
          </a:p>
        </p:txBody>
      </p:sp>
      <p:sp>
        <p:nvSpPr>
          <p:cNvPr id="11" name="Rectangle 10"/>
          <p:cNvSpPr/>
          <p:nvPr/>
        </p:nvSpPr>
        <p:spPr>
          <a:xfrm>
            <a:off x="1295400" y="5410200"/>
            <a:ext cx="7391400" cy="523220"/>
          </a:xfrm>
          <a:prstGeom prst="rect">
            <a:avLst/>
          </a:prstGeom>
        </p:spPr>
        <p:txBody>
          <a:bodyPr wrap="square">
            <a:spAutoFit/>
          </a:bodyPr>
          <a:lstStyle/>
          <a:p>
            <a:r>
              <a:rPr lang="en-US" sz="1400" dirty="0" err="1" smtClean="0"/>
              <a:t>Obs</a:t>
            </a:r>
            <a:r>
              <a:rPr lang="en-US" sz="1400" dirty="0" smtClean="0"/>
              <a:t>: I measured M=</a:t>
            </a:r>
            <a:r>
              <a:rPr lang="en-US" sz="1400" dirty="0" err="1" smtClean="0"/>
              <a:t>var</a:t>
            </a:r>
            <a:r>
              <a:rPr lang="en-US" sz="1400" dirty="0" smtClean="0"/>
              <a:t>(</a:t>
            </a:r>
            <a:r>
              <a:rPr lang="el-GR" sz="1400" dirty="0" smtClean="0"/>
              <a:t>Σ</a:t>
            </a:r>
            <a:r>
              <a:rPr lang="en-US" sz="1400" dirty="0" smtClean="0"/>
              <a:t>X)=</a:t>
            </a:r>
            <a:r>
              <a:rPr lang="el-GR" sz="1400" dirty="0" smtClean="0"/>
              <a:t>Σ</a:t>
            </a:r>
            <a:r>
              <a:rPr lang="en-US" sz="1400" dirty="0" err="1" smtClean="0"/>
              <a:t>var</a:t>
            </a:r>
            <a:r>
              <a:rPr lang="en-US" sz="1400" dirty="0" smtClean="0"/>
              <a:t>(X)=N </a:t>
            </a:r>
            <a:r>
              <a:rPr lang="en-US" sz="1400" dirty="0" err="1" smtClean="0"/>
              <a:t>var</a:t>
            </a:r>
            <a:r>
              <a:rPr lang="en-US" sz="1400" dirty="0" smtClean="0"/>
              <a:t>(X) in case of N </a:t>
            </a:r>
            <a:r>
              <a:rPr lang="en-US" sz="1400" dirty="0" err="1" smtClean="0"/>
              <a:t>indipendent</a:t>
            </a:r>
            <a:r>
              <a:rPr lang="en-US" sz="1400" dirty="0" smtClean="0"/>
              <a:t>  measurements -&gt; std(X)=</a:t>
            </a:r>
            <a:r>
              <a:rPr lang="en-US" sz="1400" dirty="0" err="1" smtClean="0"/>
              <a:t>sqrt</a:t>
            </a:r>
            <a:r>
              <a:rPr lang="en-US" sz="1400" dirty="0" smtClean="0"/>
              <a:t>(</a:t>
            </a:r>
            <a:r>
              <a:rPr lang="en-US" sz="1400" dirty="0" err="1" smtClean="0"/>
              <a:t>var</a:t>
            </a:r>
            <a:r>
              <a:rPr lang="en-US" sz="1400" dirty="0" smtClean="0"/>
              <a:t>(X))=</a:t>
            </a:r>
            <a:r>
              <a:rPr lang="en-US" sz="1400" dirty="0" err="1" smtClean="0"/>
              <a:t>sqrt</a:t>
            </a:r>
            <a:r>
              <a:rPr lang="en-US" sz="1400" dirty="0" smtClean="0"/>
              <a:t>(M/N).</a:t>
            </a:r>
            <a:endParaRPr lang="en-US"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438400" y="2743200"/>
          <a:ext cx="4495800" cy="1483360"/>
        </p:xfrm>
        <a:graphic>
          <a:graphicData uri="http://schemas.openxmlformats.org/drawingml/2006/table">
            <a:tbl>
              <a:tblPr firstRow="1" bandRow="1">
                <a:tableStyleId>{5C22544A-7EE6-4342-B048-85BDC9FD1C3A}</a:tableStyleId>
              </a:tblPr>
              <a:tblGrid>
                <a:gridCol w="1371600"/>
                <a:gridCol w="3124200"/>
              </a:tblGrid>
              <a:tr h="370840">
                <a:tc>
                  <a:txBody>
                    <a:bodyPr/>
                    <a:lstStyle/>
                    <a:p>
                      <a:r>
                        <a:rPr lang="en-US" dirty="0" err="1" smtClean="0"/>
                        <a:t>DeltaPhi</a:t>
                      </a:r>
                      <a:endParaRPr lang="en-US" dirty="0"/>
                    </a:p>
                  </a:txBody>
                  <a:tcPr/>
                </a:tc>
                <a:tc>
                  <a:txBody>
                    <a:bodyPr/>
                    <a:lstStyle/>
                    <a:p>
                      <a:pPr algn="ctr"/>
                      <a:r>
                        <a:rPr lang="en-US" dirty="0" err="1" smtClean="0"/>
                        <a:t>rms</a:t>
                      </a:r>
                      <a:endParaRPr lang="en-US" dirty="0"/>
                    </a:p>
                  </a:txBody>
                  <a:tcPr/>
                </a:tc>
              </a:tr>
              <a:tr h="370840">
                <a:tc>
                  <a:txBody>
                    <a:bodyPr/>
                    <a:lstStyle/>
                    <a:p>
                      <a:r>
                        <a:rPr lang="en-US" dirty="0" smtClean="0"/>
                        <a:t>67</a:t>
                      </a:r>
                      <a:endParaRPr lang="en-US" dirty="0"/>
                    </a:p>
                  </a:txBody>
                  <a:tcPr/>
                </a:tc>
                <a:tc>
                  <a:txBody>
                    <a:bodyPr/>
                    <a:lstStyle/>
                    <a:p>
                      <a:pPr algn="ctr"/>
                      <a:r>
                        <a:rPr lang="en-US" dirty="0" smtClean="0"/>
                        <a:t>4.0e-4</a:t>
                      </a:r>
                      <a:endParaRPr lang="en-US" dirty="0"/>
                    </a:p>
                  </a:txBody>
                  <a:tcPr/>
                </a:tc>
              </a:tr>
              <a:tr h="370840">
                <a:tc>
                  <a:txBody>
                    <a:bodyPr/>
                    <a:lstStyle/>
                    <a:p>
                      <a:r>
                        <a:rPr lang="en-US" dirty="0" smtClean="0"/>
                        <a:t>133</a:t>
                      </a:r>
                      <a:endParaRPr lang="en-US" dirty="0"/>
                    </a:p>
                  </a:txBody>
                  <a:tcPr/>
                </a:tc>
                <a:tc>
                  <a:txBody>
                    <a:bodyPr/>
                    <a:lstStyle/>
                    <a:p>
                      <a:pPr algn="ctr"/>
                      <a:r>
                        <a:rPr lang="en-US" dirty="0" smtClean="0"/>
                        <a:t>4.7e-4</a:t>
                      </a:r>
                      <a:endParaRPr lang="en-US" dirty="0"/>
                    </a:p>
                  </a:txBody>
                  <a:tcPr/>
                </a:tc>
              </a:tr>
              <a:tr h="370840">
                <a:tc>
                  <a:txBody>
                    <a:bodyPr/>
                    <a:lstStyle/>
                    <a:p>
                      <a:r>
                        <a:rPr lang="en-US" dirty="0" smtClean="0"/>
                        <a:t>200</a:t>
                      </a:r>
                      <a:endParaRPr lang="en-US" dirty="0"/>
                    </a:p>
                  </a:txBody>
                  <a:tcPr/>
                </a:tc>
                <a:tc>
                  <a:txBody>
                    <a:bodyPr/>
                    <a:lstStyle/>
                    <a:p>
                      <a:pPr algn="ctr"/>
                      <a:r>
                        <a:rPr lang="en-US" dirty="0" smtClean="0"/>
                        <a:t>8.7e-5</a:t>
                      </a:r>
                      <a:endParaRPr lang="en-US" dirty="0"/>
                    </a:p>
                  </a:txBody>
                  <a:tcPr/>
                </a:tc>
              </a:tr>
            </a:tbl>
          </a:graphicData>
        </a:graphic>
      </p:graphicFrame>
      <p:sp>
        <p:nvSpPr>
          <p:cNvPr id="6" name="TextBox 5"/>
          <p:cNvSpPr txBox="1"/>
          <p:nvPr/>
        </p:nvSpPr>
        <p:spPr>
          <a:xfrm>
            <a:off x="990600" y="452735"/>
            <a:ext cx="7848600" cy="461665"/>
          </a:xfrm>
          <a:prstGeom prst="rect">
            <a:avLst/>
          </a:prstGeom>
          <a:noFill/>
        </p:spPr>
        <p:txBody>
          <a:bodyPr wrap="square" rtlCol="0">
            <a:spAutoFit/>
          </a:bodyPr>
          <a:lstStyle/>
          <a:p>
            <a:pPr algn="ctr"/>
            <a:r>
              <a:rPr lang="en-US" sz="2400" b="1" dirty="0" smtClean="0"/>
              <a:t>Phase advance accuracy on 67deg (low </a:t>
            </a:r>
            <a:r>
              <a:rPr lang="el-GR" sz="2400" b="1" dirty="0" smtClean="0"/>
              <a:t>γ</a:t>
            </a:r>
            <a:r>
              <a:rPr lang="en-US" sz="2400" b="1" dirty="0" smtClean="0"/>
              <a:t>) lattice (</a:t>
            </a:r>
            <a:r>
              <a:rPr lang="en-US" sz="2400" b="1" dirty="0" err="1" smtClean="0"/>
              <a:t>rms</a:t>
            </a:r>
            <a:r>
              <a:rPr lang="en-US" sz="2400" b="1" dirty="0" smtClean="0"/>
              <a:t> value)</a:t>
            </a:r>
            <a:endParaRPr lang="en-US" sz="2400" b="1" dirty="0"/>
          </a:p>
        </p:txBody>
      </p:sp>
      <p:sp>
        <p:nvSpPr>
          <p:cNvPr id="9" name="TextBox 8"/>
          <p:cNvSpPr txBox="1"/>
          <p:nvPr/>
        </p:nvSpPr>
        <p:spPr>
          <a:xfrm>
            <a:off x="1143000" y="1524000"/>
            <a:ext cx="7467600" cy="923330"/>
          </a:xfrm>
          <a:prstGeom prst="rect">
            <a:avLst/>
          </a:prstGeom>
          <a:noFill/>
        </p:spPr>
        <p:txBody>
          <a:bodyPr wrap="square" rtlCol="0">
            <a:spAutoFit/>
          </a:bodyPr>
          <a:lstStyle/>
          <a:p>
            <a:r>
              <a:rPr lang="en-US" dirty="0" smtClean="0"/>
              <a:t>Methodology:</a:t>
            </a:r>
          </a:p>
          <a:p>
            <a:r>
              <a:rPr lang="en-US" dirty="0" smtClean="0"/>
              <a:t>1- Put 1 Impedance source (MKPA.11931)</a:t>
            </a:r>
          </a:p>
          <a:p>
            <a:r>
              <a:rPr lang="en-US" dirty="0" smtClean="0"/>
              <a:t>2- Track HEADTAIL multi-kick code and get phase advances with </a:t>
            </a:r>
            <a:r>
              <a:rPr lang="en-US" dirty="0" err="1" smtClean="0"/>
              <a:t>Matlab</a:t>
            </a:r>
            <a:r>
              <a:rPr lang="en-US" dirty="0" smtClean="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524000" y="2047240"/>
          <a:ext cx="6096000" cy="148336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r>
                        <a:rPr lang="en-US" dirty="0" err="1" smtClean="0"/>
                        <a:t>DeltaPhi</a:t>
                      </a:r>
                      <a:endParaRPr lang="en-US" dirty="0"/>
                    </a:p>
                  </a:txBody>
                  <a:tcPr/>
                </a:tc>
                <a:tc>
                  <a:txBody>
                    <a:bodyPr/>
                    <a:lstStyle/>
                    <a:p>
                      <a:r>
                        <a:rPr lang="en-US" dirty="0" err="1" smtClean="0"/>
                        <a:t>Ap</a:t>
                      </a:r>
                      <a:r>
                        <a:rPr lang="en-US" dirty="0" smtClean="0"/>
                        <a:t>-FFT</a:t>
                      </a:r>
                      <a:endParaRPr lang="en-US" dirty="0"/>
                    </a:p>
                  </a:txBody>
                  <a:tcPr/>
                </a:tc>
                <a:tc>
                  <a:txBody>
                    <a:bodyPr/>
                    <a:lstStyle/>
                    <a:p>
                      <a:r>
                        <a:rPr lang="en-US" dirty="0" err="1" smtClean="0"/>
                        <a:t>Matlab</a:t>
                      </a:r>
                      <a:endParaRPr lang="en-US" dirty="0"/>
                    </a:p>
                  </a:txBody>
                  <a:tcPr/>
                </a:tc>
                <a:tc>
                  <a:txBody>
                    <a:bodyPr/>
                    <a:lstStyle/>
                    <a:p>
                      <a:r>
                        <a:rPr lang="en-US" dirty="0" err="1" smtClean="0"/>
                        <a:t>Sussix</a:t>
                      </a:r>
                      <a:endParaRPr lang="en-US" dirty="0"/>
                    </a:p>
                  </a:txBody>
                  <a:tcPr/>
                </a:tc>
              </a:tr>
              <a:tr h="370840">
                <a:tc>
                  <a:txBody>
                    <a:bodyPr/>
                    <a:lstStyle/>
                    <a:p>
                      <a:r>
                        <a:rPr lang="en-US" dirty="0" smtClean="0"/>
                        <a:t>90</a:t>
                      </a:r>
                      <a:endParaRPr lang="en-US" dirty="0"/>
                    </a:p>
                  </a:txBody>
                  <a:tcPr/>
                </a:tc>
                <a:tc>
                  <a:txBody>
                    <a:bodyPr/>
                    <a:lstStyle/>
                    <a:p>
                      <a:r>
                        <a:rPr lang="en-US" dirty="0" smtClean="0"/>
                        <a:t>1e-3</a:t>
                      </a:r>
                      <a:endParaRPr lang="en-US" dirty="0"/>
                    </a:p>
                  </a:txBody>
                  <a:tcPr/>
                </a:tc>
                <a:tc>
                  <a:txBody>
                    <a:bodyPr/>
                    <a:lstStyle/>
                    <a:p>
                      <a:r>
                        <a:rPr lang="en-US" dirty="0" smtClean="0"/>
                        <a:t>1e-3</a:t>
                      </a:r>
                      <a:endParaRPr lang="en-US" dirty="0"/>
                    </a:p>
                  </a:txBody>
                  <a:tcPr/>
                </a:tc>
                <a:tc>
                  <a:txBody>
                    <a:bodyPr/>
                    <a:lstStyle/>
                    <a:p>
                      <a:r>
                        <a:rPr lang="en-US" dirty="0" smtClean="0"/>
                        <a:t>1e-7</a:t>
                      </a:r>
                      <a:endParaRPr lang="en-US" dirty="0"/>
                    </a:p>
                  </a:txBody>
                  <a:tcPr/>
                </a:tc>
              </a:tr>
              <a:tr h="370840">
                <a:tc>
                  <a:txBody>
                    <a:bodyPr/>
                    <a:lstStyle/>
                    <a:p>
                      <a:r>
                        <a:rPr lang="en-US" dirty="0" smtClean="0"/>
                        <a:t>180</a:t>
                      </a:r>
                      <a:endParaRPr lang="en-US" dirty="0"/>
                    </a:p>
                  </a:txBody>
                  <a:tcPr/>
                </a:tc>
                <a:tc>
                  <a:txBody>
                    <a:bodyPr/>
                    <a:lstStyle/>
                    <a:p>
                      <a:r>
                        <a:rPr lang="en-US" dirty="0" smtClean="0"/>
                        <a:t>1e-3</a:t>
                      </a:r>
                      <a:endParaRPr lang="en-US" dirty="0"/>
                    </a:p>
                  </a:txBody>
                  <a:tcPr/>
                </a:tc>
                <a:tc>
                  <a:txBody>
                    <a:bodyPr/>
                    <a:lstStyle/>
                    <a:p>
                      <a:r>
                        <a:rPr lang="en-US" dirty="0" smtClean="0"/>
                        <a:t>1e-3</a:t>
                      </a:r>
                      <a:endParaRPr lang="en-US" dirty="0"/>
                    </a:p>
                  </a:txBody>
                  <a:tcPr/>
                </a:tc>
                <a:tc>
                  <a:txBody>
                    <a:bodyPr/>
                    <a:lstStyle/>
                    <a:p>
                      <a:r>
                        <a:rPr lang="en-US" dirty="0" smtClean="0"/>
                        <a:t>1e-7</a:t>
                      </a:r>
                      <a:endParaRPr lang="en-US" dirty="0"/>
                    </a:p>
                  </a:txBody>
                  <a:tcPr/>
                </a:tc>
              </a:tr>
              <a:tr h="370840">
                <a:tc>
                  <a:txBody>
                    <a:bodyPr/>
                    <a:lstStyle/>
                    <a:p>
                      <a:r>
                        <a:rPr lang="en-US" dirty="0" smtClean="0"/>
                        <a:t>207</a:t>
                      </a:r>
                      <a:endParaRPr lang="en-US" dirty="0"/>
                    </a:p>
                  </a:txBody>
                  <a:tcPr/>
                </a:tc>
                <a:tc>
                  <a:txBody>
                    <a:bodyPr/>
                    <a:lstStyle/>
                    <a:p>
                      <a:r>
                        <a:rPr lang="en-US" dirty="0" smtClean="0"/>
                        <a:t>1e-3</a:t>
                      </a:r>
                      <a:endParaRPr lang="en-US" dirty="0"/>
                    </a:p>
                  </a:txBody>
                  <a:tcPr/>
                </a:tc>
                <a:tc>
                  <a:txBody>
                    <a:bodyPr/>
                    <a:lstStyle/>
                    <a:p>
                      <a:r>
                        <a:rPr lang="en-US" dirty="0" smtClean="0"/>
                        <a:t>1e-3</a:t>
                      </a:r>
                      <a:endParaRPr lang="en-US" dirty="0"/>
                    </a:p>
                  </a:txBody>
                  <a:tcPr/>
                </a:tc>
                <a:tc>
                  <a:txBody>
                    <a:bodyPr/>
                    <a:lstStyle/>
                    <a:p>
                      <a:r>
                        <a:rPr lang="en-US" dirty="0" smtClean="0"/>
                        <a:t>1e-7</a:t>
                      </a:r>
                      <a:endParaRPr lang="en-US" dirty="0"/>
                    </a:p>
                  </a:txBody>
                  <a:tcPr/>
                </a:tc>
              </a:tr>
            </a:tbl>
          </a:graphicData>
        </a:graphic>
      </p:graphicFrame>
      <p:graphicFrame>
        <p:nvGraphicFramePr>
          <p:cNvPr id="5" name="Table 4"/>
          <p:cNvGraphicFramePr>
            <a:graphicFrameLocks noGrp="1"/>
          </p:cNvGraphicFramePr>
          <p:nvPr/>
        </p:nvGraphicFramePr>
        <p:xfrm>
          <a:off x="1524000" y="4536440"/>
          <a:ext cx="6096000" cy="148336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r>
                        <a:rPr lang="en-US" dirty="0" err="1" smtClean="0"/>
                        <a:t>DeltaPhi</a:t>
                      </a:r>
                      <a:endParaRPr lang="en-US" dirty="0"/>
                    </a:p>
                  </a:txBody>
                  <a:tcPr/>
                </a:tc>
                <a:tc>
                  <a:txBody>
                    <a:bodyPr/>
                    <a:lstStyle/>
                    <a:p>
                      <a:r>
                        <a:rPr lang="en-US" dirty="0" err="1" smtClean="0"/>
                        <a:t>Ap</a:t>
                      </a:r>
                      <a:r>
                        <a:rPr lang="en-US" dirty="0" smtClean="0"/>
                        <a:t>-FFT</a:t>
                      </a:r>
                      <a:endParaRPr lang="en-US" dirty="0"/>
                    </a:p>
                  </a:txBody>
                  <a:tcPr/>
                </a:tc>
                <a:tc>
                  <a:txBody>
                    <a:bodyPr/>
                    <a:lstStyle/>
                    <a:p>
                      <a:r>
                        <a:rPr lang="en-US" dirty="0" err="1" smtClean="0"/>
                        <a:t>Matlab</a:t>
                      </a:r>
                      <a:endParaRPr lang="en-US" dirty="0"/>
                    </a:p>
                  </a:txBody>
                  <a:tcPr/>
                </a:tc>
                <a:tc>
                  <a:txBody>
                    <a:bodyPr/>
                    <a:lstStyle/>
                    <a:p>
                      <a:r>
                        <a:rPr lang="en-US" dirty="0" err="1" smtClean="0"/>
                        <a:t>Sussix</a:t>
                      </a:r>
                      <a:endParaRPr lang="en-US" dirty="0"/>
                    </a:p>
                  </a:txBody>
                  <a:tcPr/>
                </a:tc>
              </a:tr>
              <a:tr h="370840">
                <a:tc>
                  <a:txBody>
                    <a:bodyPr/>
                    <a:lstStyle/>
                    <a:p>
                      <a:r>
                        <a:rPr lang="en-US" dirty="0" smtClean="0"/>
                        <a:t>90</a:t>
                      </a:r>
                      <a:endParaRPr lang="en-US" dirty="0"/>
                    </a:p>
                  </a:txBody>
                  <a:tcPr/>
                </a:tc>
                <a:tc>
                  <a:txBody>
                    <a:bodyPr/>
                    <a:lstStyle/>
                    <a:p>
                      <a:r>
                        <a:rPr lang="en-US" dirty="0" smtClean="0"/>
                        <a:t>1e-3</a:t>
                      </a:r>
                      <a:endParaRPr lang="en-US" dirty="0"/>
                    </a:p>
                  </a:txBody>
                  <a:tcPr/>
                </a:tc>
                <a:tc>
                  <a:txBody>
                    <a:bodyPr/>
                    <a:lstStyle/>
                    <a:p>
                      <a:r>
                        <a:rPr lang="en-US" dirty="0" smtClean="0"/>
                        <a:t>1e-3</a:t>
                      </a:r>
                      <a:endParaRPr lang="en-US" dirty="0"/>
                    </a:p>
                  </a:txBody>
                  <a:tcPr/>
                </a:tc>
                <a:tc>
                  <a:txBody>
                    <a:bodyPr/>
                    <a:lstStyle/>
                    <a:p>
                      <a:r>
                        <a:rPr lang="en-US" dirty="0" smtClean="0"/>
                        <a:t>5e-6</a:t>
                      </a:r>
                      <a:endParaRPr lang="en-US" dirty="0"/>
                    </a:p>
                  </a:txBody>
                  <a:tcPr/>
                </a:tc>
              </a:tr>
              <a:tr h="370840">
                <a:tc>
                  <a:txBody>
                    <a:bodyPr/>
                    <a:lstStyle/>
                    <a:p>
                      <a:r>
                        <a:rPr lang="en-US" dirty="0" smtClean="0"/>
                        <a:t>180</a:t>
                      </a:r>
                      <a:endParaRPr lang="en-US" dirty="0"/>
                    </a:p>
                  </a:txBody>
                  <a:tcPr/>
                </a:tc>
                <a:tc>
                  <a:txBody>
                    <a:bodyPr/>
                    <a:lstStyle/>
                    <a:p>
                      <a:r>
                        <a:rPr lang="en-US" dirty="0" smtClean="0"/>
                        <a:t>1e-3</a:t>
                      </a:r>
                      <a:endParaRPr lang="en-US" dirty="0"/>
                    </a:p>
                  </a:txBody>
                  <a:tcPr/>
                </a:tc>
                <a:tc>
                  <a:txBody>
                    <a:bodyPr/>
                    <a:lstStyle/>
                    <a:p>
                      <a:r>
                        <a:rPr lang="en-US" dirty="0" smtClean="0"/>
                        <a:t>1e-3</a:t>
                      </a:r>
                      <a:endParaRPr lang="en-US" dirty="0"/>
                    </a:p>
                  </a:txBody>
                  <a:tcPr/>
                </a:tc>
                <a:tc>
                  <a:txBody>
                    <a:bodyPr/>
                    <a:lstStyle/>
                    <a:p>
                      <a:r>
                        <a:rPr lang="en-US" dirty="0" smtClean="0"/>
                        <a:t>5e-6</a:t>
                      </a:r>
                      <a:endParaRPr lang="en-US" dirty="0"/>
                    </a:p>
                  </a:txBody>
                  <a:tcPr/>
                </a:tc>
              </a:tr>
              <a:tr h="370840">
                <a:tc>
                  <a:txBody>
                    <a:bodyPr/>
                    <a:lstStyle/>
                    <a:p>
                      <a:r>
                        <a:rPr lang="en-US" dirty="0" smtClean="0"/>
                        <a:t>270</a:t>
                      </a:r>
                      <a:endParaRPr lang="en-US" dirty="0"/>
                    </a:p>
                  </a:txBody>
                  <a:tcPr/>
                </a:tc>
                <a:tc>
                  <a:txBody>
                    <a:bodyPr/>
                    <a:lstStyle/>
                    <a:p>
                      <a:r>
                        <a:rPr lang="en-US" dirty="0" smtClean="0"/>
                        <a:t>1e-3</a:t>
                      </a:r>
                      <a:endParaRPr lang="en-US" dirty="0"/>
                    </a:p>
                  </a:txBody>
                  <a:tcPr/>
                </a:tc>
                <a:tc>
                  <a:txBody>
                    <a:bodyPr/>
                    <a:lstStyle/>
                    <a:p>
                      <a:r>
                        <a:rPr lang="en-US" dirty="0" smtClean="0"/>
                        <a:t>1e-3</a:t>
                      </a:r>
                      <a:endParaRPr lang="en-US" dirty="0"/>
                    </a:p>
                  </a:txBody>
                  <a:tcPr/>
                </a:tc>
                <a:tc>
                  <a:txBody>
                    <a:bodyPr/>
                    <a:lstStyle/>
                    <a:p>
                      <a:r>
                        <a:rPr lang="en-US" dirty="0" smtClean="0"/>
                        <a:t>5e-6</a:t>
                      </a:r>
                      <a:endParaRPr lang="en-US" dirty="0"/>
                    </a:p>
                  </a:txBody>
                  <a:tcPr/>
                </a:tc>
              </a:tr>
            </a:tbl>
          </a:graphicData>
        </a:graphic>
      </p:graphicFrame>
      <p:sp>
        <p:nvSpPr>
          <p:cNvPr id="6" name="TextBox 5"/>
          <p:cNvSpPr txBox="1"/>
          <p:nvPr/>
        </p:nvSpPr>
        <p:spPr>
          <a:xfrm>
            <a:off x="2209800" y="452735"/>
            <a:ext cx="4724400" cy="461665"/>
          </a:xfrm>
          <a:prstGeom prst="rect">
            <a:avLst/>
          </a:prstGeom>
          <a:noFill/>
        </p:spPr>
        <p:txBody>
          <a:bodyPr wrap="square" rtlCol="0">
            <a:spAutoFit/>
          </a:bodyPr>
          <a:lstStyle/>
          <a:p>
            <a:pPr algn="ctr"/>
            <a:r>
              <a:rPr lang="en-US" sz="2400" b="1" dirty="0" smtClean="0"/>
              <a:t>Frequency accuracy (</a:t>
            </a:r>
            <a:r>
              <a:rPr lang="en-US" sz="2400" b="1" dirty="0" err="1" smtClean="0"/>
              <a:t>rms</a:t>
            </a:r>
            <a:r>
              <a:rPr lang="en-US" sz="2400" b="1" dirty="0" smtClean="0"/>
              <a:t> value)</a:t>
            </a:r>
            <a:endParaRPr lang="en-US" sz="2400" b="1" dirty="0"/>
          </a:p>
        </p:txBody>
      </p:sp>
      <p:sp>
        <p:nvSpPr>
          <p:cNvPr id="7" name="TextBox 6"/>
          <p:cNvSpPr txBox="1"/>
          <p:nvPr/>
        </p:nvSpPr>
        <p:spPr>
          <a:xfrm>
            <a:off x="2133600" y="1684382"/>
            <a:ext cx="4724400" cy="381000"/>
          </a:xfrm>
          <a:prstGeom prst="rect">
            <a:avLst/>
          </a:prstGeom>
          <a:noFill/>
        </p:spPr>
        <p:txBody>
          <a:bodyPr wrap="square" rtlCol="0">
            <a:spAutoFit/>
          </a:bodyPr>
          <a:lstStyle/>
          <a:p>
            <a:pPr algn="ctr"/>
            <a:r>
              <a:rPr lang="en-US" b="1" dirty="0" smtClean="0"/>
              <a:t>No noise case</a:t>
            </a:r>
            <a:endParaRPr lang="en-US" b="1" dirty="0"/>
          </a:p>
        </p:txBody>
      </p:sp>
      <p:sp>
        <p:nvSpPr>
          <p:cNvPr id="8" name="TextBox 7"/>
          <p:cNvSpPr txBox="1"/>
          <p:nvPr/>
        </p:nvSpPr>
        <p:spPr>
          <a:xfrm>
            <a:off x="2057400" y="4155440"/>
            <a:ext cx="4724400" cy="381000"/>
          </a:xfrm>
          <a:prstGeom prst="rect">
            <a:avLst/>
          </a:prstGeom>
          <a:noFill/>
        </p:spPr>
        <p:txBody>
          <a:bodyPr wrap="square" rtlCol="0">
            <a:spAutoFit/>
          </a:bodyPr>
          <a:lstStyle/>
          <a:p>
            <a:pPr algn="ctr"/>
            <a:r>
              <a:rPr lang="en-US" b="1" dirty="0" smtClean="0"/>
              <a:t>10% Gaussian noise</a:t>
            </a:r>
            <a:endParaRPr lang="en-US" dirty="0"/>
          </a:p>
        </p:txBody>
      </p:sp>
      <p:sp>
        <p:nvSpPr>
          <p:cNvPr id="9" name="TextBox 8"/>
          <p:cNvSpPr txBox="1"/>
          <p:nvPr/>
        </p:nvSpPr>
        <p:spPr>
          <a:xfrm>
            <a:off x="990600" y="914400"/>
            <a:ext cx="7391400" cy="523220"/>
          </a:xfrm>
          <a:prstGeom prst="rect">
            <a:avLst/>
          </a:prstGeom>
          <a:noFill/>
        </p:spPr>
        <p:txBody>
          <a:bodyPr wrap="square" rtlCol="0">
            <a:spAutoFit/>
          </a:bodyPr>
          <a:lstStyle/>
          <a:p>
            <a:r>
              <a:rPr lang="en-US" sz="1400" dirty="0" smtClean="0"/>
              <a:t>Comparing the frequency accuracy got by different FFT codes, in case of ideal and noisy sinusoidal signals with phase advance typical for SPS FODO lattice, as done before for the phase.</a:t>
            </a:r>
            <a:endParaRPr lang="en-US"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cstate="print"/>
          <a:srcRect/>
          <a:stretch>
            <a:fillRect/>
          </a:stretch>
        </p:blipFill>
        <p:spPr bwMode="auto">
          <a:xfrm>
            <a:off x="4176324" y="1434860"/>
            <a:ext cx="4967675" cy="3962400"/>
          </a:xfrm>
          <a:prstGeom prst="rect">
            <a:avLst/>
          </a:prstGeom>
          <a:noFill/>
          <a:ln w="9525">
            <a:noFill/>
            <a:miter lim="800000"/>
            <a:headEnd/>
            <a:tailEnd/>
          </a:ln>
        </p:spPr>
      </p:pic>
      <p:pic>
        <p:nvPicPr>
          <p:cNvPr id="3074" name="Picture 2" descr="C:\DOCUME~1\nbiancac\LOCALS~1\Temp\msohtmlclip1\01\clip_image001.png"/>
          <p:cNvPicPr>
            <a:picLocks noChangeAspect="1" noChangeArrowheads="1"/>
          </p:cNvPicPr>
          <p:nvPr/>
        </p:nvPicPr>
        <p:blipFill>
          <a:blip r:embed="rId3" cstate="print"/>
          <a:srcRect/>
          <a:stretch>
            <a:fillRect/>
          </a:stretch>
        </p:blipFill>
        <p:spPr bwMode="auto">
          <a:xfrm>
            <a:off x="0" y="1501421"/>
            <a:ext cx="4743061" cy="3984979"/>
          </a:xfrm>
          <a:prstGeom prst="rect">
            <a:avLst/>
          </a:prstGeom>
          <a:noFill/>
        </p:spPr>
      </p:pic>
      <p:sp>
        <p:nvSpPr>
          <p:cNvPr id="12" name="TextBox 11"/>
          <p:cNvSpPr txBox="1"/>
          <p:nvPr/>
        </p:nvSpPr>
        <p:spPr>
          <a:xfrm>
            <a:off x="990600" y="1944510"/>
            <a:ext cx="1828800" cy="369332"/>
          </a:xfrm>
          <a:prstGeom prst="rect">
            <a:avLst/>
          </a:prstGeom>
          <a:noFill/>
        </p:spPr>
        <p:txBody>
          <a:bodyPr wrap="square" rtlCol="0">
            <a:spAutoFit/>
          </a:bodyPr>
          <a:lstStyle/>
          <a:p>
            <a:r>
              <a:rPr lang="en-US" b="1" dirty="0" smtClean="0">
                <a:solidFill>
                  <a:srgbClr val="FF0000"/>
                </a:solidFill>
              </a:rPr>
              <a:t>Using </a:t>
            </a:r>
            <a:r>
              <a:rPr lang="en-US" b="1" dirty="0" err="1" smtClean="0">
                <a:solidFill>
                  <a:srgbClr val="FF0000"/>
                </a:solidFill>
              </a:rPr>
              <a:t>Ap</a:t>
            </a:r>
            <a:r>
              <a:rPr lang="en-US" b="1" dirty="0" smtClean="0">
                <a:solidFill>
                  <a:srgbClr val="FF0000"/>
                </a:solidFill>
              </a:rPr>
              <a:t>-FFT</a:t>
            </a:r>
            <a:endParaRPr lang="en-US" b="1" dirty="0">
              <a:solidFill>
                <a:srgbClr val="FF0000"/>
              </a:solidFill>
            </a:endParaRPr>
          </a:p>
        </p:txBody>
      </p:sp>
      <p:sp>
        <p:nvSpPr>
          <p:cNvPr id="13" name="TextBox 12"/>
          <p:cNvSpPr txBox="1"/>
          <p:nvPr/>
        </p:nvSpPr>
        <p:spPr>
          <a:xfrm>
            <a:off x="5181600" y="1944510"/>
            <a:ext cx="2362200" cy="369332"/>
          </a:xfrm>
          <a:prstGeom prst="rect">
            <a:avLst/>
          </a:prstGeom>
          <a:noFill/>
        </p:spPr>
        <p:txBody>
          <a:bodyPr wrap="square" rtlCol="0">
            <a:spAutoFit/>
          </a:bodyPr>
          <a:lstStyle/>
          <a:p>
            <a:r>
              <a:rPr lang="en-US" b="1" dirty="0" smtClean="0">
                <a:solidFill>
                  <a:srgbClr val="FF0000"/>
                </a:solidFill>
              </a:rPr>
              <a:t>Using </a:t>
            </a:r>
            <a:r>
              <a:rPr lang="en-US" b="1" dirty="0" err="1" smtClean="0">
                <a:solidFill>
                  <a:srgbClr val="FF0000"/>
                </a:solidFill>
              </a:rPr>
              <a:t>Matlab</a:t>
            </a:r>
            <a:r>
              <a:rPr lang="en-US" b="1" dirty="0" smtClean="0">
                <a:solidFill>
                  <a:srgbClr val="FF0000"/>
                </a:solidFill>
              </a:rPr>
              <a:t>-FFT</a:t>
            </a:r>
            <a:endParaRPr lang="en-US" b="1" dirty="0">
              <a:solidFill>
                <a:srgbClr val="FF0000"/>
              </a:solidFill>
            </a:endParaRPr>
          </a:p>
        </p:txBody>
      </p:sp>
      <p:sp>
        <p:nvSpPr>
          <p:cNvPr id="14" name="Oval 13"/>
          <p:cNvSpPr/>
          <p:nvPr/>
        </p:nvSpPr>
        <p:spPr>
          <a:xfrm>
            <a:off x="4572000" y="4001910"/>
            <a:ext cx="609600" cy="6858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8382000" y="4078110"/>
            <a:ext cx="609600" cy="6858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457200" y="381000"/>
            <a:ext cx="8229600" cy="1200329"/>
          </a:xfrm>
          <a:prstGeom prst="rect">
            <a:avLst/>
          </a:prstGeom>
          <a:noFill/>
        </p:spPr>
        <p:txBody>
          <a:bodyPr wrap="square" rtlCol="0">
            <a:spAutoFit/>
          </a:bodyPr>
          <a:lstStyle/>
          <a:p>
            <a:r>
              <a:rPr lang="en-US" dirty="0" smtClean="0"/>
              <a:t>Some quick comparison: </a:t>
            </a:r>
            <a:br>
              <a:rPr lang="en-US" dirty="0" smtClean="0"/>
            </a:br>
            <a:r>
              <a:rPr lang="en-US" dirty="0" smtClean="0"/>
              <a:t>using </a:t>
            </a:r>
            <a:r>
              <a:rPr lang="en-US" dirty="0" err="1" smtClean="0"/>
              <a:t>ap</a:t>
            </a:r>
            <a:r>
              <a:rPr lang="en-US" dirty="0" smtClean="0"/>
              <a:t>-FFT for simulation data increase the accuracy in phase determination for the tracked signals. This permits to gain a better resolution in reconstruction (avoids peaks forest at the end).</a:t>
            </a:r>
            <a:endParaRPr lang="en-US" dirty="0"/>
          </a:p>
        </p:txBody>
      </p:sp>
      <p:sp>
        <p:nvSpPr>
          <p:cNvPr id="24" name="TextBox 23"/>
          <p:cNvSpPr txBox="1"/>
          <p:nvPr/>
        </p:nvSpPr>
        <p:spPr>
          <a:xfrm>
            <a:off x="381000" y="5486400"/>
            <a:ext cx="7924800" cy="307777"/>
          </a:xfrm>
          <a:prstGeom prst="rect">
            <a:avLst/>
          </a:prstGeom>
          <a:noFill/>
        </p:spPr>
        <p:txBody>
          <a:bodyPr wrap="square" rtlCol="0">
            <a:spAutoFit/>
          </a:bodyPr>
          <a:lstStyle/>
          <a:p>
            <a:r>
              <a:rPr lang="en-US" sz="1400" dirty="0" smtClean="0"/>
              <a:t>Example of localization with a low gamma lattice using </a:t>
            </a:r>
            <a:r>
              <a:rPr lang="en-US" sz="1400" dirty="0" err="1" smtClean="0"/>
              <a:t>ap-FFTand</a:t>
            </a:r>
            <a:r>
              <a:rPr lang="en-US" sz="1400" dirty="0" smtClean="0"/>
              <a:t> </a:t>
            </a:r>
            <a:r>
              <a:rPr lang="en-US" sz="1400" dirty="0" err="1" smtClean="0"/>
              <a:t>matlab</a:t>
            </a:r>
            <a:r>
              <a:rPr lang="en-US" sz="1400" dirty="0" smtClean="0"/>
              <a:t> FFT.</a:t>
            </a:r>
            <a:endParaRPr lang="en-US" sz="1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2459</TotalTime>
  <Words>369</Words>
  <Application>Microsoft Office PowerPoint</Application>
  <PresentationFormat>On-screen Show (4:3)</PresentationFormat>
  <Paragraphs>112</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Slide 1</vt:lpstr>
      <vt:lpstr>Slide 2</vt:lpstr>
      <vt:lpstr>Slide 3</vt:lpstr>
      <vt:lpstr>Slide 4</vt:lpstr>
      <vt:lpstr>Slide 5</vt:lpstr>
    </vt:vector>
  </TitlesOfParts>
  <Company>CERN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nbiancac</dc:creator>
  <cp:lastModifiedBy>nbiancac</cp:lastModifiedBy>
  <cp:revision>63</cp:revision>
  <dcterms:created xsi:type="dcterms:W3CDTF">2011-04-05T07:18:42Z</dcterms:created>
  <dcterms:modified xsi:type="dcterms:W3CDTF">2011-04-13T18:55:52Z</dcterms:modified>
</cp:coreProperties>
</file>