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3" r:id="rId5"/>
    <p:sldId id="273" r:id="rId6"/>
    <p:sldId id="261" r:id="rId7"/>
    <p:sldId id="259" r:id="rId8"/>
    <p:sldId id="274" r:id="rId9"/>
    <p:sldId id="262" r:id="rId10"/>
    <p:sldId id="277" r:id="rId11"/>
    <p:sldId id="282" r:id="rId12"/>
    <p:sldId id="278" r:id="rId13"/>
    <p:sldId id="275" r:id="rId14"/>
    <p:sldId id="268" r:id="rId15"/>
    <p:sldId id="270" r:id="rId16"/>
    <p:sldId id="271" r:id="rId17"/>
    <p:sldId id="276" r:id="rId18"/>
    <p:sldId id="272" r:id="rId19"/>
    <p:sldId id="281"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B9BDEA-AD24-4988-A952-72E154689E6D}"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9BDEA-AD24-4988-A952-72E154689E6D}"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9BDEA-AD24-4988-A952-72E154689E6D}"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09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2"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4"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4106" name="Rectangle 10"/>
          <p:cNvSpPr>
            <a:spLocks noGrp="1" noChangeArrowheads="1"/>
          </p:cNvSpPr>
          <p:nvPr>
            <p:ph type="ctrTitle"/>
          </p:nvPr>
        </p:nvSpPr>
        <p:spPr>
          <a:xfrm>
            <a:off x="685800" y="2286000"/>
            <a:ext cx="7772400" cy="1143000"/>
          </a:xfrm>
        </p:spPr>
        <p:txBody>
          <a:bodyPr/>
          <a:lstStyle>
            <a:lvl1pPr>
              <a:defRPr/>
            </a:lvl1pPr>
          </a:lstStyle>
          <a:p>
            <a:r>
              <a:rPr lang="en-US"/>
              <a:t>Test</a:t>
            </a:r>
          </a:p>
        </p:txBody>
      </p:sp>
      <p:sp>
        <p:nvSpPr>
          <p:cNvPr id="4107"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108" name="Rectangle 12"/>
          <p:cNvSpPr>
            <a:spLocks noGrp="1" noChangeArrowheads="1"/>
          </p:cNvSpPr>
          <p:nvPr>
            <p:ph type="dt" sz="half" idx="2"/>
          </p:nvPr>
        </p:nvSpPr>
        <p:spPr>
          <a:xfrm>
            <a:off x="685800" y="6248400"/>
            <a:ext cx="1905000" cy="457200"/>
          </a:xfrm>
        </p:spPr>
        <p:txBody>
          <a:bodyPr/>
          <a:lstStyle>
            <a:lvl1pPr>
              <a:defRPr>
                <a:solidFill>
                  <a:srgbClr val="FFFFCC"/>
                </a:solidFill>
              </a:defRPr>
            </a:lvl1pPr>
          </a:lstStyle>
          <a:p>
            <a:endParaRPr lang="en-US"/>
          </a:p>
        </p:txBody>
      </p:sp>
      <p:sp>
        <p:nvSpPr>
          <p:cNvPr id="4109" name="Rectangle 13"/>
          <p:cNvSpPr>
            <a:spLocks noGrp="1" noChangeArrowheads="1"/>
          </p:cNvSpPr>
          <p:nvPr>
            <p:ph type="ftr" sz="quarter" idx="3"/>
          </p:nvPr>
        </p:nvSpPr>
        <p:spPr>
          <a:xfrm>
            <a:off x="2819400" y="6400800"/>
            <a:ext cx="3352800" cy="457200"/>
          </a:xfrm>
        </p:spPr>
        <p:txBody>
          <a:bodyPr/>
          <a:lstStyle>
            <a:lvl1pPr algn="ctr">
              <a:defRPr>
                <a:solidFill>
                  <a:srgbClr val="FFFFCC"/>
                </a:solidFill>
              </a:defRPr>
            </a:lvl1pPr>
          </a:lstStyle>
          <a:p>
            <a:endParaRPr lang="en-US"/>
          </a:p>
        </p:txBody>
      </p:sp>
      <p:sp>
        <p:nvSpPr>
          <p:cNvPr id="4110" name="Rectangle 14"/>
          <p:cNvSpPr>
            <a:spLocks noGrp="1" noChangeArrowheads="1"/>
          </p:cNvSpPr>
          <p:nvPr>
            <p:ph type="sldNum" sz="quarter" idx="4"/>
          </p:nvPr>
        </p:nvSpPr>
        <p:spPr>
          <a:xfrm>
            <a:off x="7239000" y="6400800"/>
            <a:ext cx="1905000" cy="457200"/>
          </a:xfrm>
        </p:spPr>
        <p:txBody>
          <a:bodyPr/>
          <a:lstStyle>
            <a:lvl1pPr>
              <a:defRPr>
                <a:solidFill>
                  <a:srgbClr val="FFFFCC"/>
                </a:solidFill>
              </a:defRPr>
            </a:lvl1pPr>
          </a:lstStyle>
          <a:p>
            <a:fld id="{1ECC2FB5-A919-4CB4-8C0B-B9A1F8255853}" type="slidenum">
              <a:rPr lang="en-US"/>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0" fill="hold"/>
                                        <p:tgtEl>
                                          <p:spTgt spid="4098"/>
                                        </p:tgtEl>
                                        <p:attrNameLst>
                                          <p:attrName>ppt_x</p:attrName>
                                        </p:attrNameLst>
                                      </p:cBhvr>
                                      <p:tavLst>
                                        <p:tav tm="0">
                                          <p:val>
                                            <p:strVal val="0-#ppt_w/2"/>
                                          </p:val>
                                        </p:tav>
                                        <p:tav tm="100000">
                                          <p:val>
                                            <p:strVal val="#ppt_x"/>
                                          </p:val>
                                        </p:tav>
                                      </p:tavLst>
                                    </p:anim>
                                    <p:anim calcmode="lin" valueType="num">
                                      <p:cBhvr additive="base">
                                        <p:cTn id="8" dur="50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8B2F763-86AD-4F88-828D-EAA50453D203}"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5EF339-C636-4545-B419-1E6A8E2B1F99}"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FC9A2A5-AE86-481E-877D-516583AE44EF}"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C9C4FF7-CE1F-4344-95E5-CDEE1D4D6F48}"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534E2DD-0EDB-4224-9B39-1810079367D6}"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3F2D6CE-D277-476F-B411-24CDE8206BDB}"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6802668-2427-4509-B50B-D8192ADB49BF}"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9BDEA-AD24-4988-A952-72E154689E6D}"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EDEF900-9210-49AE-B70F-6C7E5A27339C}"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C6DC85-B32F-4539-81C8-4727BBE00A62}"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03200"/>
            <a:ext cx="1978025" cy="596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03200"/>
            <a:ext cx="5784850" cy="596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LHC Transverse Diagnostics</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BDI-TB – Rhodri Jones – 21/6/2005</a:t>
            </a:r>
          </a:p>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EC441EA-FD62-4AAC-95EA-BB0EEA38019D}" type="slidenum">
              <a:rPr lang="en-US">
                <a:solidFill>
                  <a:srgbClr val="FFFFFF"/>
                </a:solidFill>
              </a:rPr>
              <a:pPr/>
              <a:t>‹#›</a:t>
            </a:fld>
            <a:endParaRPr lang="en-US">
              <a:solidFill>
                <a:srgbClr val="FFFFFF"/>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B9BDEA-AD24-4988-A952-72E154689E6D}"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B9BDEA-AD24-4988-A952-72E154689E6D}"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9BDEA-AD24-4988-A952-72E154689E6D}" type="datetimeFigureOut">
              <a:rPr lang="en-US" smtClean="0"/>
              <a:pPr/>
              <a:t>3/2/2011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B9BDEA-AD24-4988-A952-72E154689E6D}" type="datetimeFigureOut">
              <a:rPr lang="en-US" smtClean="0"/>
              <a:pPr/>
              <a:t>3/2/2011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9BDEA-AD24-4988-A952-72E154689E6D}" type="datetimeFigureOut">
              <a:rPr lang="en-US" smtClean="0"/>
              <a:pPr/>
              <a:t>3/2/2011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9BDEA-AD24-4988-A952-72E154689E6D}"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9BDEA-AD24-4988-A952-72E154689E6D}"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28DA6-76A2-4D33-9985-5C44A9472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cern.ch/"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9BDEA-AD24-4988-A952-72E154689E6D}" type="datetimeFigureOut">
              <a:rPr lang="en-US" smtClean="0"/>
              <a:pPr/>
              <a:t>3/2/2011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28DA6-76A2-4D33-9985-5C44A9472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7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7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7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78"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7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80"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8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3082" name="Rectangle 10"/>
          <p:cNvSpPr>
            <a:spLocks noGrp="1" noChangeArrowheads="1"/>
          </p:cNvSpPr>
          <p:nvPr>
            <p:ph type="title"/>
          </p:nvPr>
        </p:nvSpPr>
        <p:spPr bwMode="auto">
          <a:xfrm>
            <a:off x="828675" y="203200"/>
            <a:ext cx="7772400"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3" name="Rectangle 11"/>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		</a:t>
            </a:r>
          </a:p>
          <a:p>
            <a:pPr lvl="3"/>
            <a:r>
              <a:rPr lang="en-US" smtClean="0"/>
              <a:t>Fourth level</a:t>
            </a:r>
          </a:p>
          <a:p>
            <a:pPr lvl="4"/>
            <a:r>
              <a:rPr lang="en-US" smtClean="0"/>
              <a:t>Fifth level</a:t>
            </a:r>
          </a:p>
        </p:txBody>
      </p:sp>
      <p:sp>
        <p:nvSpPr>
          <p:cNvPr id="3084" name="Rectangle 12"/>
          <p:cNvSpPr>
            <a:spLocks noGrp="1" noChangeArrowheads="1"/>
          </p:cNvSpPr>
          <p:nvPr>
            <p:ph type="dt" sz="half" idx="2"/>
          </p:nvPr>
        </p:nvSpPr>
        <p:spPr bwMode="auto">
          <a:xfrm>
            <a:off x="6746875" y="6583363"/>
            <a:ext cx="2397125" cy="274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pPr>
            <a:r>
              <a:rPr lang="en-US" smtClean="0">
                <a:solidFill>
                  <a:srgbClr val="FFFFFF"/>
                </a:solidFill>
              </a:rPr>
              <a:t>LHC Transverse Diagnostics</a:t>
            </a:r>
          </a:p>
        </p:txBody>
      </p:sp>
      <p:sp>
        <p:nvSpPr>
          <p:cNvPr id="3085" name="Rectangle 13"/>
          <p:cNvSpPr>
            <a:spLocks noGrp="1" noChangeArrowheads="1"/>
          </p:cNvSpPr>
          <p:nvPr>
            <p:ph type="ftr" sz="quarter" idx="3"/>
          </p:nvPr>
        </p:nvSpPr>
        <p:spPr bwMode="auto">
          <a:xfrm>
            <a:off x="2290763" y="6553200"/>
            <a:ext cx="47196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pPr>
            <a:r>
              <a:rPr lang="en-US" smtClean="0">
                <a:solidFill>
                  <a:srgbClr val="FFFFFF"/>
                </a:solidFill>
              </a:rPr>
              <a:t>BDI-TB – Rhodri Jones – 21/6/2005</a:t>
            </a:r>
          </a:p>
          <a:p>
            <a:pPr eaLnBrk="0" fontAlgn="base" hangingPunct="0">
              <a:spcAft>
                <a:spcPct val="0"/>
              </a:spcAft>
            </a:pPr>
            <a:endParaRPr lang="en-US" smtClean="0">
              <a:solidFill>
                <a:srgbClr val="FFFFFF"/>
              </a:solidFill>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pPr>
            <a:fld id="{3CEFB027-B6A6-4C16-B43D-8D00537E5C96}" type="slidenum">
              <a:rPr lang="en-US" smtClean="0">
                <a:solidFill>
                  <a:srgbClr val="FFFFFF"/>
                </a:solidFill>
              </a:rPr>
              <a:pPr eaLnBrk="0" fontAlgn="base" hangingPunct="0">
                <a:spcAft>
                  <a:spcPct val="0"/>
                </a:spcAft>
              </a:pPr>
              <a:t>‹#›</a:t>
            </a:fld>
            <a:endParaRPr lang="en-US" smtClean="0">
              <a:solidFill>
                <a:srgbClr val="FFFFFF"/>
              </a:solidFill>
            </a:endParaRPr>
          </a:p>
        </p:txBody>
      </p:sp>
      <p:pic>
        <p:nvPicPr>
          <p:cNvPr id="3090" name="Picture 18" descr="A&amp;B_logo_small">
            <a:hlinkClick r:id="rId13"/>
          </p:cNvPr>
          <p:cNvPicPr>
            <a:picLocks noChangeAspect="1" noChangeArrowheads="1"/>
          </p:cNvPicPr>
          <p:nvPr/>
        </p:nvPicPr>
        <p:blipFill>
          <a:blip r:embed="rId14" cstate="print"/>
          <a:srcRect/>
          <a:stretch>
            <a:fillRect/>
          </a:stretch>
        </p:blipFill>
        <p:spPr bwMode="auto">
          <a:xfrm>
            <a:off x="239713" y="241300"/>
            <a:ext cx="573087" cy="584200"/>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Times New Roman" pitchFamily="18" charset="0"/>
        </a:defRPr>
      </a:lvl2pPr>
      <a:lvl3pPr algn="ctr" rtl="0" eaLnBrk="0" fontAlgn="base" hangingPunct="0">
        <a:spcBef>
          <a:spcPct val="0"/>
        </a:spcBef>
        <a:spcAft>
          <a:spcPct val="0"/>
        </a:spcAft>
        <a:defRPr kumimoji="1" sz="4000">
          <a:solidFill>
            <a:schemeClr val="tx2"/>
          </a:solidFill>
          <a:latin typeface="Times New Roman" pitchFamily="18" charset="0"/>
        </a:defRPr>
      </a:lvl3pPr>
      <a:lvl4pPr algn="ctr" rtl="0" eaLnBrk="0" fontAlgn="base" hangingPunct="0">
        <a:spcBef>
          <a:spcPct val="0"/>
        </a:spcBef>
        <a:spcAft>
          <a:spcPct val="0"/>
        </a:spcAft>
        <a:defRPr kumimoji="1" sz="4000">
          <a:solidFill>
            <a:schemeClr val="tx2"/>
          </a:solidFill>
          <a:latin typeface="Times New Roman" pitchFamily="18" charset="0"/>
        </a:defRPr>
      </a:lvl4pPr>
      <a:lvl5pPr algn="ctr" rtl="0" eaLnBrk="0" fontAlgn="base" hangingPunct="0">
        <a:spcBef>
          <a:spcPct val="0"/>
        </a:spcBef>
        <a:spcAft>
          <a:spcPct val="0"/>
        </a:spcAft>
        <a:defRPr kumimoji="1" sz="4000">
          <a:solidFill>
            <a:schemeClr val="tx2"/>
          </a:solidFill>
          <a:latin typeface="Times New Roman" pitchFamily="18" charset="0"/>
        </a:defRPr>
      </a:lvl5pPr>
      <a:lvl6pPr marL="457200" algn="ctr" rtl="0" eaLnBrk="0" fontAlgn="base" hangingPunct="0">
        <a:spcBef>
          <a:spcPct val="0"/>
        </a:spcBef>
        <a:spcAft>
          <a:spcPct val="0"/>
        </a:spcAft>
        <a:defRPr kumimoji="1" sz="4000">
          <a:solidFill>
            <a:schemeClr val="tx2"/>
          </a:solidFill>
          <a:latin typeface="Times New Roman" pitchFamily="18" charset="0"/>
        </a:defRPr>
      </a:lvl6pPr>
      <a:lvl7pPr marL="914400" algn="ctr" rtl="0" eaLnBrk="0" fontAlgn="base" hangingPunct="0">
        <a:spcBef>
          <a:spcPct val="0"/>
        </a:spcBef>
        <a:spcAft>
          <a:spcPct val="0"/>
        </a:spcAft>
        <a:defRPr kumimoji="1" sz="4000">
          <a:solidFill>
            <a:schemeClr val="tx2"/>
          </a:solidFill>
          <a:latin typeface="Times New Roman" pitchFamily="18" charset="0"/>
        </a:defRPr>
      </a:lvl7pPr>
      <a:lvl8pPr marL="1371600" algn="ctr" rtl="0" eaLnBrk="0" fontAlgn="base" hangingPunct="0">
        <a:spcBef>
          <a:spcPct val="0"/>
        </a:spcBef>
        <a:spcAft>
          <a:spcPct val="0"/>
        </a:spcAft>
        <a:defRPr kumimoji="1" sz="4000">
          <a:solidFill>
            <a:schemeClr val="tx2"/>
          </a:solidFill>
          <a:latin typeface="Times New Roman" pitchFamily="18" charset="0"/>
        </a:defRPr>
      </a:lvl8pPr>
      <a:lvl9pPr marL="1828800" algn="ctr" rtl="0" eaLnBrk="0" fontAlgn="base" hangingPunct="0">
        <a:spcBef>
          <a:spcPct val="0"/>
        </a:spcBef>
        <a:spcAft>
          <a:spcPct val="0"/>
        </a:spcAft>
        <a:defRPr kumimoji="1"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800">
          <a:solidFill>
            <a:srgbClr val="FFCC00"/>
          </a:solidFill>
          <a:latin typeface="+mn-lt"/>
          <a:ea typeface="+mn-ea"/>
          <a:cs typeface="+mn-cs"/>
        </a:defRPr>
      </a:lvl1pPr>
      <a:lvl2pPr marL="742950" indent="-285750" algn="l" rtl="0" eaLnBrk="0" fontAlgn="base" hangingPunct="0">
        <a:spcBef>
          <a:spcPct val="20000"/>
        </a:spcBef>
        <a:spcAft>
          <a:spcPct val="0"/>
        </a:spcAft>
        <a:buFont typeface="Symbol" pitchFamily="18" charset="2"/>
        <a:buChar char="®"/>
        <a:defRPr kumimoji="1" sz="2400">
          <a:solidFill>
            <a:schemeClr val="tx1"/>
          </a:solidFill>
          <a:latin typeface="+mn-lt"/>
        </a:defRPr>
      </a:lvl2pPr>
      <a:lvl3pPr marL="1085850" indent="-228600" algn="l" rtl="0" eaLnBrk="0" fontAlgn="base" hangingPunct="0">
        <a:spcBef>
          <a:spcPct val="20000"/>
        </a:spcBef>
        <a:spcAft>
          <a:spcPct val="0"/>
        </a:spcAft>
        <a:buChar char="•"/>
        <a:defRPr kumimoji="1" sz="2400">
          <a:solidFill>
            <a:schemeClr val="tx1"/>
          </a:solidFill>
          <a:latin typeface="+mn-lt"/>
        </a:defRPr>
      </a:lvl3pPr>
      <a:lvl4pPr marL="1428750" indent="-228600" algn="l" rtl="0" eaLnBrk="0" fontAlgn="base" hangingPunct="0">
        <a:spcBef>
          <a:spcPct val="20000"/>
        </a:spcBef>
        <a:spcAft>
          <a:spcPct val="0"/>
        </a:spcAft>
        <a:buChar char="–"/>
        <a:defRPr kumimoji="1" sz="2000">
          <a:solidFill>
            <a:schemeClr val="tx1"/>
          </a:solidFill>
          <a:latin typeface="+mn-lt"/>
        </a:defRPr>
      </a:lvl4pPr>
      <a:lvl5pPr marL="1771650" indent="-228600" algn="l" rtl="0" eaLnBrk="0" fontAlgn="base" hangingPunct="0">
        <a:spcBef>
          <a:spcPct val="20000"/>
        </a:spcBef>
        <a:spcAft>
          <a:spcPct val="0"/>
        </a:spcAft>
        <a:buChar char="»"/>
        <a:defRPr kumimoji="1" sz="2000">
          <a:solidFill>
            <a:schemeClr val="tx1"/>
          </a:solidFill>
          <a:latin typeface="+mn-lt"/>
        </a:defRPr>
      </a:lvl5pPr>
      <a:lvl6pPr marL="2228850" indent="-228600" algn="l" rtl="0" eaLnBrk="0" fontAlgn="base" hangingPunct="0">
        <a:spcBef>
          <a:spcPct val="20000"/>
        </a:spcBef>
        <a:spcAft>
          <a:spcPct val="0"/>
        </a:spcAft>
        <a:buChar char="»"/>
        <a:defRPr kumimoji="1" sz="2000">
          <a:solidFill>
            <a:schemeClr val="tx1"/>
          </a:solidFill>
          <a:latin typeface="+mn-lt"/>
        </a:defRPr>
      </a:lvl6pPr>
      <a:lvl7pPr marL="2686050" indent="-228600" algn="l" rtl="0" eaLnBrk="0" fontAlgn="base" hangingPunct="0">
        <a:spcBef>
          <a:spcPct val="20000"/>
        </a:spcBef>
        <a:spcAft>
          <a:spcPct val="0"/>
        </a:spcAft>
        <a:buChar char="»"/>
        <a:defRPr kumimoji="1" sz="2000">
          <a:solidFill>
            <a:schemeClr val="tx1"/>
          </a:solidFill>
          <a:latin typeface="+mn-lt"/>
        </a:defRPr>
      </a:lvl7pPr>
      <a:lvl8pPr marL="3143250" indent="-228600" algn="l" rtl="0" eaLnBrk="0" fontAlgn="base" hangingPunct="0">
        <a:spcBef>
          <a:spcPct val="20000"/>
        </a:spcBef>
        <a:spcAft>
          <a:spcPct val="0"/>
        </a:spcAft>
        <a:buChar char="»"/>
        <a:defRPr kumimoji="1" sz="2000">
          <a:solidFill>
            <a:schemeClr val="tx1"/>
          </a:solidFill>
          <a:latin typeface="+mn-lt"/>
        </a:defRPr>
      </a:lvl8pPr>
      <a:lvl9pPr marL="360045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smtClean="0"/>
              <a:t>BBQ system</a:t>
            </a:r>
            <a:endParaRPr lang="en-US" dirty="0"/>
          </a:p>
        </p:txBody>
      </p:sp>
      <p:sp>
        <p:nvSpPr>
          <p:cNvPr id="3" name="Subtitle 2"/>
          <p:cNvSpPr>
            <a:spLocks noGrp="1"/>
          </p:cNvSpPr>
          <p:nvPr>
            <p:ph type="subTitle" idx="1"/>
          </p:nvPr>
        </p:nvSpPr>
        <p:spPr>
          <a:xfrm>
            <a:off x="381000" y="3886200"/>
            <a:ext cx="8534400" cy="1752600"/>
          </a:xfrm>
        </p:spPr>
        <p:txBody>
          <a:bodyPr>
            <a:normAutofit fontScale="85000" lnSpcReduction="20000"/>
          </a:bodyPr>
          <a:lstStyle/>
          <a:p>
            <a:r>
              <a:rPr lang="en-US" dirty="0" smtClean="0"/>
              <a:t>Tatiana and Benoit, </a:t>
            </a:r>
            <a:br>
              <a:rPr lang="en-US" dirty="0" smtClean="0"/>
            </a:br>
            <a:r>
              <a:rPr lang="en-US" dirty="0" smtClean="0"/>
              <a:t/>
            </a:r>
            <a:br>
              <a:rPr lang="en-US" dirty="0" smtClean="0"/>
            </a:br>
            <a:r>
              <a:rPr lang="en-US" dirty="0" smtClean="0"/>
              <a:t>thanks to a lot of help from </a:t>
            </a:r>
            <a:br>
              <a:rPr lang="en-US" dirty="0" smtClean="0"/>
            </a:br>
            <a:r>
              <a:rPr lang="en-US" dirty="0" smtClean="0"/>
              <a:t>Christian Boccard, Marek Gasior and Ralph Steinhagen (BE/BI-QP)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324600"/>
            <a:ext cx="9829800" cy="369332"/>
          </a:xfrm>
          <a:prstGeom prst="rect">
            <a:avLst/>
          </a:prstGeom>
        </p:spPr>
        <p:txBody>
          <a:bodyPr wrap="square">
            <a:spAutoFit/>
          </a:bodyPr>
          <a:lstStyle/>
          <a:p>
            <a:r>
              <a:rPr lang="en-US" dirty="0" smtClean="0">
                <a:solidFill>
                  <a:srgbClr val="FF0000"/>
                </a:solidFill>
              </a:rPr>
              <a:t>http</a:t>
            </a:r>
            <a:r>
              <a:rPr lang="en-US" dirty="0">
                <a:solidFill>
                  <a:srgbClr val="FF0000"/>
                </a:solidFill>
              </a:rPr>
              <a:t>://www.cern.ch/gasior/pro/BBQLHC/files/BBQ_LHC_systems_diagram.pdf</a:t>
            </a:r>
          </a:p>
        </p:txBody>
      </p:sp>
      <p:pic>
        <p:nvPicPr>
          <p:cNvPr id="2050" name="Picture 2" descr="http://mgasior.web.cern.ch/mgasior/pro/BBQLHC/f_diagram.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571500"/>
            <a:ext cx="8930785" cy="57531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a:xfrm>
            <a:off x="533400" y="0"/>
            <a:ext cx="8229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Schematics of the BBQ system</a:t>
            </a:r>
          </a:p>
        </p:txBody>
      </p:sp>
    </p:spTree>
    <p:extLst>
      <p:ext uri="{BB962C8B-B14F-4D97-AF65-F5344CB8AC3E}">
        <p14:creationId xmlns="" xmlns:p14="http://schemas.microsoft.com/office/powerpoint/2010/main" val="349964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6324600"/>
            <a:ext cx="9829800" cy="369332"/>
          </a:xfrm>
          <a:prstGeom prst="rect">
            <a:avLst/>
          </a:prstGeom>
        </p:spPr>
        <p:txBody>
          <a:bodyPr wrap="square">
            <a:spAutoFit/>
          </a:bodyPr>
          <a:lstStyle/>
          <a:p>
            <a:r>
              <a:rPr lang="en-US" dirty="0" smtClean="0">
                <a:solidFill>
                  <a:srgbClr val="FF0000"/>
                </a:solidFill>
              </a:rPr>
              <a:t>http://www.cern.ch/gasior/pro/BBQLHC/files/BBQ_LHC_systems_schem.pdf</a:t>
            </a:r>
            <a:endParaRPr lang="en-US" dirty="0">
              <a:solidFill>
                <a:srgbClr val="FF0000"/>
              </a:solidFill>
            </a:endParaRPr>
          </a:p>
        </p:txBody>
      </p:sp>
      <p:pic>
        <p:nvPicPr>
          <p:cNvPr id="1035" name="Picture 11" descr="http://mgasior.web.cern.ch/mgasior/pro/BBQLHC/f_schem.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998" y="75977"/>
            <a:ext cx="8917599" cy="628393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Objectives of the BBQ system</a:t>
            </a:r>
          </a:p>
          <a:p>
            <a:r>
              <a:rPr lang="en-US" dirty="0" smtClean="0"/>
              <a:t>Principle</a:t>
            </a:r>
          </a:p>
          <a:p>
            <a:r>
              <a:rPr lang="en-US" dirty="0" smtClean="0"/>
              <a:t>Things to remember</a:t>
            </a:r>
          </a:p>
          <a:p>
            <a:r>
              <a:rPr lang="en-US" dirty="0" smtClean="0">
                <a:solidFill>
                  <a:srgbClr val="FF0000"/>
                </a:solidFill>
              </a:rPr>
              <a:t>Example</a:t>
            </a:r>
          </a:p>
          <a:p>
            <a:r>
              <a:rPr lang="en-US" dirty="0" smtClean="0"/>
              <a:t>Next steps</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4000" dirty="0" smtClean="0"/>
              <a:t>Example:</a:t>
            </a:r>
            <a:br>
              <a:rPr lang="en-US" sz="4000" dirty="0" smtClean="0"/>
            </a:br>
            <a:r>
              <a:rPr lang="en-US" sz="4000" dirty="0" smtClean="0"/>
              <a:t>Switching feedback off (B1 and B2)</a:t>
            </a:r>
          </a:p>
        </p:txBody>
      </p:sp>
      <p:pic>
        <p:nvPicPr>
          <p:cNvPr id="8195" name="Picture 3" descr="BBQ_B2_31oct2010_FBoff"/>
          <p:cNvPicPr>
            <a:picLocks noChangeAspect="1" noChangeArrowheads="1"/>
          </p:cNvPicPr>
          <p:nvPr/>
        </p:nvPicPr>
        <p:blipFill>
          <a:blip r:embed="rId2" cstate="print"/>
          <a:srcRect/>
          <a:stretch>
            <a:fillRect/>
          </a:stretch>
        </p:blipFill>
        <p:spPr bwMode="auto">
          <a:xfrm>
            <a:off x="4500563" y="1427163"/>
            <a:ext cx="4362450" cy="3271837"/>
          </a:xfrm>
          <a:prstGeom prst="rect">
            <a:avLst/>
          </a:prstGeom>
          <a:noFill/>
          <a:ln w="9525">
            <a:noFill/>
            <a:miter lim="800000"/>
            <a:headEnd/>
            <a:tailEnd/>
          </a:ln>
        </p:spPr>
      </p:pic>
      <p:pic>
        <p:nvPicPr>
          <p:cNvPr id="8196" name="Picture 4" descr="BBQ_B1_31oct2010_FBoff"/>
          <p:cNvPicPr>
            <a:picLocks noChangeAspect="1" noChangeArrowheads="1"/>
          </p:cNvPicPr>
          <p:nvPr/>
        </p:nvPicPr>
        <p:blipFill>
          <a:blip r:embed="rId3" cstate="print"/>
          <a:srcRect/>
          <a:stretch>
            <a:fillRect/>
          </a:stretch>
        </p:blipFill>
        <p:spPr bwMode="auto">
          <a:xfrm>
            <a:off x="138113" y="1427163"/>
            <a:ext cx="4362450" cy="3271837"/>
          </a:xfrm>
          <a:prstGeom prst="rect">
            <a:avLst/>
          </a:prstGeom>
          <a:noFill/>
          <a:ln w="9525">
            <a:noFill/>
            <a:miter lim="800000"/>
            <a:headEnd/>
            <a:tailEnd/>
          </a:ln>
        </p:spPr>
      </p:pic>
      <p:sp>
        <p:nvSpPr>
          <p:cNvPr id="8197" name="TextBox 6"/>
          <p:cNvSpPr txBox="1">
            <a:spLocks noChangeArrowheads="1"/>
          </p:cNvSpPr>
          <p:nvPr/>
        </p:nvSpPr>
        <p:spPr bwMode="auto">
          <a:xfrm>
            <a:off x="684213" y="4522788"/>
            <a:ext cx="3335337" cy="277812"/>
          </a:xfrm>
          <a:prstGeom prst="rect">
            <a:avLst/>
          </a:prstGeom>
          <a:solidFill>
            <a:schemeClr val="bg1"/>
          </a:solidFill>
          <a:ln w="9525">
            <a:noFill/>
            <a:miter lim="800000"/>
            <a:headEnd/>
            <a:tailEnd/>
          </a:ln>
        </p:spPr>
        <p:txBody>
          <a:bodyPr wrap="none">
            <a:spAutoFit/>
          </a:bodyPr>
          <a:lstStyle/>
          <a:p>
            <a:r>
              <a:rPr lang="en-GB" sz="1200" dirty="0"/>
              <a:t>Time on Oct 31</a:t>
            </a:r>
            <a:r>
              <a:rPr lang="en-GB" sz="1200" baseline="30000" dirty="0"/>
              <a:t>st</a:t>
            </a:r>
            <a:r>
              <a:rPr lang="en-GB" sz="1200" dirty="0"/>
              <a:t> 2010 after 01:00 AM (</a:t>
            </a:r>
            <a:r>
              <a:rPr lang="en-GB" sz="1200" dirty="0" err="1"/>
              <a:t>mm:ss</a:t>
            </a:r>
            <a:r>
              <a:rPr lang="en-GB" sz="1200" dirty="0"/>
              <a:t>)</a:t>
            </a:r>
          </a:p>
        </p:txBody>
      </p:sp>
      <p:sp>
        <p:nvSpPr>
          <p:cNvPr id="8198" name="TextBox 7"/>
          <p:cNvSpPr txBox="1">
            <a:spLocks noChangeArrowheads="1"/>
          </p:cNvSpPr>
          <p:nvPr/>
        </p:nvSpPr>
        <p:spPr bwMode="auto">
          <a:xfrm>
            <a:off x="5051425" y="4522788"/>
            <a:ext cx="3336925" cy="277812"/>
          </a:xfrm>
          <a:prstGeom prst="rect">
            <a:avLst/>
          </a:prstGeom>
          <a:solidFill>
            <a:schemeClr val="bg1"/>
          </a:solidFill>
          <a:ln w="9525">
            <a:noFill/>
            <a:miter lim="800000"/>
            <a:headEnd/>
            <a:tailEnd/>
          </a:ln>
        </p:spPr>
        <p:txBody>
          <a:bodyPr wrap="none">
            <a:spAutoFit/>
          </a:bodyPr>
          <a:lstStyle/>
          <a:p>
            <a:r>
              <a:rPr lang="en-GB" sz="1200"/>
              <a:t>Time on Oct 31</a:t>
            </a:r>
            <a:r>
              <a:rPr lang="en-GB" sz="1200" baseline="30000"/>
              <a:t>st</a:t>
            </a:r>
            <a:r>
              <a:rPr lang="en-GB" sz="1200"/>
              <a:t> 2010 after 01:00 AM (mm:ss)</a:t>
            </a:r>
          </a:p>
        </p:txBody>
      </p:sp>
      <p:sp>
        <p:nvSpPr>
          <p:cNvPr id="7" name="TextBox 6"/>
          <p:cNvSpPr txBox="1"/>
          <p:nvPr/>
        </p:nvSpPr>
        <p:spPr>
          <a:xfrm>
            <a:off x="1219200" y="5562600"/>
            <a:ext cx="6802247" cy="646331"/>
          </a:xfrm>
          <a:prstGeom prst="rect">
            <a:avLst/>
          </a:prstGeom>
          <a:noFill/>
        </p:spPr>
        <p:txBody>
          <a:bodyPr wrap="none" rtlCol="0">
            <a:spAutoFit/>
          </a:bodyPr>
          <a:lstStyle/>
          <a:p>
            <a:pPr>
              <a:buFontTx/>
              <a:buChar char="-"/>
            </a:pPr>
            <a:r>
              <a:rPr lang="en-US" dirty="0" smtClean="0"/>
              <a:t> Increase of the BBQ signal after switching the transverse feedback off</a:t>
            </a:r>
          </a:p>
          <a:p>
            <a:pPr>
              <a:buFontTx/>
              <a:buChar char="-"/>
            </a:pPr>
            <a:r>
              <a:rPr lang="en-US" dirty="0" smtClean="0"/>
              <a:t> With the transverse FB on residual beam oscillations were damped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smtClean="0"/>
              <a:t>    				Instability </a:t>
            </a:r>
            <a:br>
              <a:rPr lang="en-US" dirty="0" smtClean="0"/>
            </a:br>
            <a:r>
              <a:rPr lang="en-US" dirty="0" smtClean="0"/>
              <a:t>                                 rise times</a:t>
            </a:r>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BBQ_B2_31oct2010b"/>
          <p:cNvPicPr>
            <a:picLocks noChangeAspect="1" noChangeArrowheads="1"/>
          </p:cNvPicPr>
          <p:nvPr/>
        </p:nvPicPr>
        <p:blipFill>
          <a:blip r:embed="rId2" cstate="print"/>
          <a:srcRect/>
          <a:stretch>
            <a:fillRect/>
          </a:stretch>
        </p:blipFill>
        <p:spPr bwMode="auto">
          <a:xfrm>
            <a:off x="395288" y="3429000"/>
            <a:ext cx="4251325" cy="3189288"/>
          </a:xfrm>
          <a:prstGeom prst="rect">
            <a:avLst/>
          </a:prstGeom>
          <a:noFill/>
          <a:ln w="9525">
            <a:noFill/>
            <a:miter lim="800000"/>
            <a:headEnd/>
            <a:tailEnd/>
          </a:ln>
        </p:spPr>
      </p:pic>
      <p:pic>
        <p:nvPicPr>
          <p:cNvPr id="10245" name="Picture 5" descr="BBQ_B1_31oct2010b"/>
          <p:cNvPicPr>
            <a:picLocks noChangeAspect="1" noChangeArrowheads="1"/>
          </p:cNvPicPr>
          <p:nvPr/>
        </p:nvPicPr>
        <p:blipFill>
          <a:blip r:embed="rId3" cstate="print"/>
          <a:srcRect/>
          <a:stretch>
            <a:fillRect/>
          </a:stretch>
        </p:blipFill>
        <p:spPr bwMode="auto">
          <a:xfrm>
            <a:off x="395288" y="115888"/>
            <a:ext cx="4251325" cy="3189287"/>
          </a:xfrm>
          <a:prstGeom prst="rect">
            <a:avLst/>
          </a:prstGeom>
          <a:noFill/>
          <a:ln w="9525">
            <a:noFill/>
            <a:miter lim="800000"/>
            <a:headEnd/>
            <a:tailEnd/>
          </a:ln>
        </p:spPr>
      </p:pic>
      <p:sp>
        <p:nvSpPr>
          <p:cNvPr id="10246" name="Text Box 6"/>
          <p:cNvSpPr txBox="1">
            <a:spLocks noChangeArrowheads="1"/>
          </p:cNvSpPr>
          <p:nvPr/>
        </p:nvSpPr>
        <p:spPr bwMode="auto">
          <a:xfrm>
            <a:off x="4932363" y="2349500"/>
            <a:ext cx="1314450" cy="2289175"/>
          </a:xfrm>
          <a:prstGeom prst="rect">
            <a:avLst/>
          </a:prstGeom>
          <a:noFill/>
          <a:ln w="9525">
            <a:noFill/>
            <a:miter lim="800000"/>
            <a:headEnd/>
            <a:tailEnd/>
          </a:ln>
        </p:spPr>
        <p:txBody>
          <a:bodyPr wrap="none">
            <a:spAutoFit/>
          </a:bodyPr>
          <a:lstStyle/>
          <a:p>
            <a:r>
              <a:rPr lang="en-US"/>
              <a:t>Rise times:</a:t>
            </a:r>
          </a:p>
          <a:p>
            <a:endParaRPr lang="en-US"/>
          </a:p>
          <a:p>
            <a:r>
              <a:rPr lang="en-US"/>
              <a:t>B1H: 12 s</a:t>
            </a:r>
          </a:p>
          <a:p>
            <a:r>
              <a:rPr lang="en-US"/>
              <a:t>B2H: 16 s</a:t>
            </a:r>
          </a:p>
          <a:p>
            <a:endParaRPr lang="en-US"/>
          </a:p>
          <a:p>
            <a:r>
              <a:rPr lang="en-US"/>
              <a:t>B1V: 22 s</a:t>
            </a:r>
          </a:p>
          <a:p>
            <a:r>
              <a:rPr lang="en-US"/>
              <a:t>B2V: 31 s</a:t>
            </a:r>
          </a:p>
          <a:p>
            <a:endParaRPr lang="en-US"/>
          </a:p>
        </p:txBody>
      </p:sp>
      <p:sp>
        <p:nvSpPr>
          <p:cNvPr id="10247" name="TextBox 8"/>
          <p:cNvSpPr txBox="1">
            <a:spLocks noChangeArrowheads="1"/>
          </p:cNvSpPr>
          <p:nvPr/>
        </p:nvSpPr>
        <p:spPr bwMode="auto">
          <a:xfrm>
            <a:off x="971550" y="3141663"/>
            <a:ext cx="3336925" cy="276225"/>
          </a:xfrm>
          <a:prstGeom prst="rect">
            <a:avLst/>
          </a:prstGeom>
          <a:solidFill>
            <a:schemeClr val="bg1"/>
          </a:solidFill>
          <a:ln w="9525">
            <a:noFill/>
            <a:miter lim="800000"/>
            <a:headEnd/>
            <a:tailEnd/>
          </a:ln>
        </p:spPr>
        <p:txBody>
          <a:bodyPr wrap="none">
            <a:spAutoFit/>
          </a:bodyPr>
          <a:lstStyle/>
          <a:p>
            <a:r>
              <a:rPr lang="en-GB" sz="1200"/>
              <a:t>Time on Oct 31</a:t>
            </a:r>
            <a:r>
              <a:rPr lang="en-GB" sz="1200" baseline="30000"/>
              <a:t>st</a:t>
            </a:r>
            <a:r>
              <a:rPr lang="en-GB" sz="1200"/>
              <a:t> 2010 after 01:00 AM (mm:ss)</a:t>
            </a:r>
          </a:p>
        </p:txBody>
      </p:sp>
      <p:sp>
        <p:nvSpPr>
          <p:cNvPr id="10248" name="TextBox 9"/>
          <p:cNvSpPr txBox="1">
            <a:spLocks noChangeArrowheads="1"/>
          </p:cNvSpPr>
          <p:nvPr/>
        </p:nvSpPr>
        <p:spPr bwMode="auto">
          <a:xfrm>
            <a:off x="900113" y="6453188"/>
            <a:ext cx="3335337" cy="277812"/>
          </a:xfrm>
          <a:prstGeom prst="rect">
            <a:avLst/>
          </a:prstGeom>
          <a:solidFill>
            <a:schemeClr val="bg1"/>
          </a:solidFill>
          <a:ln w="9525">
            <a:noFill/>
            <a:miter lim="800000"/>
            <a:headEnd/>
            <a:tailEnd/>
          </a:ln>
        </p:spPr>
        <p:txBody>
          <a:bodyPr wrap="none">
            <a:spAutoFit/>
          </a:bodyPr>
          <a:lstStyle/>
          <a:p>
            <a:r>
              <a:rPr lang="en-GB" sz="1200"/>
              <a:t>Time on Oct 31</a:t>
            </a:r>
            <a:r>
              <a:rPr lang="en-GB" sz="1200" baseline="30000"/>
              <a:t>st</a:t>
            </a:r>
            <a:r>
              <a:rPr lang="en-GB" sz="1200"/>
              <a:t> 2010 after 01:00 AM (mm:ss)</a:t>
            </a:r>
          </a:p>
        </p:txBody>
      </p:sp>
      <p:sp>
        <p:nvSpPr>
          <p:cNvPr id="9" name="TextBox 8"/>
          <p:cNvSpPr txBox="1"/>
          <p:nvPr/>
        </p:nvSpPr>
        <p:spPr>
          <a:xfrm>
            <a:off x="5105401" y="4495800"/>
            <a:ext cx="3810000" cy="1477328"/>
          </a:xfrm>
          <a:prstGeom prst="rect">
            <a:avLst/>
          </a:prstGeom>
          <a:noFill/>
        </p:spPr>
        <p:txBody>
          <a:bodyPr wrap="square" rtlCol="0">
            <a:spAutoFit/>
          </a:bodyPr>
          <a:lstStyle/>
          <a:p>
            <a:pPr>
              <a:buFont typeface="Wingdings" pitchFamily="2" charset="2"/>
              <a:buChar char="à"/>
            </a:pPr>
            <a:r>
              <a:rPr lang="en-US" dirty="0" smtClean="0">
                <a:sym typeface="Wingdings" pitchFamily="2" charset="2"/>
              </a:rPr>
              <a:t> Clamping of the BBQ signals</a:t>
            </a:r>
          </a:p>
          <a:p>
            <a:pPr marL="285750" indent="-285750">
              <a:buFontTx/>
              <a:buChar char="-"/>
            </a:pPr>
            <a:r>
              <a:rPr lang="en-US" dirty="0" smtClean="0">
                <a:sym typeface="Wingdings" pitchFamily="2" charset="2"/>
              </a:rPr>
              <a:t>tunes measured still correctly</a:t>
            </a:r>
          </a:p>
          <a:p>
            <a:pPr marL="285750" indent="-285750">
              <a:buFontTx/>
              <a:buChar char="-"/>
            </a:pPr>
            <a:r>
              <a:rPr lang="en-US" dirty="0" smtClean="0">
                <a:sym typeface="Wingdings" pitchFamily="2" charset="2"/>
              </a:rPr>
              <a:t>no good for instability observations</a:t>
            </a:r>
          </a:p>
          <a:p>
            <a:pPr>
              <a:buFont typeface="Wingdings" pitchFamily="2" charset="2"/>
              <a:buChar char="à"/>
            </a:pPr>
            <a:r>
              <a:rPr lang="en-US" dirty="0" smtClean="0">
                <a:sym typeface="Wingdings" pitchFamily="2" charset="2"/>
              </a:rPr>
              <a:t> </a:t>
            </a:r>
            <a:r>
              <a:rPr lang="en-US" dirty="0" smtClean="0"/>
              <a:t>gain should have been lowered for instability observation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1_h31oct_1h10_fromTop"/>
          <p:cNvPicPr>
            <a:picLocks noChangeAspect="1" noChangeArrowheads="1"/>
          </p:cNvPicPr>
          <p:nvPr/>
        </p:nvPicPr>
        <p:blipFill>
          <a:blip r:embed="rId2" cstate="print"/>
          <a:srcRect/>
          <a:stretch>
            <a:fillRect/>
          </a:stretch>
        </p:blipFill>
        <p:spPr bwMode="auto">
          <a:xfrm>
            <a:off x="-180975" y="549275"/>
            <a:ext cx="4017963" cy="3013075"/>
          </a:xfrm>
          <a:prstGeom prst="rect">
            <a:avLst/>
          </a:prstGeom>
          <a:noFill/>
          <a:ln w="9525">
            <a:noFill/>
            <a:miter lim="800000"/>
            <a:headEnd/>
            <a:tailEnd/>
          </a:ln>
        </p:spPr>
      </p:pic>
      <p:pic>
        <p:nvPicPr>
          <p:cNvPr id="11267" name="Picture 3" descr="B1_v31oct_1h10_fromTop"/>
          <p:cNvPicPr>
            <a:picLocks noChangeAspect="1" noChangeArrowheads="1"/>
          </p:cNvPicPr>
          <p:nvPr/>
        </p:nvPicPr>
        <p:blipFill>
          <a:blip r:embed="rId3" cstate="print"/>
          <a:srcRect/>
          <a:stretch>
            <a:fillRect/>
          </a:stretch>
        </p:blipFill>
        <p:spPr bwMode="auto">
          <a:xfrm>
            <a:off x="5307013" y="549275"/>
            <a:ext cx="4017962" cy="3013075"/>
          </a:xfrm>
          <a:prstGeom prst="rect">
            <a:avLst/>
          </a:prstGeom>
          <a:noFill/>
          <a:ln w="9525">
            <a:noFill/>
            <a:miter lim="800000"/>
            <a:headEnd/>
            <a:tailEnd/>
          </a:ln>
        </p:spPr>
      </p:pic>
      <p:sp>
        <p:nvSpPr>
          <p:cNvPr id="11268" name="Text Box 4"/>
          <p:cNvSpPr txBox="1">
            <a:spLocks noChangeArrowheads="1"/>
          </p:cNvSpPr>
          <p:nvPr/>
        </p:nvSpPr>
        <p:spPr bwMode="auto">
          <a:xfrm>
            <a:off x="1547813" y="260350"/>
            <a:ext cx="641350" cy="366713"/>
          </a:xfrm>
          <a:prstGeom prst="rect">
            <a:avLst/>
          </a:prstGeom>
          <a:noFill/>
          <a:ln w="9525">
            <a:noFill/>
            <a:miter lim="800000"/>
            <a:headEnd/>
            <a:tailEnd/>
          </a:ln>
        </p:spPr>
        <p:txBody>
          <a:bodyPr wrap="none">
            <a:spAutoFit/>
          </a:bodyPr>
          <a:lstStyle/>
          <a:p>
            <a:r>
              <a:rPr lang="en-US" b="1"/>
              <a:t>B1H</a:t>
            </a:r>
          </a:p>
        </p:txBody>
      </p:sp>
      <p:pic>
        <p:nvPicPr>
          <p:cNvPr id="11269" name="Picture 5" descr="B1_allfiles"/>
          <p:cNvPicPr>
            <a:picLocks noChangeAspect="1" noChangeArrowheads="1"/>
          </p:cNvPicPr>
          <p:nvPr/>
        </p:nvPicPr>
        <p:blipFill>
          <a:blip r:embed="rId4" cstate="print"/>
          <a:srcRect/>
          <a:stretch>
            <a:fillRect/>
          </a:stretch>
        </p:blipFill>
        <p:spPr bwMode="auto">
          <a:xfrm>
            <a:off x="3635375" y="2708275"/>
            <a:ext cx="1879600" cy="1406525"/>
          </a:xfrm>
          <a:prstGeom prst="rect">
            <a:avLst/>
          </a:prstGeom>
          <a:noFill/>
          <a:ln w="9525">
            <a:noFill/>
            <a:miter lim="800000"/>
            <a:headEnd/>
            <a:tailEnd/>
          </a:ln>
        </p:spPr>
      </p:pic>
      <p:sp>
        <p:nvSpPr>
          <p:cNvPr id="11270" name="Rectangle 6"/>
          <p:cNvSpPr>
            <a:spLocks noChangeArrowheads="1"/>
          </p:cNvSpPr>
          <p:nvPr/>
        </p:nvSpPr>
        <p:spPr bwMode="auto">
          <a:xfrm>
            <a:off x="3851275" y="2708275"/>
            <a:ext cx="144463" cy="1439863"/>
          </a:xfrm>
          <a:prstGeom prst="rect">
            <a:avLst/>
          </a:prstGeom>
          <a:noFill/>
          <a:ln w="38100">
            <a:solidFill>
              <a:srgbClr val="FF3300"/>
            </a:solidFill>
            <a:miter lim="800000"/>
            <a:headEnd/>
            <a:tailEnd/>
          </a:ln>
        </p:spPr>
        <p:txBody>
          <a:bodyPr wrap="none" anchor="ctr"/>
          <a:lstStyle/>
          <a:p>
            <a:endParaRPr lang="en-GB"/>
          </a:p>
        </p:txBody>
      </p:sp>
      <p:sp>
        <p:nvSpPr>
          <p:cNvPr id="11271" name="Text Box 7"/>
          <p:cNvSpPr txBox="1">
            <a:spLocks noChangeArrowheads="1"/>
          </p:cNvSpPr>
          <p:nvPr/>
        </p:nvSpPr>
        <p:spPr bwMode="auto">
          <a:xfrm>
            <a:off x="1619250" y="3500438"/>
            <a:ext cx="641350" cy="366712"/>
          </a:xfrm>
          <a:prstGeom prst="rect">
            <a:avLst/>
          </a:prstGeom>
          <a:noFill/>
          <a:ln w="9525">
            <a:noFill/>
            <a:miter lim="800000"/>
            <a:headEnd/>
            <a:tailEnd/>
          </a:ln>
        </p:spPr>
        <p:txBody>
          <a:bodyPr wrap="none">
            <a:spAutoFit/>
          </a:bodyPr>
          <a:lstStyle/>
          <a:p>
            <a:r>
              <a:rPr lang="en-US" b="1"/>
              <a:t>B2H</a:t>
            </a:r>
          </a:p>
        </p:txBody>
      </p:sp>
      <p:sp>
        <p:nvSpPr>
          <p:cNvPr id="11272" name="Text Box 8"/>
          <p:cNvSpPr txBox="1">
            <a:spLocks noChangeArrowheads="1"/>
          </p:cNvSpPr>
          <p:nvPr/>
        </p:nvSpPr>
        <p:spPr bwMode="auto">
          <a:xfrm>
            <a:off x="7092950" y="260350"/>
            <a:ext cx="628650" cy="366713"/>
          </a:xfrm>
          <a:prstGeom prst="rect">
            <a:avLst/>
          </a:prstGeom>
          <a:noFill/>
          <a:ln w="9525">
            <a:noFill/>
            <a:miter lim="800000"/>
            <a:headEnd/>
            <a:tailEnd/>
          </a:ln>
        </p:spPr>
        <p:txBody>
          <a:bodyPr wrap="none">
            <a:spAutoFit/>
          </a:bodyPr>
          <a:lstStyle/>
          <a:p>
            <a:r>
              <a:rPr lang="en-US" b="1"/>
              <a:t>B1V</a:t>
            </a:r>
          </a:p>
        </p:txBody>
      </p:sp>
      <p:sp>
        <p:nvSpPr>
          <p:cNvPr id="11273" name="Text Box 9"/>
          <p:cNvSpPr txBox="1">
            <a:spLocks noChangeArrowheads="1"/>
          </p:cNvSpPr>
          <p:nvPr/>
        </p:nvSpPr>
        <p:spPr bwMode="auto">
          <a:xfrm>
            <a:off x="7164388" y="3494088"/>
            <a:ext cx="628650" cy="366712"/>
          </a:xfrm>
          <a:prstGeom prst="rect">
            <a:avLst/>
          </a:prstGeom>
          <a:noFill/>
          <a:ln w="9525">
            <a:noFill/>
            <a:miter lim="800000"/>
            <a:headEnd/>
            <a:tailEnd/>
          </a:ln>
        </p:spPr>
        <p:txBody>
          <a:bodyPr wrap="none">
            <a:spAutoFit/>
          </a:bodyPr>
          <a:lstStyle/>
          <a:p>
            <a:r>
              <a:rPr lang="en-US" b="1"/>
              <a:t>B2V</a:t>
            </a:r>
          </a:p>
        </p:txBody>
      </p:sp>
      <p:sp>
        <p:nvSpPr>
          <p:cNvPr id="11274" name="Text Box 10"/>
          <p:cNvSpPr txBox="1">
            <a:spLocks noChangeArrowheads="1"/>
          </p:cNvSpPr>
          <p:nvPr/>
        </p:nvSpPr>
        <p:spPr bwMode="auto">
          <a:xfrm>
            <a:off x="1739900" y="-26988"/>
            <a:ext cx="5746750" cy="366713"/>
          </a:xfrm>
          <a:prstGeom prst="rect">
            <a:avLst/>
          </a:prstGeom>
          <a:noFill/>
          <a:ln w="9525">
            <a:noFill/>
            <a:miter lim="800000"/>
            <a:headEnd/>
            <a:tailEnd/>
          </a:ln>
        </p:spPr>
        <p:txBody>
          <a:bodyPr wrap="none">
            <a:spAutoFit/>
          </a:bodyPr>
          <a:lstStyle/>
          <a:p>
            <a:pPr algn="ctr"/>
            <a:r>
              <a:rPr lang="en-US" b="1"/>
              <a:t>Tune spectra at 1:10:00 am (just before damper off)</a:t>
            </a:r>
          </a:p>
        </p:txBody>
      </p:sp>
      <p:pic>
        <p:nvPicPr>
          <p:cNvPr id="11275" name="Picture 11" descr="B2_v31oct_1h10_fromTop"/>
          <p:cNvPicPr>
            <a:picLocks noChangeAspect="1" noChangeArrowheads="1"/>
          </p:cNvPicPr>
          <p:nvPr/>
        </p:nvPicPr>
        <p:blipFill>
          <a:blip r:embed="rId5" cstate="print"/>
          <a:srcRect/>
          <a:stretch>
            <a:fillRect/>
          </a:stretch>
        </p:blipFill>
        <p:spPr bwMode="auto">
          <a:xfrm>
            <a:off x="5378450" y="3871913"/>
            <a:ext cx="4017963" cy="3013075"/>
          </a:xfrm>
          <a:prstGeom prst="rect">
            <a:avLst/>
          </a:prstGeom>
          <a:noFill/>
          <a:ln w="9525">
            <a:noFill/>
            <a:miter lim="800000"/>
            <a:headEnd/>
            <a:tailEnd/>
          </a:ln>
        </p:spPr>
      </p:pic>
      <p:pic>
        <p:nvPicPr>
          <p:cNvPr id="11276" name="Picture 12" descr="B2_h31oct_1h10_fromTop"/>
          <p:cNvPicPr>
            <a:picLocks noChangeAspect="1" noChangeArrowheads="1"/>
          </p:cNvPicPr>
          <p:nvPr/>
        </p:nvPicPr>
        <p:blipFill>
          <a:blip r:embed="rId6" cstate="print"/>
          <a:srcRect/>
          <a:stretch>
            <a:fillRect/>
          </a:stretch>
        </p:blipFill>
        <p:spPr bwMode="auto">
          <a:xfrm>
            <a:off x="-180975" y="3871913"/>
            <a:ext cx="4017963" cy="3013075"/>
          </a:xfrm>
          <a:prstGeom prst="rect">
            <a:avLst/>
          </a:prstGeom>
          <a:noFill/>
          <a:ln w="9525">
            <a:noFill/>
            <a:miter lim="800000"/>
            <a:headEnd/>
            <a:tailEnd/>
          </a:ln>
        </p:spPr>
      </p:pic>
      <p:sp>
        <p:nvSpPr>
          <p:cNvPr id="11277" name="Line 13"/>
          <p:cNvSpPr>
            <a:spLocks noChangeShapeType="1"/>
          </p:cNvSpPr>
          <p:nvPr/>
        </p:nvSpPr>
        <p:spPr bwMode="auto">
          <a:xfrm flipH="1">
            <a:off x="3490913" y="5229225"/>
            <a:ext cx="360362" cy="0"/>
          </a:xfrm>
          <a:prstGeom prst="line">
            <a:avLst/>
          </a:prstGeom>
          <a:noFill/>
          <a:ln w="9525">
            <a:solidFill>
              <a:schemeClr val="tx1"/>
            </a:solidFill>
            <a:round/>
            <a:headEnd/>
            <a:tailEnd type="triangle" w="med" len="med"/>
          </a:ln>
        </p:spPr>
        <p:txBody>
          <a:bodyPr/>
          <a:lstStyle/>
          <a:p>
            <a:endParaRPr lang="en-US"/>
          </a:p>
        </p:txBody>
      </p:sp>
      <p:sp>
        <p:nvSpPr>
          <p:cNvPr id="11278" name="Line 14"/>
          <p:cNvSpPr>
            <a:spLocks noChangeShapeType="1"/>
          </p:cNvSpPr>
          <p:nvPr/>
        </p:nvSpPr>
        <p:spPr bwMode="auto">
          <a:xfrm>
            <a:off x="5364163" y="5229225"/>
            <a:ext cx="503237" cy="0"/>
          </a:xfrm>
          <a:prstGeom prst="line">
            <a:avLst/>
          </a:prstGeom>
          <a:noFill/>
          <a:ln w="9525">
            <a:solidFill>
              <a:schemeClr val="tx1"/>
            </a:solidFill>
            <a:round/>
            <a:headEnd/>
            <a:tailEnd type="triangle" w="med" len="med"/>
          </a:ln>
        </p:spPr>
        <p:txBody>
          <a:bodyPr/>
          <a:lstStyle/>
          <a:p>
            <a:endParaRPr lang="en-US"/>
          </a:p>
        </p:txBody>
      </p:sp>
      <p:sp>
        <p:nvSpPr>
          <p:cNvPr id="11279" name="Text Box 15"/>
          <p:cNvSpPr txBox="1">
            <a:spLocks noChangeArrowheads="1"/>
          </p:cNvSpPr>
          <p:nvPr/>
        </p:nvSpPr>
        <p:spPr bwMode="auto">
          <a:xfrm>
            <a:off x="3832225" y="1720850"/>
            <a:ext cx="1390650" cy="366713"/>
          </a:xfrm>
          <a:prstGeom prst="rect">
            <a:avLst/>
          </a:prstGeom>
          <a:noFill/>
          <a:ln w="9525">
            <a:noFill/>
            <a:miter lim="800000"/>
            <a:headEnd/>
            <a:tailEnd/>
          </a:ln>
        </p:spPr>
        <p:txBody>
          <a:bodyPr wrap="none">
            <a:spAutoFit/>
          </a:bodyPr>
          <a:lstStyle/>
          <a:p>
            <a:r>
              <a:rPr lang="en-US" b="1"/>
              <a:t>Damper off</a:t>
            </a:r>
          </a:p>
        </p:txBody>
      </p:sp>
      <p:sp>
        <p:nvSpPr>
          <p:cNvPr id="11280" name="Text Box 16"/>
          <p:cNvSpPr txBox="1">
            <a:spLocks noChangeArrowheads="1"/>
          </p:cNvSpPr>
          <p:nvPr/>
        </p:nvSpPr>
        <p:spPr bwMode="auto">
          <a:xfrm>
            <a:off x="3924300" y="5084763"/>
            <a:ext cx="1390650" cy="366712"/>
          </a:xfrm>
          <a:prstGeom prst="rect">
            <a:avLst/>
          </a:prstGeom>
          <a:noFill/>
          <a:ln w="9525">
            <a:noFill/>
            <a:miter lim="800000"/>
            <a:headEnd/>
            <a:tailEnd/>
          </a:ln>
        </p:spPr>
        <p:txBody>
          <a:bodyPr wrap="none">
            <a:spAutoFit/>
          </a:bodyPr>
          <a:lstStyle/>
          <a:p>
            <a:r>
              <a:rPr lang="en-US" b="1"/>
              <a:t>Damper off</a:t>
            </a:r>
          </a:p>
        </p:txBody>
      </p:sp>
      <p:sp>
        <p:nvSpPr>
          <p:cNvPr id="11281" name="Line 17"/>
          <p:cNvSpPr>
            <a:spLocks noChangeShapeType="1"/>
          </p:cNvSpPr>
          <p:nvPr/>
        </p:nvSpPr>
        <p:spPr bwMode="auto">
          <a:xfrm flipH="1">
            <a:off x="3419475" y="1916113"/>
            <a:ext cx="360363" cy="0"/>
          </a:xfrm>
          <a:prstGeom prst="line">
            <a:avLst/>
          </a:prstGeom>
          <a:noFill/>
          <a:ln w="9525">
            <a:solidFill>
              <a:schemeClr val="tx1"/>
            </a:solidFill>
            <a:round/>
            <a:headEnd/>
            <a:tailEnd type="triangle" w="med" len="med"/>
          </a:ln>
        </p:spPr>
        <p:txBody>
          <a:bodyPr/>
          <a:lstStyle/>
          <a:p>
            <a:endParaRPr lang="en-US"/>
          </a:p>
        </p:txBody>
      </p:sp>
      <p:sp>
        <p:nvSpPr>
          <p:cNvPr id="11282" name="Line 18"/>
          <p:cNvSpPr>
            <a:spLocks noChangeShapeType="1"/>
          </p:cNvSpPr>
          <p:nvPr/>
        </p:nvSpPr>
        <p:spPr bwMode="auto">
          <a:xfrm>
            <a:off x="5292725" y="1916113"/>
            <a:ext cx="503238" cy="0"/>
          </a:xfrm>
          <a:prstGeom prst="line">
            <a:avLst/>
          </a:prstGeom>
          <a:noFill/>
          <a:ln w="9525">
            <a:solidFill>
              <a:schemeClr val="tx1"/>
            </a:solidFill>
            <a:round/>
            <a:headEnd/>
            <a:tailEnd type="triangle" w="med" len="med"/>
          </a:ln>
        </p:spPr>
        <p:txBody>
          <a:bodyPr/>
          <a:lstStyle/>
          <a:p>
            <a:endParaRPr lang="en-US"/>
          </a:p>
        </p:txBody>
      </p:sp>
      <p:sp>
        <p:nvSpPr>
          <p:cNvPr id="11283" name="Text Box 19"/>
          <p:cNvSpPr txBox="1">
            <a:spLocks noChangeArrowheads="1"/>
          </p:cNvSpPr>
          <p:nvPr/>
        </p:nvSpPr>
        <p:spPr bwMode="auto">
          <a:xfrm>
            <a:off x="3492500" y="333375"/>
            <a:ext cx="184150" cy="366713"/>
          </a:xfrm>
          <a:prstGeom prst="rect">
            <a:avLst/>
          </a:prstGeom>
          <a:noFill/>
          <a:ln w="9525">
            <a:noFill/>
            <a:miter lim="800000"/>
            <a:headEnd/>
            <a:tailEnd/>
          </a:ln>
        </p:spPr>
        <p:txBody>
          <a:bodyPr wrap="none">
            <a:spAutoFit/>
          </a:bodyPr>
          <a:lstStyle/>
          <a:p>
            <a:endParaRPr lang="en-US" b="1"/>
          </a:p>
        </p:txBody>
      </p:sp>
      <p:sp>
        <p:nvSpPr>
          <p:cNvPr id="11284" name="Text Box 20"/>
          <p:cNvSpPr txBox="1">
            <a:spLocks noChangeArrowheads="1"/>
          </p:cNvSpPr>
          <p:nvPr/>
        </p:nvSpPr>
        <p:spPr bwMode="auto">
          <a:xfrm>
            <a:off x="6640513" y="1360488"/>
            <a:ext cx="895350" cy="366712"/>
          </a:xfrm>
          <a:prstGeom prst="rect">
            <a:avLst/>
          </a:prstGeom>
          <a:noFill/>
          <a:ln w="9525">
            <a:noFill/>
            <a:miter lim="800000"/>
            <a:headEnd/>
            <a:tailEnd/>
          </a:ln>
        </p:spPr>
        <p:txBody>
          <a:bodyPr wrap="none">
            <a:spAutoFit/>
          </a:bodyPr>
          <a:lstStyle/>
          <a:p>
            <a:r>
              <a:rPr lang="en-US" b="1"/>
              <a:t>H tune</a:t>
            </a:r>
          </a:p>
        </p:txBody>
      </p:sp>
      <p:sp>
        <p:nvSpPr>
          <p:cNvPr id="11285" name="Text Box 21"/>
          <p:cNvSpPr txBox="1">
            <a:spLocks noChangeArrowheads="1"/>
          </p:cNvSpPr>
          <p:nvPr/>
        </p:nvSpPr>
        <p:spPr bwMode="auto">
          <a:xfrm>
            <a:off x="6732588" y="4652963"/>
            <a:ext cx="895350" cy="366712"/>
          </a:xfrm>
          <a:prstGeom prst="rect">
            <a:avLst/>
          </a:prstGeom>
          <a:noFill/>
          <a:ln w="9525">
            <a:noFill/>
            <a:miter lim="800000"/>
            <a:headEnd/>
            <a:tailEnd/>
          </a:ln>
        </p:spPr>
        <p:txBody>
          <a:bodyPr wrap="none">
            <a:spAutoFit/>
          </a:bodyPr>
          <a:lstStyle/>
          <a:p>
            <a:r>
              <a:rPr lang="en-US" b="1"/>
              <a:t>H tune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Objectives of the BBQ system</a:t>
            </a:r>
          </a:p>
          <a:p>
            <a:r>
              <a:rPr lang="en-US" dirty="0" smtClean="0"/>
              <a:t>Principle</a:t>
            </a:r>
          </a:p>
          <a:p>
            <a:r>
              <a:rPr lang="en-US" dirty="0" smtClean="0"/>
              <a:t>Things to remember</a:t>
            </a:r>
          </a:p>
          <a:p>
            <a:r>
              <a:rPr lang="en-US" dirty="0" smtClean="0"/>
              <a:t>Example</a:t>
            </a:r>
          </a:p>
          <a:p>
            <a:r>
              <a:rPr lang="en-US" dirty="0" smtClean="0">
                <a:solidFill>
                  <a:srgbClr val="FF0000"/>
                </a:solidFill>
              </a:rPr>
              <a:t>Next steps</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Marek</a:t>
            </a:r>
            <a:r>
              <a:rPr lang="en-US" dirty="0" smtClean="0"/>
              <a:t> is working on the possibility to be sensitive to all bunches (average instead of peak detection).</a:t>
            </a:r>
            <a:br>
              <a:rPr lang="en-US" dirty="0" smtClean="0"/>
            </a:br>
            <a:endParaRPr lang="en-US" dirty="0" smtClean="0"/>
          </a:p>
          <a:p>
            <a:r>
              <a:rPr lang="en-US" dirty="0" smtClean="0"/>
              <a:t>He is also looking at gating the BBQ signal, but this is much more challenging.</a:t>
            </a:r>
          </a:p>
          <a:p>
            <a:endParaRPr lang="en-US" dirty="0" smtClean="0"/>
          </a:p>
          <a:p>
            <a:r>
              <a:rPr lang="en-US" dirty="0" smtClean="0"/>
              <a:t>There is also a recent proposition to have a dedicated special bunch in the filling scheme (pilot? nominal?) on which the damper would not be active and which would be measured individually by the BBQ system</a:t>
            </a:r>
            <a:endParaRPr lang="en-US" dirty="0"/>
          </a:p>
          <a:p>
            <a:pPr>
              <a:buNone/>
            </a:pPr>
            <a:r>
              <a:rPr lang="en-US" dirty="0" smtClean="0"/>
              <a:t>		</a:t>
            </a:r>
            <a:r>
              <a:rPr lang="en-US" dirty="0" smtClean="0">
                <a:sym typeface="Wingdings" pitchFamily="2" charset="2"/>
              </a:rPr>
              <a:t> exact conditions to </a:t>
            </a:r>
            <a:r>
              <a:rPr lang="en-US" smtClean="0">
                <a:sym typeface="Wingdings" pitchFamily="2" charset="2"/>
              </a:rPr>
              <a:t>be discussed</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solidFill>
                  <a:srgbClr val="FFFFFF"/>
                </a:solidFill>
              </a:rPr>
              <a:t>LHC Transverse Diagnostics</a:t>
            </a:r>
          </a:p>
        </p:txBody>
      </p:sp>
      <p:sp>
        <p:nvSpPr>
          <p:cNvPr id="9" name="Footer Placeholder 4"/>
          <p:cNvSpPr>
            <a:spLocks noGrp="1"/>
          </p:cNvSpPr>
          <p:nvPr>
            <p:ph type="ftr" sz="quarter" idx="11"/>
          </p:nvPr>
        </p:nvSpPr>
        <p:spPr/>
        <p:txBody>
          <a:bodyPr/>
          <a:lstStyle/>
          <a:p>
            <a:r>
              <a:rPr lang="en-US">
                <a:solidFill>
                  <a:srgbClr val="FFFFFF"/>
                </a:solidFill>
              </a:rPr>
              <a:t>BDI-TB – Rhodri Jones – 21/6/2005</a:t>
            </a:r>
          </a:p>
          <a:p>
            <a:endParaRPr lang="en-US">
              <a:solidFill>
                <a:srgbClr val="FFFFFF"/>
              </a:solidFill>
            </a:endParaRPr>
          </a:p>
        </p:txBody>
      </p:sp>
      <p:sp>
        <p:nvSpPr>
          <p:cNvPr id="74759" name="Rectangle 7"/>
          <p:cNvSpPr>
            <a:spLocks noChangeArrowheads="1"/>
          </p:cNvSpPr>
          <p:nvPr/>
        </p:nvSpPr>
        <p:spPr bwMode="auto">
          <a:xfrm>
            <a:off x="112713" y="1819275"/>
            <a:ext cx="8880475" cy="4808538"/>
          </a:xfrm>
          <a:prstGeom prst="rect">
            <a:avLst/>
          </a:prstGeom>
          <a:solidFill>
            <a:schemeClr val="tx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sz="2400" smtClean="0">
              <a:solidFill>
                <a:srgbClr val="FFFFFF"/>
              </a:solidFill>
            </a:endParaRPr>
          </a:p>
        </p:txBody>
      </p:sp>
      <p:sp>
        <p:nvSpPr>
          <p:cNvPr id="74754" name="Rectangle 2"/>
          <p:cNvSpPr>
            <a:spLocks noGrp="1" noChangeArrowheads="1"/>
          </p:cNvSpPr>
          <p:nvPr>
            <p:ph type="title"/>
          </p:nvPr>
        </p:nvSpPr>
        <p:spPr>
          <a:xfrm>
            <a:off x="798513" y="114300"/>
            <a:ext cx="7772400" cy="676275"/>
          </a:xfrm>
        </p:spPr>
        <p:txBody>
          <a:bodyPr/>
          <a:lstStyle/>
          <a:p>
            <a:r>
              <a:rPr lang="en-GB" sz="3600">
                <a:solidFill>
                  <a:srgbClr val="FFCC00"/>
                </a:solidFill>
              </a:rPr>
              <a:t>Tune Measurement Systems</a:t>
            </a:r>
          </a:p>
        </p:txBody>
      </p:sp>
      <p:sp>
        <p:nvSpPr>
          <p:cNvPr id="74755" name="Rectangle 3"/>
          <p:cNvSpPr>
            <a:spLocks noGrp="1" noChangeArrowheads="1"/>
          </p:cNvSpPr>
          <p:nvPr>
            <p:ph type="body" idx="1"/>
          </p:nvPr>
        </p:nvSpPr>
        <p:spPr>
          <a:xfrm>
            <a:off x="209550" y="919163"/>
            <a:ext cx="8642350" cy="960437"/>
          </a:xfrm>
        </p:spPr>
        <p:txBody>
          <a:bodyPr/>
          <a:lstStyle/>
          <a:p>
            <a:pPr algn="just">
              <a:lnSpc>
                <a:spcPct val="80000"/>
              </a:lnSpc>
              <a:tabLst>
                <a:tab pos="3200400" algn="l"/>
              </a:tabLst>
            </a:pPr>
            <a:r>
              <a:rPr lang="en-GB" sz="2000"/>
              <a:t>Standard Tune Measurement (FFT) and PLL tune tracker will use a new BaseBand Tune (BBQ) system developed at CERN using Direct Diode Detection (3D)</a:t>
            </a:r>
            <a:endParaRPr lang="en-GB" sz="600">
              <a:sym typeface="Symbol" pitchFamily="18" charset="2"/>
            </a:endParaRPr>
          </a:p>
        </p:txBody>
      </p:sp>
      <p:pic>
        <p:nvPicPr>
          <p:cNvPr id="74756" name="Picture 4" descr="BBQ_block_diagram_1"/>
          <p:cNvPicPr>
            <a:picLocks noChangeAspect="1" noChangeArrowheads="1"/>
          </p:cNvPicPr>
          <p:nvPr/>
        </p:nvPicPr>
        <p:blipFill>
          <a:blip r:embed="rId2" cstate="print"/>
          <a:srcRect/>
          <a:stretch>
            <a:fillRect/>
          </a:stretch>
        </p:blipFill>
        <p:spPr bwMode="auto">
          <a:xfrm>
            <a:off x="246063" y="1954213"/>
            <a:ext cx="8642350" cy="2112962"/>
          </a:xfrm>
          <a:prstGeom prst="rect">
            <a:avLst/>
          </a:prstGeom>
          <a:noFill/>
        </p:spPr>
      </p:pic>
      <p:pic>
        <p:nvPicPr>
          <p:cNvPr id="74757" name="Picture 5" descr="detector"/>
          <p:cNvPicPr>
            <a:picLocks noChangeAspect="1" noChangeArrowheads="1"/>
          </p:cNvPicPr>
          <p:nvPr/>
        </p:nvPicPr>
        <p:blipFill>
          <a:blip r:embed="rId3" cstate="print"/>
          <a:srcRect/>
          <a:stretch>
            <a:fillRect/>
          </a:stretch>
        </p:blipFill>
        <p:spPr bwMode="auto">
          <a:xfrm>
            <a:off x="246063" y="4084638"/>
            <a:ext cx="3297237" cy="2479675"/>
          </a:xfrm>
          <a:prstGeom prst="rect">
            <a:avLst/>
          </a:prstGeom>
          <a:noFill/>
        </p:spPr>
      </p:pic>
      <p:pic>
        <p:nvPicPr>
          <p:cNvPr id="74758" name="Picture 6" descr="fe_front"/>
          <p:cNvPicPr>
            <a:picLocks noChangeAspect="1" noChangeArrowheads="1"/>
          </p:cNvPicPr>
          <p:nvPr/>
        </p:nvPicPr>
        <p:blipFill>
          <a:blip r:embed="rId4" cstate="print"/>
          <a:srcRect t="5026" b="10696"/>
          <a:stretch>
            <a:fillRect/>
          </a:stretch>
        </p:blipFill>
        <p:spPr bwMode="auto">
          <a:xfrm>
            <a:off x="4149725" y="4086225"/>
            <a:ext cx="3971925" cy="24923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FF0000"/>
                </a:solidFill>
              </a:rPr>
              <a:t>Objectives of the BBQ system</a:t>
            </a:r>
          </a:p>
          <a:p>
            <a:r>
              <a:rPr lang="en-US" dirty="0" smtClean="0"/>
              <a:t>Principle</a:t>
            </a:r>
          </a:p>
          <a:p>
            <a:r>
              <a:rPr lang="en-US" dirty="0" smtClean="0"/>
              <a:t>Things to remember</a:t>
            </a:r>
          </a:p>
          <a:p>
            <a:r>
              <a:rPr lang="en-US" dirty="0" smtClean="0"/>
              <a:t>Example</a:t>
            </a:r>
          </a:p>
          <a:p>
            <a:r>
              <a:rPr lang="en-US" dirty="0" smtClean="0"/>
              <a:t>Next steps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FFFFFF"/>
                </a:solidFill>
              </a:rPr>
              <a:t>LHC Transverse Diagnostics</a:t>
            </a:r>
          </a:p>
        </p:txBody>
      </p:sp>
      <p:sp>
        <p:nvSpPr>
          <p:cNvPr id="5" name="Footer Placeholder 4"/>
          <p:cNvSpPr>
            <a:spLocks noGrp="1"/>
          </p:cNvSpPr>
          <p:nvPr>
            <p:ph type="ftr" sz="quarter" idx="11"/>
          </p:nvPr>
        </p:nvSpPr>
        <p:spPr/>
        <p:txBody>
          <a:bodyPr/>
          <a:lstStyle/>
          <a:p>
            <a:r>
              <a:rPr lang="en-US">
                <a:solidFill>
                  <a:srgbClr val="FFFFFF"/>
                </a:solidFill>
              </a:rPr>
              <a:t>BDI-TB – Rhodri Jones – 21/6/2005</a:t>
            </a:r>
          </a:p>
          <a:p>
            <a:endParaRPr lang="en-US">
              <a:solidFill>
                <a:srgbClr val="FFFFFF"/>
              </a:solidFill>
            </a:endParaRPr>
          </a:p>
        </p:txBody>
      </p:sp>
      <p:sp>
        <p:nvSpPr>
          <p:cNvPr id="286722" name="Rectangle 2"/>
          <p:cNvSpPr>
            <a:spLocks noGrp="1" noChangeArrowheads="1"/>
          </p:cNvSpPr>
          <p:nvPr>
            <p:ph type="title"/>
          </p:nvPr>
        </p:nvSpPr>
        <p:spPr/>
        <p:txBody>
          <a:bodyPr/>
          <a:lstStyle/>
          <a:p>
            <a:r>
              <a:rPr lang="en-US" sz="3600"/>
              <a:t>3D Method Advantages / Disadvantages</a:t>
            </a:r>
            <a:endParaRPr lang="en-GB" sz="3600"/>
          </a:p>
        </p:txBody>
      </p:sp>
      <p:sp>
        <p:nvSpPr>
          <p:cNvPr id="286723" name="Rectangle 3"/>
          <p:cNvSpPr>
            <a:spLocks noGrp="1" noChangeArrowheads="1"/>
          </p:cNvSpPr>
          <p:nvPr>
            <p:ph type="body" idx="1"/>
          </p:nvPr>
        </p:nvSpPr>
        <p:spPr>
          <a:xfrm>
            <a:off x="252413" y="944563"/>
            <a:ext cx="8705850" cy="5595937"/>
          </a:xfrm>
        </p:spPr>
        <p:txBody>
          <a:bodyPr/>
          <a:lstStyle/>
          <a:p>
            <a:pPr>
              <a:lnSpc>
                <a:spcPct val="80000"/>
              </a:lnSpc>
              <a:buFontTx/>
              <a:buNone/>
            </a:pPr>
            <a:r>
              <a:rPr lang="en-US"/>
              <a:t>Advantages</a:t>
            </a:r>
          </a:p>
          <a:p>
            <a:pPr>
              <a:lnSpc>
                <a:spcPct val="80000"/>
              </a:lnSpc>
            </a:pPr>
            <a:r>
              <a:rPr lang="en-US" sz="2000">
                <a:solidFill>
                  <a:schemeClr val="tx1"/>
                </a:solidFill>
              </a:rPr>
              <a:t>Sensitivity (noise floor measured at RHIC in the 10 nm range!!)</a:t>
            </a:r>
          </a:p>
          <a:p>
            <a:pPr>
              <a:lnSpc>
                <a:spcPct val="80000"/>
              </a:lnSpc>
            </a:pPr>
            <a:r>
              <a:rPr lang="en-US" sz="2000">
                <a:solidFill>
                  <a:schemeClr val="tx1"/>
                </a:solidFill>
              </a:rPr>
              <a:t>Virtually impossible to saturate</a:t>
            </a:r>
          </a:p>
          <a:p>
            <a:pPr lvl="1">
              <a:lnSpc>
                <a:spcPct val="80000"/>
              </a:lnSpc>
            </a:pPr>
            <a:r>
              <a:rPr lang="en-US" sz="1800">
                <a:solidFill>
                  <a:srgbClr val="00FFFF"/>
                </a:solidFill>
              </a:rPr>
              <a:t>large Frev suppression already at the detectors + large dynamic range</a:t>
            </a:r>
          </a:p>
          <a:p>
            <a:pPr>
              <a:lnSpc>
                <a:spcPct val="80000"/>
              </a:lnSpc>
            </a:pPr>
            <a:r>
              <a:rPr lang="en-US" sz="2000">
                <a:solidFill>
                  <a:schemeClr val="tx1"/>
                </a:solidFill>
              </a:rPr>
              <a:t>Simplicity and low cost</a:t>
            </a:r>
          </a:p>
          <a:p>
            <a:pPr lvl="1">
              <a:lnSpc>
                <a:spcPct val="80000"/>
              </a:lnSpc>
            </a:pPr>
            <a:r>
              <a:rPr lang="en-US" sz="1800"/>
              <a:t>no resonant PU, no movable PU, no hybrid, no mixers, it can work with any PU</a:t>
            </a:r>
          </a:p>
          <a:p>
            <a:pPr>
              <a:lnSpc>
                <a:spcPct val="80000"/>
              </a:lnSpc>
            </a:pPr>
            <a:r>
              <a:rPr lang="en-US" sz="2000">
                <a:solidFill>
                  <a:schemeClr val="tx1"/>
                </a:solidFill>
              </a:rPr>
              <a:t>Base band operation</a:t>
            </a:r>
          </a:p>
          <a:p>
            <a:pPr lvl="1">
              <a:lnSpc>
                <a:spcPct val="80000"/>
              </a:lnSpc>
            </a:pPr>
            <a:r>
              <a:rPr lang="en-US" sz="1800">
                <a:solidFill>
                  <a:srgbClr val="00FFFF"/>
                </a:solidFill>
              </a:rPr>
              <a:t>excellent 24 bit audio ADCs available</a:t>
            </a:r>
          </a:p>
          <a:p>
            <a:pPr>
              <a:lnSpc>
                <a:spcPct val="80000"/>
              </a:lnSpc>
            </a:pPr>
            <a:r>
              <a:rPr lang="en-US" sz="2000">
                <a:solidFill>
                  <a:schemeClr val="tx1"/>
                </a:solidFill>
              </a:rPr>
              <a:t>Signal conditioning / processing is easy</a:t>
            </a:r>
          </a:p>
          <a:p>
            <a:pPr lvl="1">
              <a:lnSpc>
                <a:spcPct val="80000"/>
              </a:lnSpc>
            </a:pPr>
            <a:r>
              <a:rPr lang="en-US" sz="1800">
                <a:solidFill>
                  <a:srgbClr val="00FFFF"/>
                </a:solidFill>
              </a:rPr>
              <a:t>powerful components for low frequencies</a:t>
            </a:r>
          </a:p>
          <a:p>
            <a:pPr>
              <a:lnSpc>
                <a:spcPct val="80000"/>
              </a:lnSpc>
            </a:pPr>
            <a:r>
              <a:rPr lang="en-US" sz="2000">
                <a:solidFill>
                  <a:schemeClr val="tx1"/>
                </a:solidFill>
              </a:rPr>
              <a:t>Independence from the machine filling pattern guaranteed</a:t>
            </a:r>
          </a:p>
          <a:p>
            <a:pPr>
              <a:lnSpc>
                <a:spcPct val="80000"/>
              </a:lnSpc>
            </a:pPr>
            <a:r>
              <a:rPr lang="en-US" sz="2000">
                <a:solidFill>
                  <a:schemeClr val="tx1"/>
                </a:solidFill>
              </a:rPr>
              <a:t>Flattening out the beam dynamic range (small sensitivity to number of bunches)</a:t>
            </a:r>
          </a:p>
          <a:p>
            <a:pPr>
              <a:lnSpc>
                <a:spcPct val="80000"/>
              </a:lnSpc>
            </a:pPr>
            <a:endParaRPr lang="en-GB" sz="2000">
              <a:solidFill>
                <a:schemeClr val="tx1"/>
              </a:solidFill>
            </a:endParaRPr>
          </a:p>
          <a:p>
            <a:pPr>
              <a:lnSpc>
                <a:spcPct val="80000"/>
              </a:lnSpc>
              <a:buFontTx/>
              <a:buNone/>
            </a:pPr>
            <a:r>
              <a:rPr lang="en-US"/>
              <a:t>Disadvantages</a:t>
            </a:r>
          </a:p>
          <a:p>
            <a:pPr>
              <a:lnSpc>
                <a:spcPct val="80000"/>
              </a:lnSpc>
            </a:pPr>
            <a:r>
              <a:rPr kumimoji="0" lang="en-US" sz="2000">
                <a:solidFill>
                  <a:schemeClr val="tx1"/>
                </a:solidFill>
              </a:rPr>
              <a:t>Operation in the low frequency range</a:t>
            </a:r>
          </a:p>
          <a:p>
            <a:pPr lvl="1">
              <a:lnSpc>
                <a:spcPct val="80000"/>
              </a:lnSpc>
            </a:pPr>
            <a:r>
              <a:rPr kumimoji="0" lang="en-US" sz="1800">
                <a:solidFill>
                  <a:srgbClr val="00FFFF"/>
                </a:solidFill>
              </a:rPr>
              <a:t>More susceptible to EMC</a:t>
            </a:r>
          </a:p>
          <a:p>
            <a:pPr>
              <a:lnSpc>
                <a:spcPct val="80000"/>
              </a:lnSpc>
            </a:pPr>
            <a:r>
              <a:rPr kumimoji="0" lang="en-US" sz="2000">
                <a:solidFill>
                  <a:schemeClr val="tx1"/>
                </a:solidFill>
              </a:rPr>
              <a:t>It is sensitive to the “bunch majority”</a:t>
            </a:r>
          </a:p>
          <a:p>
            <a:pPr lvl="1">
              <a:lnSpc>
                <a:spcPct val="80000"/>
              </a:lnSpc>
            </a:pPr>
            <a:r>
              <a:rPr kumimoji="0" lang="en-US" sz="1800">
                <a:solidFill>
                  <a:srgbClr val="00FFFF"/>
                </a:solidFill>
              </a:rPr>
              <a:t>gating needed to measure individual bunches</a:t>
            </a:r>
            <a:endParaRPr lang="en-GB" sz="1800">
              <a:solidFill>
                <a:srgbClr val="00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3">
                                            <p:txEl>
                                              <p:pRg st="13" end="13"/>
                                            </p:txEl>
                                          </p:spTgt>
                                        </p:tgtEl>
                                        <p:attrNameLst>
                                          <p:attrName>style.visibility</p:attrName>
                                        </p:attrNameLst>
                                      </p:cBhvr>
                                      <p:to>
                                        <p:strVal val="visible"/>
                                      </p:to>
                                    </p:set>
                                    <p:animEffect transition="in" filter="wipe(left)">
                                      <p:cBhvr>
                                        <p:cTn id="7" dur="500"/>
                                        <p:tgtEl>
                                          <p:spTgt spid="286723">
                                            <p:txEl>
                                              <p:pRg st="13" end="1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6723">
                                            <p:txEl>
                                              <p:pRg st="14" end="14"/>
                                            </p:txEl>
                                          </p:spTgt>
                                        </p:tgtEl>
                                        <p:attrNameLst>
                                          <p:attrName>style.visibility</p:attrName>
                                        </p:attrNameLst>
                                      </p:cBhvr>
                                      <p:to>
                                        <p:strVal val="visible"/>
                                      </p:to>
                                    </p:set>
                                    <p:animEffect transition="in" filter="wipe(left)">
                                      <p:cBhvr>
                                        <p:cTn id="10" dur="500"/>
                                        <p:tgtEl>
                                          <p:spTgt spid="286723">
                                            <p:txEl>
                                              <p:pRg st="14" end="1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6723">
                                            <p:txEl>
                                              <p:pRg st="15" end="15"/>
                                            </p:txEl>
                                          </p:spTgt>
                                        </p:tgtEl>
                                        <p:attrNameLst>
                                          <p:attrName>style.visibility</p:attrName>
                                        </p:attrNameLst>
                                      </p:cBhvr>
                                      <p:to>
                                        <p:strVal val="visible"/>
                                      </p:to>
                                    </p:set>
                                    <p:animEffect transition="in" filter="wipe(left)">
                                      <p:cBhvr>
                                        <p:cTn id="13" dur="500"/>
                                        <p:tgtEl>
                                          <p:spTgt spid="286723">
                                            <p:txEl>
                                              <p:pRg st="15" end="15"/>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6723">
                                            <p:txEl>
                                              <p:pRg st="16" end="16"/>
                                            </p:txEl>
                                          </p:spTgt>
                                        </p:tgtEl>
                                        <p:attrNameLst>
                                          <p:attrName>style.visibility</p:attrName>
                                        </p:attrNameLst>
                                      </p:cBhvr>
                                      <p:to>
                                        <p:strVal val="visible"/>
                                      </p:to>
                                    </p:set>
                                    <p:animEffect transition="in" filter="wipe(left)">
                                      <p:cBhvr>
                                        <p:cTn id="16" dur="500"/>
                                        <p:tgtEl>
                                          <p:spTgt spid="286723">
                                            <p:txEl>
                                              <p:pRg st="16" end="16"/>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723">
                                            <p:txEl>
                                              <p:pRg st="17" end="17"/>
                                            </p:txEl>
                                          </p:spTgt>
                                        </p:tgtEl>
                                        <p:attrNameLst>
                                          <p:attrName>style.visibility</p:attrName>
                                        </p:attrNameLst>
                                      </p:cBhvr>
                                      <p:to>
                                        <p:strVal val="visible"/>
                                      </p:to>
                                    </p:set>
                                    <p:animEffect transition="in" filter="wipe(left)">
                                      <p:cBhvr>
                                        <p:cTn id="19" dur="500"/>
                                        <p:tgtEl>
                                          <p:spTgt spid="28672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sz="2400" dirty="0" smtClean="0"/>
              <a:t>BBQ means </a:t>
            </a:r>
            <a:r>
              <a:rPr lang="en-US" sz="2400" dirty="0" err="1" smtClean="0"/>
              <a:t>BaseBand</a:t>
            </a:r>
            <a:r>
              <a:rPr lang="en-US" sz="2400" dirty="0" smtClean="0"/>
              <a:t> Q measurement</a:t>
            </a:r>
          </a:p>
          <a:p>
            <a:pPr>
              <a:buNone/>
            </a:pPr>
            <a:r>
              <a:rPr lang="en-US" sz="2400" dirty="0" smtClean="0"/>
              <a:t>		</a:t>
            </a:r>
            <a:r>
              <a:rPr lang="en-US" sz="2400" dirty="0" smtClean="0">
                <a:sym typeface="Wingdings" pitchFamily="2" charset="2"/>
              </a:rPr>
              <a:t> tune </a:t>
            </a:r>
            <a:r>
              <a:rPr lang="en-US" sz="2400" dirty="0" err="1" smtClean="0">
                <a:sym typeface="Wingdings" pitchFamily="2" charset="2"/>
              </a:rPr>
              <a:t>mesurement</a:t>
            </a:r>
            <a:endParaRPr lang="en-US" sz="2400" dirty="0" smtClean="0">
              <a:sym typeface="Wingdings" pitchFamily="2" charset="2"/>
            </a:endParaRPr>
          </a:p>
          <a:p>
            <a:pPr>
              <a:buNone/>
            </a:pPr>
            <a:r>
              <a:rPr lang="en-US" sz="2400" dirty="0" smtClean="0">
                <a:sym typeface="Wingdings" pitchFamily="2" charset="2"/>
              </a:rPr>
              <a:t>		 goal: sensitivity below a </a:t>
            </a:r>
            <a:r>
              <a:rPr lang="el-GR" sz="2400" dirty="0" smtClean="0">
                <a:sym typeface="Wingdings" pitchFamily="2" charset="2"/>
              </a:rPr>
              <a:t>μ</a:t>
            </a:r>
            <a:r>
              <a:rPr lang="en-US" sz="2400" dirty="0" smtClean="0">
                <a:sym typeface="Wingdings" pitchFamily="2" charset="2"/>
              </a:rPr>
              <a:t>m </a:t>
            </a:r>
            <a:br>
              <a:rPr lang="en-US" sz="2400" dirty="0" smtClean="0">
                <a:sym typeface="Wingdings" pitchFamily="2" charset="2"/>
              </a:rPr>
            </a:br>
            <a:r>
              <a:rPr lang="en-US" sz="2400" dirty="0" smtClean="0">
                <a:sym typeface="Wingdings" pitchFamily="2" charset="2"/>
              </a:rPr>
              <a:t>in all tune measurement systems, the </a:t>
            </a:r>
            <a:r>
              <a:rPr lang="en-US" sz="2400" dirty="0" err="1" smtClean="0">
                <a:sym typeface="Wingdings" pitchFamily="2" charset="2"/>
              </a:rPr>
              <a:t>betatron</a:t>
            </a:r>
            <a:r>
              <a:rPr lang="en-US" sz="2400" dirty="0" smtClean="0">
                <a:sym typeface="Wingdings" pitchFamily="2" charset="2"/>
              </a:rPr>
              <a:t> amplitude modulation signal is very small compared to the overall signal created in the pickup electrodes  with standard electronics measuring </a:t>
            </a:r>
            <a:r>
              <a:rPr lang="el-GR" sz="2400" dirty="0" smtClean="0">
                <a:sym typeface="Wingdings" pitchFamily="2" charset="2"/>
              </a:rPr>
              <a:t>μ</a:t>
            </a:r>
            <a:r>
              <a:rPr lang="en-US" sz="2400" dirty="0" smtClean="0">
                <a:sym typeface="Wingdings" pitchFamily="2" charset="2"/>
              </a:rPr>
              <a:t>V on top of Volts is not </a:t>
            </a:r>
            <a:r>
              <a:rPr lang="en-US" sz="2400" dirty="0">
                <a:sym typeface="Wingdings" pitchFamily="2" charset="2"/>
              </a:rPr>
              <a:t>possible  </a:t>
            </a:r>
            <a:r>
              <a:rPr lang="en-US" sz="2400" dirty="0" smtClean="0">
                <a:sym typeface="Wingdings" pitchFamily="2" charset="2"/>
              </a:rPr>
              <a:t>large beam excitation required (performed in general by dedicated tune kicker). </a:t>
            </a:r>
          </a:p>
          <a:p>
            <a:pPr>
              <a:buNone/>
            </a:pPr>
            <a:endParaRPr lang="en-US" sz="2400" dirty="0" smtClean="0">
              <a:sym typeface="Wingdings" pitchFamily="2" charset="2"/>
            </a:endParaRPr>
          </a:p>
          <a:p>
            <a:pPr>
              <a:buNone/>
            </a:pPr>
            <a:endParaRPr lang="en-US" sz="2400" dirty="0" smtClean="0">
              <a:sym typeface="Wingdings" pitchFamily="2" charset="2"/>
            </a:endParaRPr>
          </a:p>
          <a:p>
            <a:pPr>
              <a:buNone/>
            </a:pPr>
            <a:endParaRPr lang="en-US" sz="2400" dirty="0" smtClean="0">
              <a:sym typeface="Wingdings" pitchFamily="2" charset="2"/>
            </a:endParaRPr>
          </a:p>
          <a:p>
            <a:pPr>
              <a:buNone/>
            </a:pPr>
            <a:endParaRPr lang="en-US" sz="2400" dirty="0" smtClean="0">
              <a:sym typeface="Wingdings" pitchFamily="2" charset="2"/>
            </a:endParaRPr>
          </a:p>
          <a:p>
            <a:pPr>
              <a:buNone/>
            </a:pPr>
            <a:endParaRPr lang="en-US" sz="2400" dirty="0" smtClean="0">
              <a:sym typeface="Wingdings" pitchFamily="2" charset="2"/>
            </a:endParaRPr>
          </a:p>
          <a:p>
            <a:pPr>
              <a:buNone/>
            </a:pPr>
            <a:endParaRPr lang="en-US" sz="2400" dirty="0" smtClean="0">
              <a:sym typeface="Wingdings" pitchFamily="2" charset="2"/>
            </a:endParaRPr>
          </a:p>
          <a:p>
            <a:pPr>
              <a:buNone/>
            </a:pPr>
            <a:endParaRPr lang="en-US" sz="2400" dirty="0" smtClean="0">
              <a:sym typeface="Wingdings" pitchFamily="2" charset="2"/>
            </a:endParaRPr>
          </a:p>
          <a:p>
            <a:pPr>
              <a:buNone/>
            </a:pPr>
            <a:endParaRPr lang="en-US" sz="2400" dirty="0" smtClean="0">
              <a:sym typeface="Wingdings" pitchFamily="2" charset="2"/>
            </a:endParaRPr>
          </a:p>
          <a:p>
            <a:pPr>
              <a:buNone/>
            </a:pPr>
            <a:r>
              <a:rPr lang="en-US" sz="2400" dirty="0" smtClean="0">
                <a:sym typeface="Wingdings" pitchFamily="2" charset="2"/>
              </a:rPr>
              <a:t/>
            </a:r>
            <a:br>
              <a:rPr lang="en-US" sz="2400" dirty="0" smtClean="0">
                <a:sym typeface="Wingdings" pitchFamily="2" charset="2"/>
              </a:rPr>
            </a:br>
            <a:endParaRPr lang="en-US" sz="2400" dirty="0" smtClean="0"/>
          </a:p>
          <a:p>
            <a:r>
              <a:rPr lang="en-US" sz="2400" dirty="0" smtClean="0"/>
              <a:t>The full name is 3D-BBQ (3D= Direct Diode Detection)</a:t>
            </a:r>
          </a:p>
          <a:p>
            <a:endParaRPr lang="en-US" sz="2400" dirty="0" smtClean="0"/>
          </a:p>
          <a:p>
            <a:r>
              <a:rPr lang="en-US" sz="2400" dirty="0" smtClean="0"/>
              <a:t>The BBQ system can be used with a PLL excitation, but this was only tested on LHC during few MDs. In the LHC case with the current damper operation PLL is not efficient (beam transfer function dominated by the damper, PLL excitation damped by the damper, PLL excitation must be an order of magnitude larger than residual beam oscillations, which are sufficient for FFT operation)</a:t>
            </a:r>
          </a:p>
        </p:txBody>
      </p:sp>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Objectives of the BBQ system</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7" name="Group 6"/>
          <p:cNvGrpSpPr/>
          <p:nvPr/>
        </p:nvGrpSpPr>
        <p:grpSpPr>
          <a:xfrm>
            <a:off x="5791200" y="2971800"/>
            <a:ext cx="2967986" cy="2438400"/>
            <a:chOff x="1867250" y="1295400"/>
            <a:chExt cx="2967986" cy="2438400"/>
          </a:xfrm>
        </p:grpSpPr>
        <p:pic>
          <p:nvPicPr>
            <p:cNvPr id="8" name="Picture 3"/>
            <p:cNvPicPr>
              <a:picLocks noChangeAspect="1" noChangeArrowheads="1"/>
            </p:cNvPicPr>
            <p:nvPr/>
          </p:nvPicPr>
          <p:blipFill>
            <a:blip r:embed="rId2" cstate="print"/>
            <a:srcRect l="67227" t="12192" r="6421" b="59841"/>
            <a:stretch>
              <a:fillRect/>
            </a:stretch>
          </p:blipFill>
          <p:spPr bwMode="auto">
            <a:xfrm>
              <a:off x="1867250" y="1295400"/>
              <a:ext cx="2967986" cy="2438400"/>
            </a:xfrm>
            <a:prstGeom prst="rect">
              <a:avLst/>
            </a:prstGeom>
            <a:noFill/>
            <a:ln w="9525">
              <a:noFill/>
              <a:miter lim="800000"/>
              <a:headEnd/>
              <a:tailEnd/>
            </a:ln>
          </p:spPr>
        </p:pic>
        <p:sp>
          <p:nvSpPr>
            <p:cNvPr id="9" name="TextBox 8"/>
            <p:cNvSpPr txBox="1"/>
            <p:nvPr/>
          </p:nvSpPr>
          <p:spPr>
            <a:xfrm>
              <a:off x="3048000" y="1447800"/>
              <a:ext cx="747512" cy="369332"/>
            </a:xfrm>
            <a:prstGeom prst="rect">
              <a:avLst/>
            </a:prstGeom>
            <a:solidFill>
              <a:srgbClr val="FFC000"/>
            </a:solidFill>
          </p:spPr>
          <p:txBody>
            <a:bodyPr wrap="none" rtlCol="0">
              <a:spAutoFit/>
            </a:bodyPr>
            <a:lstStyle/>
            <a:p>
              <a:r>
                <a:rPr lang="en-US" dirty="0" smtClean="0"/>
                <a:t>Port 1</a:t>
              </a:r>
              <a:endParaRPr lang="en-US" dirty="0"/>
            </a:p>
          </p:txBody>
        </p:sp>
        <p:sp>
          <p:nvSpPr>
            <p:cNvPr id="10" name="TextBox 9"/>
            <p:cNvSpPr txBox="1"/>
            <p:nvPr/>
          </p:nvSpPr>
          <p:spPr>
            <a:xfrm>
              <a:off x="3581400" y="2590800"/>
              <a:ext cx="747512" cy="369332"/>
            </a:xfrm>
            <a:prstGeom prst="rect">
              <a:avLst/>
            </a:prstGeom>
            <a:solidFill>
              <a:srgbClr val="0000FF"/>
            </a:solidFill>
          </p:spPr>
          <p:txBody>
            <a:bodyPr wrap="none" rtlCol="0">
              <a:spAutoFit/>
            </a:bodyPr>
            <a:lstStyle/>
            <a:p>
              <a:r>
                <a:rPr lang="en-US" dirty="0" smtClean="0">
                  <a:solidFill>
                    <a:schemeClr val="bg1"/>
                  </a:solidFill>
                </a:rPr>
                <a:t>Port 2</a:t>
              </a:r>
              <a:endParaRPr lang="en-US"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Objectives of the BBQ system</a:t>
            </a:r>
          </a:p>
          <a:p>
            <a:r>
              <a:rPr lang="en-US" dirty="0" smtClean="0">
                <a:solidFill>
                  <a:srgbClr val="FF0000"/>
                </a:solidFill>
              </a:rPr>
              <a:t>Principle</a:t>
            </a:r>
          </a:p>
          <a:p>
            <a:r>
              <a:rPr lang="en-US" dirty="0" smtClean="0"/>
              <a:t>Things to remember</a:t>
            </a:r>
          </a:p>
          <a:p>
            <a:r>
              <a:rPr lang="en-US" dirty="0" smtClean="0"/>
              <a:t>Example</a:t>
            </a:r>
          </a:p>
          <a:p>
            <a:r>
              <a:rPr lang="en-US" dirty="0" smtClean="0"/>
              <a:t>Next steps</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52400" y="1219200"/>
            <a:ext cx="8763000" cy="5334000"/>
          </a:xfrm>
        </p:spPr>
        <p:txBody>
          <a:bodyPr>
            <a:normAutofit fontScale="92500" lnSpcReduction="10000"/>
          </a:bodyPr>
          <a:lstStyle/>
          <a:p>
            <a:r>
              <a:rPr lang="en-US" sz="2400" dirty="0" smtClean="0"/>
              <a:t>Uses the same type of </a:t>
            </a:r>
            <a:r>
              <a:rPr lang="en-US" sz="2400" dirty="0" err="1" smtClean="0"/>
              <a:t>stripline</a:t>
            </a:r>
            <a:r>
              <a:rPr lang="en-US" sz="2400" dirty="0" smtClean="0"/>
              <a:t> BPM than the </a:t>
            </a:r>
            <a:r>
              <a:rPr lang="en-US" sz="2400" dirty="0" err="1" smtClean="0"/>
              <a:t>Headtail</a:t>
            </a:r>
            <a:r>
              <a:rPr lang="en-US" sz="2400" dirty="0" smtClean="0"/>
              <a:t> monitor)</a:t>
            </a:r>
          </a:p>
          <a:p>
            <a:r>
              <a:rPr lang="en-US" sz="1200" dirty="0" smtClean="0"/>
              <a:t>BBQ FFT1 “continuous” systems use BPLH, BPLV (as head-tail), betas  400-500 m</a:t>
            </a:r>
          </a:p>
          <a:p>
            <a:r>
              <a:rPr lang="en-US" sz="1200" dirty="0" smtClean="0"/>
              <a:t>FFT2 “on demand” systems use BPLX, betas 250-300 m</a:t>
            </a:r>
          </a:p>
          <a:p>
            <a:r>
              <a:rPr lang="en-US" sz="1200" dirty="0" smtClean="0"/>
              <a:t>DEV “development” systems use BPLH, BPLV,  </a:t>
            </a:r>
            <a:r>
              <a:rPr lang="en-US" sz="1200" dirty="0"/>
              <a:t>betas  400-500 m</a:t>
            </a:r>
          </a:p>
          <a:p>
            <a:endParaRPr lang="en-US" sz="1200" dirty="0" smtClean="0">
              <a:solidFill>
                <a:srgbClr val="FF0000"/>
              </a:solidFill>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r>
              <a:rPr lang="en-US" sz="2400" dirty="0" smtClean="0"/>
              <a:t>… But the signal is treated in a very different way </a:t>
            </a:r>
            <a:endParaRPr lang="en-US" sz="2400" dirty="0"/>
          </a:p>
        </p:txBody>
      </p:sp>
      <p:sp>
        <p:nvSpPr>
          <p:cNvPr id="4" name="Title 1"/>
          <p:cNvSpPr txBox="1">
            <a:spLocks/>
          </p:cNvSpPr>
          <p:nvPr/>
        </p:nvSpPr>
        <p:spPr>
          <a:xfrm>
            <a:off x="457200" y="22860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What is the BBQ system?</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l="31783" t="22287" r="12824" b="30792"/>
          <a:stretch>
            <a:fillRect/>
          </a:stretch>
        </p:blipFill>
        <p:spPr bwMode="auto">
          <a:xfrm>
            <a:off x="228600" y="2590800"/>
            <a:ext cx="4046220" cy="2653259"/>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21256" t="24961" r="22705" b="22620"/>
          <a:stretch>
            <a:fillRect/>
          </a:stretch>
        </p:blipFill>
        <p:spPr bwMode="auto">
          <a:xfrm>
            <a:off x="4572000" y="2514600"/>
            <a:ext cx="4419600" cy="3200400"/>
          </a:xfrm>
          <a:prstGeom prst="rect">
            <a:avLst/>
          </a:prstGeom>
          <a:noFill/>
          <a:ln w="9525">
            <a:noFill/>
            <a:miter lim="800000"/>
            <a:headEnd/>
            <a:tailEnd/>
          </a:ln>
        </p:spPr>
      </p:pic>
      <p:sp>
        <p:nvSpPr>
          <p:cNvPr id="7" name="TextBox 6"/>
          <p:cNvSpPr txBox="1"/>
          <p:nvPr/>
        </p:nvSpPr>
        <p:spPr>
          <a:xfrm>
            <a:off x="1752600" y="2133600"/>
            <a:ext cx="1117614" cy="369332"/>
          </a:xfrm>
          <a:prstGeom prst="rect">
            <a:avLst/>
          </a:prstGeom>
          <a:noFill/>
        </p:spPr>
        <p:txBody>
          <a:bodyPr wrap="none" rtlCol="0">
            <a:spAutoFit/>
          </a:bodyPr>
          <a:lstStyle/>
          <a:p>
            <a:r>
              <a:rPr lang="en-US" dirty="0" smtClean="0"/>
              <a:t>BPLX type</a:t>
            </a:r>
            <a:endParaRPr lang="en-US" dirty="0"/>
          </a:p>
        </p:txBody>
      </p:sp>
      <p:sp>
        <p:nvSpPr>
          <p:cNvPr id="8" name="TextBox 7"/>
          <p:cNvSpPr txBox="1"/>
          <p:nvPr/>
        </p:nvSpPr>
        <p:spPr>
          <a:xfrm>
            <a:off x="6400800" y="2057400"/>
            <a:ext cx="1141659" cy="369332"/>
          </a:xfrm>
          <a:prstGeom prst="rect">
            <a:avLst/>
          </a:prstGeom>
          <a:noFill/>
        </p:spPr>
        <p:txBody>
          <a:bodyPr wrap="none" rtlCol="0">
            <a:spAutoFit/>
          </a:bodyPr>
          <a:lstStyle/>
          <a:p>
            <a:r>
              <a:rPr lang="en-US" dirty="0" smtClean="0"/>
              <a:t>BPLH type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Principle</a:t>
            </a:r>
            <a:endParaRPr lang="en-US" dirty="0"/>
          </a:p>
        </p:txBody>
      </p:sp>
      <p:sp>
        <p:nvSpPr>
          <p:cNvPr id="3" name="Content Placeholder 2"/>
          <p:cNvSpPr>
            <a:spLocks noGrp="1"/>
          </p:cNvSpPr>
          <p:nvPr>
            <p:ph idx="1"/>
          </p:nvPr>
        </p:nvSpPr>
        <p:spPr>
          <a:xfrm>
            <a:off x="228600" y="4648200"/>
            <a:ext cx="8763000" cy="2057400"/>
          </a:xfrm>
        </p:spPr>
        <p:txBody>
          <a:bodyPr>
            <a:normAutofit/>
          </a:bodyPr>
          <a:lstStyle/>
          <a:p>
            <a:pPr>
              <a:buNone/>
            </a:pPr>
            <a:r>
              <a:rPr lang="en-US" sz="1800" dirty="0" smtClean="0"/>
              <a:t>The diode acts as a peak detector </a:t>
            </a:r>
            <a:br>
              <a:rPr lang="en-US" sz="1800" dirty="0" smtClean="0"/>
            </a:br>
            <a:r>
              <a:rPr lang="en-US" sz="1800" dirty="0" smtClean="0">
                <a:sym typeface="Wingdings" pitchFamily="2" charset="2"/>
              </a:rPr>
              <a:t>detects small variations </a:t>
            </a:r>
            <a:r>
              <a:rPr lang="en-US" sz="1800" dirty="0" smtClean="0">
                <a:solidFill>
                  <a:srgbClr val="FF0000"/>
                </a:solidFill>
                <a:sym typeface="Wingdings" pitchFamily="2" charset="2"/>
              </a:rPr>
              <a:t>(&lt; mV)</a:t>
            </a:r>
            <a:r>
              <a:rPr lang="en-US" sz="1800" dirty="0" smtClean="0">
                <a:sym typeface="Wingdings" pitchFamily="2" charset="2"/>
              </a:rPr>
              <a:t> of the peak of the intensity signal </a:t>
            </a:r>
            <a:r>
              <a:rPr lang="en-US" sz="1800" dirty="0" smtClean="0">
                <a:solidFill>
                  <a:srgbClr val="FF0000"/>
                </a:solidFill>
                <a:sym typeface="Wingdings" pitchFamily="2" charset="2"/>
              </a:rPr>
              <a:t>(&gt; 100V)</a:t>
            </a:r>
          </a:p>
          <a:p>
            <a:pPr>
              <a:buNone/>
            </a:pPr>
            <a:r>
              <a:rPr lang="en-US" sz="1800" dirty="0" smtClean="0">
                <a:sym typeface="Wingdings" pitchFamily="2" charset="2"/>
              </a:rPr>
              <a:t>	differentiates the opposite electrode signals </a:t>
            </a:r>
            <a:r>
              <a:rPr lang="en-US" sz="1800" dirty="0" smtClean="0"/>
              <a:t>to make signal more robust for tunnel interference and noise (otherwise it would work fine with just one electrode)</a:t>
            </a:r>
          </a:p>
          <a:p>
            <a:pPr>
              <a:buNone/>
            </a:pPr>
            <a:r>
              <a:rPr lang="en-US" sz="1800" b="1" dirty="0" smtClean="0"/>
              <a:t>Reference: An overview of the LHC Transverse Diagnostics Systems </a:t>
            </a:r>
            <a:r>
              <a:rPr lang="en-US" sz="1800" dirty="0" smtClean="0"/>
              <a:t>http://cdsweb.cern.ch/record/1156346/files/LHC-PROJECT-REPORT-1166.pdf</a:t>
            </a:r>
          </a:p>
          <a:p>
            <a:pPr>
              <a:buNone/>
            </a:pPr>
            <a:endParaRPr lang="en-US" sz="1800" dirty="0" smtClean="0"/>
          </a:p>
          <a:p>
            <a:pPr>
              <a:buNone/>
            </a:pPr>
            <a:endParaRPr lang="en-US" sz="1800" dirty="0" smtClean="0"/>
          </a:p>
          <a:p>
            <a:pPr>
              <a:buNone/>
            </a:pPr>
            <a:endParaRPr lang="en-US" sz="1800" dirty="0" smtClean="0"/>
          </a:p>
          <a:p>
            <a:pPr>
              <a:buNone/>
            </a:pP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0" y="827032"/>
            <a:ext cx="9067800" cy="346561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Objectives of the BBQ system</a:t>
            </a:r>
          </a:p>
          <a:p>
            <a:r>
              <a:rPr lang="en-US" dirty="0" smtClean="0"/>
              <a:t>Principle</a:t>
            </a:r>
          </a:p>
          <a:p>
            <a:r>
              <a:rPr lang="en-US" dirty="0" smtClean="0">
                <a:solidFill>
                  <a:srgbClr val="FF0000"/>
                </a:solidFill>
              </a:rPr>
              <a:t>Things to remember</a:t>
            </a:r>
          </a:p>
          <a:p>
            <a:r>
              <a:rPr lang="en-US" dirty="0" smtClean="0"/>
              <a:t>Example</a:t>
            </a:r>
          </a:p>
          <a:p>
            <a:r>
              <a:rPr lang="en-US" dirty="0" smtClean="0"/>
              <a:t>Next steps</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143000"/>
            <a:ext cx="8229600" cy="5105400"/>
          </a:xfrm>
        </p:spPr>
        <p:txBody>
          <a:bodyPr>
            <a:normAutofit fontScale="92500" lnSpcReduction="10000"/>
          </a:bodyPr>
          <a:lstStyle/>
          <a:p>
            <a:r>
              <a:rPr lang="en-US" sz="2400" dirty="0" smtClean="0"/>
              <a:t>No gating on single </a:t>
            </a:r>
            <a:r>
              <a:rPr lang="en-US" sz="2400" dirty="0" err="1" smtClean="0"/>
              <a:t>buches</a:t>
            </a:r>
            <a:r>
              <a:rPr lang="en-US" sz="2400" dirty="0" smtClean="0"/>
              <a:t> </a:t>
            </a:r>
            <a:r>
              <a:rPr lang="en-US" sz="2400" dirty="0" smtClean="0">
                <a:sym typeface="Wingdings" pitchFamily="2" charset="2"/>
              </a:rPr>
              <a:t></a:t>
            </a:r>
            <a:r>
              <a:rPr lang="en-US" sz="2400" dirty="0" smtClean="0"/>
              <a:t> takes all bunches into account </a:t>
            </a:r>
            <a:r>
              <a:rPr lang="en-US" sz="2400" dirty="0" smtClean="0">
                <a:sym typeface="Wingdings" pitchFamily="2" charset="2"/>
              </a:rPr>
              <a:t> </a:t>
            </a:r>
            <a:r>
              <a:rPr lang="en-US" sz="2400" dirty="0" smtClean="0"/>
              <a:t>signal reflects the tune from the most intense bunches</a:t>
            </a:r>
            <a:br>
              <a:rPr lang="en-US" sz="2400" dirty="0" smtClean="0"/>
            </a:br>
            <a:r>
              <a:rPr lang="en-US" sz="1600" dirty="0" smtClean="0">
                <a:solidFill>
                  <a:srgbClr val="FF0000"/>
                </a:solidFill>
              </a:rPr>
              <a:t>(in fact gating by the beam itself at every bunch – no timing required)</a:t>
            </a:r>
          </a:p>
          <a:p>
            <a:endParaRPr lang="en-US" sz="2400" dirty="0" smtClean="0"/>
          </a:p>
          <a:p>
            <a:r>
              <a:rPr lang="en-US" sz="2400" dirty="0" smtClean="0"/>
              <a:t>The transverse damper strongly affects the sensitivity of the BBQ measurement (decrease of the beam tune signal and increase of the beam noise) </a:t>
            </a:r>
          </a:p>
          <a:p>
            <a:endParaRPr lang="en-US" sz="2400" dirty="0" smtClean="0"/>
          </a:p>
          <a:p>
            <a:r>
              <a:rPr lang="en-US" sz="2400" dirty="0" smtClean="0"/>
              <a:t>Data is only kept for 7 days in measurement database. After that most of the data is lost (only 1 spectrum per minute is kept in logging database). </a:t>
            </a:r>
            <a:endParaRPr lang="en-US" sz="2400" dirty="0" smtClean="0"/>
          </a:p>
          <a:p>
            <a:endParaRPr lang="en-US" sz="2400" dirty="0" smtClean="0"/>
          </a:p>
          <a:p>
            <a:r>
              <a:rPr lang="en-US" sz="2400" dirty="0" smtClean="0"/>
              <a:t>Huge  files!!! Strong need to use the </a:t>
            </a:r>
            <a:r>
              <a:rPr lang="en-US" sz="2400" dirty="0" err="1" smtClean="0"/>
              <a:t>mulifile</a:t>
            </a:r>
            <a:r>
              <a:rPr lang="en-US" sz="2400" dirty="0" smtClean="0"/>
              <a:t> saving (need to cut the time range into files </a:t>
            </a:r>
            <a:r>
              <a:rPr lang="en-US" sz="2400" smtClean="0"/>
              <a:t>containing 1 or2 </a:t>
            </a:r>
            <a:r>
              <a:rPr lang="en-US" sz="2400" dirty="0" smtClean="0"/>
              <a:t>min for 1 beam for 1 plane to avoid crashing timber)</a:t>
            </a:r>
            <a:endParaRPr lang="en-US" sz="2400" dirty="0" smtClean="0"/>
          </a:p>
        </p:txBody>
      </p:sp>
      <p:sp>
        <p:nvSpPr>
          <p:cNvPr id="4" name="Title 1"/>
          <p:cNvSpPr txBox="1">
            <a:spLocks/>
          </p:cNvSpPr>
          <p:nvPr/>
        </p:nvSpPr>
        <p:spPr>
          <a:xfrm>
            <a:off x="533400" y="2286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Things to remember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143000"/>
            <a:ext cx="8229600" cy="5715000"/>
          </a:xfrm>
        </p:spPr>
        <p:txBody>
          <a:bodyPr>
            <a:normAutofit fontScale="85000" lnSpcReduction="10000"/>
          </a:bodyPr>
          <a:lstStyle/>
          <a:p>
            <a:r>
              <a:rPr lang="en-US" sz="2400" dirty="0" smtClean="0"/>
              <a:t>PLL excitation system (now for MDs only, and only H.B1)</a:t>
            </a:r>
          </a:p>
          <a:p>
            <a:pPr>
              <a:buNone/>
            </a:pPr>
            <a:r>
              <a:rPr lang="en-US" sz="2400" dirty="0" smtClean="0">
                <a:sym typeface="Wingdings" pitchFamily="2" charset="2"/>
              </a:rPr>
              <a:t>	 micrometer excitation by dedicated 1 m</a:t>
            </a:r>
            <a:r>
              <a:rPr lang="en-US" sz="2400" dirty="0" smtClean="0">
                <a:solidFill>
                  <a:srgbClr val="FF0000"/>
                </a:solidFill>
                <a:sym typeface="Wingdings" pitchFamily="2" charset="2"/>
              </a:rPr>
              <a:t> </a:t>
            </a:r>
            <a:r>
              <a:rPr lang="en-US" sz="2400" dirty="0" err="1" smtClean="0">
                <a:sym typeface="Wingdings" pitchFamily="2" charset="2"/>
              </a:rPr>
              <a:t>striplines</a:t>
            </a:r>
            <a:r>
              <a:rPr lang="en-US" sz="2400" dirty="0" smtClean="0">
                <a:sym typeface="Wingdings" pitchFamily="2" charset="2"/>
              </a:rPr>
              <a:t> (not meant to work in parallel with the damper)</a:t>
            </a:r>
            <a:br>
              <a:rPr lang="en-US" sz="2400" dirty="0" smtClean="0">
                <a:sym typeface="Wingdings" pitchFamily="2" charset="2"/>
              </a:rPr>
            </a:br>
            <a:r>
              <a:rPr lang="en-US" sz="2400" dirty="0" smtClean="0"/>
              <a:t>BQKH.6R4.B2  and BQKV.6R4.B2</a:t>
            </a:r>
          </a:p>
          <a:p>
            <a:pPr>
              <a:buNone/>
            </a:pPr>
            <a:r>
              <a:rPr lang="en-US" sz="2400" dirty="0" smtClean="0"/>
              <a:t>	BQKV.6L4.B1  and BQKH.6L4.B1 </a:t>
            </a:r>
          </a:p>
          <a:p>
            <a:pPr>
              <a:buNone/>
            </a:pPr>
            <a:endParaRPr lang="en-US" sz="2400" dirty="0" smtClean="0"/>
          </a:p>
          <a:p>
            <a:pPr>
              <a:buNone/>
            </a:pPr>
            <a:r>
              <a:rPr lang="en-US" sz="2400" dirty="0" smtClean="0"/>
              <a:t>	Chirp Excitation</a:t>
            </a:r>
            <a:r>
              <a:rPr lang="en-US" sz="2400" dirty="0" smtClean="0">
                <a:solidFill>
                  <a:srgbClr val="FF0000"/>
                </a:solidFill>
              </a:rPr>
              <a:t> </a:t>
            </a:r>
            <a:r>
              <a:rPr lang="en-US" sz="2400" dirty="0" smtClean="0"/>
              <a:t>(generated by BI) also goes through the damper (RF)</a:t>
            </a:r>
          </a:p>
          <a:p>
            <a:pPr>
              <a:buNone/>
            </a:pPr>
            <a:endParaRPr lang="en-US" sz="2400" dirty="0" smtClean="0"/>
          </a:p>
          <a:p>
            <a:r>
              <a:rPr lang="en-US" sz="2400" dirty="0" smtClean="0">
                <a:solidFill>
                  <a:srgbClr val="FF0000"/>
                </a:solidFill>
              </a:rPr>
              <a:t>BBQ pickups </a:t>
            </a:r>
            <a:r>
              <a:rPr lang="en-US" sz="2400" dirty="0" smtClean="0">
                <a:solidFill>
                  <a:srgbClr val="FF0000"/>
                </a:solidFill>
                <a:sym typeface="Wingdings" pitchFamily="2" charset="2"/>
              </a:rPr>
              <a:t> </a:t>
            </a:r>
          </a:p>
          <a:p>
            <a:pPr lvl="1"/>
            <a:r>
              <a:rPr lang="en-US" sz="2000" dirty="0" smtClean="0">
                <a:solidFill>
                  <a:srgbClr val="FF0000"/>
                </a:solidFill>
                <a:sym typeface="Wingdings" pitchFamily="2" charset="2"/>
              </a:rPr>
              <a:t>“continuous “ FFT </a:t>
            </a:r>
            <a:r>
              <a:rPr lang="en-US" sz="2000" dirty="0">
                <a:solidFill>
                  <a:srgbClr val="FF0000"/>
                </a:solidFill>
                <a:sym typeface="Wingdings" pitchFamily="2" charset="2"/>
              </a:rPr>
              <a:t>in </a:t>
            </a:r>
            <a:r>
              <a:rPr lang="en-US" sz="2000" dirty="0" smtClean="0">
                <a:solidFill>
                  <a:srgbClr val="FF0000"/>
                </a:solidFill>
                <a:sym typeface="Wingdings" pitchFamily="2" charset="2"/>
              </a:rPr>
              <a:t>Timber:</a:t>
            </a:r>
            <a:br>
              <a:rPr lang="en-US" sz="2000" dirty="0" smtClean="0">
                <a:solidFill>
                  <a:srgbClr val="FF0000"/>
                </a:solidFill>
                <a:sym typeface="Wingdings" pitchFamily="2" charset="2"/>
              </a:rPr>
            </a:br>
            <a:r>
              <a:rPr lang="en-US" sz="2000" dirty="0" smtClean="0">
                <a:solidFill>
                  <a:srgbClr val="FF0000"/>
                </a:solidFill>
                <a:sym typeface="Wingdings" pitchFamily="2" charset="2"/>
              </a:rPr>
              <a:t>B1  H: BPLH.B6R4.B1</a:t>
            </a:r>
            <a:r>
              <a:rPr lang="en-US" sz="2000" dirty="0" smtClean="0">
                <a:solidFill>
                  <a:srgbClr val="FF0000"/>
                </a:solidFill>
              </a:rPr>
              <a:t> and V: BPLV.C6R4.B1</a:t>
            </a:r>
            <a:br>
              <a:rPr lang="en-US" sz="2000" dirty="0" smtClean="0">
                <a:solidFill>
                  <a:srgbClr val="FF0000"/>
                </a:solidFill>
              </a:rPr>
            </a:br>
            <a:r>
              <a:rPr lang="en-US" sz="2000" dirty="0" smtClean="0">
                <a:solidFill>
                  <a:srgbClr val="FF0000"/>
                </a:solidFill>
              </a:rPr>
              <a:t>B2 </a:t>
            </a:r>
            <a:r>
              <a:rPr lang="en-US" sz="2000" dirty="0" smtClean="0">
                <a:solidFill>
                  <a:srgbClr val="FF0000"/>
                </a:solidFill>
                <a:sym typeface="Wingdings" pitchFamily="2" charset="2"/>
              </a:rPr>
              <a:t> H: </a:t>
            </a:r>
            <a:r>
              <a:rPr lang="en-US" sz="2000" dirty="0" smtClean="0">
                <a:solidFill>
                  <a:srgbClr val="FF0000"/>
                </a:solidFill>
              </a:rPr>
              <a:t>BPLH.A7L4.B2 </a:t>
            </a:r>
            <a:r>
              <a:rPr lang="en-US" sz="2000" dirty="0">
                <a:solidFill>
                  <a:srgbClr val="FF0000"/>
                </a:solidFill>
              </a:rPr>
              <a:t>and V</a:t>
            </a:r>
            <a:r>
              <a:rPr lang="en-US" sz="2000" dirty="0" smtClean="0">
                <a:solidFill>
                  <a:srgbClr val="FF0000"/>
                </a:solidFill>
              </a:rPr>
              <a:t>: BPLV.A5L4.B2</a:t>
            </a:r>
          </a:p>
          <a:p>
            <a:pPr lvl="1"/>
            <a:r>
              <a:rPr lang="en-US" sz="2000" dirty="0">
                <a:solidFill>
                  <a:srgbClr val="FF0000"/>
                </a:solidFill>
                <a:sym typeface="Wingdings" pitchFamily="2" charset="2"/>
              </a:rPr>
              <a:t>“on demand” FFT in </a:t>
            </a:r>
            <a:r>
              <a:rPr lang="en-US" sz="2000" dirty="0" smtClean="0">
                <a:solidFill>
                  <a:srgbClr val="FF0000"/>
                </a:solidFill>
                <a:sym typeface="Wingdings" pitchFamily="2" charset="2"/>
              </a:rPr>
              <a:t>Timber</a:t>
            </a:r>
          </a:p>
          <a:p>
            <a:pPr lvl="1">
              <a:buNone/>
            </a:pPr>
            <a:r>
              <a:rPr lang="en-US" sz="2000" dirty="0" smtClean="0">
                <a:solidFill>
                  <a:srgbClr val="FF0000"/>
                </a:solidFill>
                <a:sym typeface="Wingdings" pitchFamily="2" charset="2"/>
              </a:rPr>
              <a:t>	B1  H+V: </a:t>
            </a:r>
            <a:r>
              <a:rPr lang="en-US" sz="2000" dirty="0" smtClean="0">
                <a:solidFill>
                  <a:srgbClr val="FF0000"/>
                </a:solidFill>
              </a:rPr>
              <a:t>BPLX.D6R4.B1</a:t>
            </a:r>
            <a:br>
              <a:rPr lang="en-US" sz="2000" dirty="0" smtClean="0">
                <a:solidFill>
                  <a:srgbClr val="FF0000"/>
                </a:solidFill>
              </a:rPr>
            </a:br>
            <a:r>
              <a:rPr lang="en-US" sz="2000" dirty="0" smtClean="0">
                <a:solidFill>
                  <a:srgbClr val="FF0000"/>
                </a:solidFill>
              </a:rPr>
              <a:t>B2 </a:t>
            </a:r>
            <a:r>
              <a:rPr lang="en-US" sz="2000" dirty="0">
                <a:solidFill>
                  <a:srgbClr val="FF0000"/>
                </a:solidFill>
                <a:sym typeface="Wingdings" pitchFamily="2" charset="2"/>
              </a:rPr>
              <a:t> </a:t>
            </a:r>
            <a:r>
              <a:rPr lang="en-US" sz="2000" dirty="0" smtClean="0">
                <a:solidFill>
                  <a:srgbClr val="FF0000"/>
                </a:solidFill>
              </a:rPr>
              <a:t>H+V: BPLX.D6R4.B2</a:t>
            </a:r>
          </a:p>
          <a:p>
            <a:pPr lvl="1"/>
            <a:r>
              <a:rPr lang="en-US" sz="2000" dirty="0" smtClean="0">
                <a:solidFill>
                  <a:srgbClr val="FF0000"/>
                </a:solidFill>
                <a:sym typeface="Wingdings" pitchFamily="2" charset="2"/>
              </a:rPr>
              <a:t>development system “DEV” in Timber</a:t>
            </a:r>
          </a:p>
          <a:p>
            <a:pPr lvl="1">
              <a:buNone/>
            </a:pPr>
            <a:r>
              <a:rPr lang="en-US" sz="2000" dirty="0" smtClean="0">
                <a:solidFill>
                  <a:srgbClr val="FF0000"/>
                </a:solidFill>
                <a:sym typeface="Wingdings" pitchFamily="2" charset="2"/>
              </a:rPr>
              <a:t>	B1 </a:t>
            </a:r>
            <a:r>
              <a:rPr lang="en-US" sz="2000" dirty="0">
                <a:solidFill>
                  <a:srgbClr val="FF0000"/>
                </a:solidFill>
                <a:sym typeface="Wingdings" pitchFamily="2" charset="2"/>
              </a:rPr>
              <a:t> </a:t>
            </a:r>
            <a:r>
              <a:rPr lang="en-US" sz="2000" dirty="0" smtClean="0">
                <a:solidFill>
                  <a:srgbClr val="FF0000"/>
                </a:solidFill>
                <a:sym typeface="Wingdings" pitchFamily="2" charset="2"/>
              </a:rPr>
              <a:t>H: BPLH.A6R4.B1 </a:t>
            </a:r>
            <a:r>
              <a:rPr lang="en-US" sz="2000" dirty="0">
                <a:solidFill>
                  <a:srgbClr val="FF0000"/>
                </a:solidFill>
              </a:rPr>
              <a:t>and </a:t>
            </a:r>
            <a:r>
              <a:rPr lang="en-US" sz="2000" dirty="0" smtClean="0">
                <a:solidFill>
                  <a:srgbClr val="FF0000"/>
                </a:solidFill>
              </a:rPr>
              <a:t>V: BPLV.B6R4.B1</a:t>
            </a:r>
          </a:p>
          <a:p>
            <a:pPr lvl="1">
              <a:buNone/>
            </a:pPr>
            <a:r>
              <a:rPr lang="en-US" sz="2000" dirty="0" smtClean="0">
                <a:solidFill>
                  <a:srgbClr val="FF0000"/>
                </a:solidFill>
                <a:sym typeface="Wingdings" pitchFamily="2" charset="2"/>
              </a:rPr>
              <a:t>	B2 </a:t>
            </a:r>
            <a:r>
              <a:rPr lang="en-US" sz="2000" dirty="0">
                <a:solidFill>
                  <a:srgbClr val="FF0000"/>
                </a:solidFill>
                <a:sym typeface="Wingdings" pitchFamily="2" charset="2"/>
              </a:rPr>
              <a:t> </a:t>
            </a:r>
            <a:r>
              <a:rPr lang="en-US" sz="2000" dirty="0" smtClean="0">
                <a:solidFill>
                  <a:srgbClr val="FF0000"/>
                </a:solidFill>
                <a:sym typeface="Wingdings" pitchFamily="2" charset="2"/>
              </a:rPr>
              <a:t>H: BPLH.B7L4.B2 </a:t>
            </a:r>
            <a:r>
              <a:rPr lang="en-US" sz="2000" dirty="0">
                <a:solidFill>
                  <a:srgbClr val="FF0000"/>
                </a:solidFill>
                <a:sym typeface="Wingdings" pitchFamily="2" charset="2"/>
              </a:rPr>
              <a:t>and </a:t>
            </a:r>
            <a:r>
              <a:rPr lang="en-US" sz="2000" dirty="0" smtClean="0">
                <a:solidFill>
                  <a:srgbClr val="FF0000"/>
                </a:solidFill>
              </a:rPr>
              <a:t>V: </a:t>
            </a:r>
            <a:r>
              <a:rPr lang="en-US" sz="2000" dirty="0" smtClean="0">
                <a:solidFill>
                  <a:srgbClr val="FF0000"/>
                </a:solidFill>
                <a:sym typeface="Wingdings" pitchFamily="2" charset="2"/>
              </a:rPr>
              <a:t>BPLV.B5L4.B2</a:t>
            </a:r>
          </a:p>
          <a:p>
            <a:pPr>
              <a:buNone/>
            </a:pPr>
            <a:r>
              <a:rPr lang="en-US" sz="2400" dirty="0" smtClean="0"/>
              <a:t>	</a:t>
            </a:r>
          </a:p>
          <a:p>
            <a:pPr>
              <a:buNone/>
            </a:pPr>
            <a:endParaRPr lang="en-US" sz="2400" dirty="0" smtClean="0"/>
          </a:p>
          <a:p>
            <a:endParaRPr lang="en-US" sz="2400" dirty="0" smtClean="0"/>
          </a:p>
          <a:p>
            <a:endParaRPr lang="en-US" sz="2400" dirty="0" smtClean="0"/>
          </a:p>
          <a:p>
            <a:endParaRPr lang="en-US" sz="2400" dirty="0" smtClean="0"/>
          </a:p>
        </p:txBody>
      </p:sp>
      <p:sp>
        <p:nvSpPr>
          <p:cNvPr id="4" name="Title 1"/>
          <p:cNvSpPr txBox="1">
            <a:spLocks/>
          </p:cNvSpPr>
          <p:nvPr/>
        </p:nvSpPr>
        <p:spPr>
          <a:xfrm>
            <a:off x="533400" y="2286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Where are the systems located?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Review-rhodri">
  <a:themeElements>
    <a:clrScheme name="AB-Review-rhodri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AB-Review-rhodr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B-Review-rhodri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AB-Review-rhodri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AB-Review-rhodri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AB-Review-rhodri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AB-Review-rhodri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AB-Review-rhodri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1573</TotalTime>
  <Words>559</Words>
  <Application>Microsoft Office PowerPoint</Application>
  <PresentationFormat>On-screen Show (4:3)</PresentationFormat>
  <Paragraphs>166</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AB-Review-rhodri</vt:lpstr>
      <vt:lpstr>BBQ system</vt:lpstr>
      <vt:lpstr>Agenda</vt:lpstr>
      <vt:lpstr> </vt:lpstr>
      <vt:lpstr>Agenda</vt:lpstr>
      <vt:lpstr> </vt:lpstr>
      <vt:lpstr>Principle</vt:lpstr>
      <vt:lpstr>Agenda</vt:lpstr>
      <vt:lpstr> </vt:lpstr>
      <vt:lpstr> </vt:lpstr>
      <vt:lpstr>Slide 10</vt:lpstr>
      <vt:lpstr>Slide 11</vt:lpstr>
      <vt:lpstr>Agenda</vt:lpstr>
      <vt:lpstr>Example: Switching feedback off (B1 and B2)</vt:lpstr>
      <vt:lpstr>        Instability                                   rise times</vt:lpstr>
      <vt:lpstr>Slide 15</vt:lpstr>
      <vt:lpstr>Agenda</vt:lpstr>
      <vt:lpstr>Next steps</vt:lpstr>
      <vt:lpstr>Slide 18</vt:lpstr>
      <vt:lpstr>Tune Measurement Systems</vt:lpstr>
      <vt:lpstr>3D Method Advantages / Disadvantages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BBQ system</dc:title>
  <dc:creator>bsalvant</dc:creator>
  <cp:lastModifiedBy>bsalvant</cp:lastModifiedBy>
  <cp:revision>126</cp:revision>
  <dcterms:created xsi:type="dcterms:W3CDTF">2011-02-08T13:15:05Z</dcterms:created>
  <dcterms:modified xsi:type="dcterms:W3CDTF">2011-03-02T08:41:30Z</dcterms:modified>
</cp:coreProperties>
</file>