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8" r:id="rId17"/>
    <p:sldId id="275" r:id="rId18"/>
    <p:sldId id="26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E787D88-0CF8-4551-B91D-A82AF35C1A02}" type="datetimeFigureOut">
              <a:rPr lang="en-US" smtClean="0"/>
              <a:pPr/>
              <a:t>2/23/2011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300BEC6-DF31-4A05-9D04-F83AB4DC8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Coherent tune shift measurements at </a:t>
            </a:r>
            <a:r>
              <a:rPr lang="en-US" dirty="0" err="1" smtClean="0"/>
              <a:t>ps</a:t>
            </a:r>
            <a:r>
              <a:rPr lang="en-US" dirty="0" smtClean="0"/>
              <a:t> injection and Extraction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Aumon</a:t>
            </a:r>
            <a:r>
              <a:rPr lang="en-US" dirty="0" smtClean="0"/>
              <a:t>, H. </a:t>
            </a:r>
            <a:r>
              <a:rPr lang="en-US" dirty="0" err="1" smtClean="0"/>
              <a:t>Bartosik</a:t>
            </a:r>
            <a:r>
              <a:rPr lang="en-US" dirty="0" smtClean="0"/>
              <a:t>, P. Freyermuth, O. Hans</a:t>
            </a:r>
          </a:p>
          <a:p>
            <a:r>
              <a:rPr lang="en-US" dirty="0" smtClean="0"/>
              <a:t>S. Gilardoni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Beam parameters at LHC extraction energy</a:t>
            </a:r>
            <a:endParaRPr lang="en-US" sz="3600" dirty="0"/>
          </a:p>
        </p:txBody>
      </p:sp>
      <p:pic>
        <p:nvPicPr>
          <p:cNvPr id="5" name="Content Placeholder 4" descr="Extraction_Beam_Parameter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743200"/>
            <a:ext cx="4094539" cy="2133600"/>
          </a:xfrm>
        </p:spPr>
      </p:pic>
      <p:pic>
        <p:nvPicPr>
          <p:cNvPr id="6" name="Content Placeholder 5" descr="BField26GeV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98950" y="2819400"/>
            <a:ext cx="4692650" cy="29469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Coherent tune shift at extraction</a:t>
            </a:r>
            <a:endParaRPr lang="en-US" dirty="0"/>
          </a:p>
        </p:txBody>
      </p:sp>
      <p:pic>
        <p:nvPicPr>
          <p:cNvPr id="6" name="Content Placeholder 5" descr="Qh26GeV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8434" y="1905000"/>
            <a:ext cx="4423566" cy="2774679"/>
          </a:xfrm>
        </p:spPr>
      </p:pic>
      <p:pic>
        <p:nvPicPr>
          <p:cNvPr id="5" name="Content Placeholder 4" descr="Results_QV26GeV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90161" y="1905000"/>
            <a:ext cx="4653839" cy="2906064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2648" y="4800600"/>
            <a:ext cx="8153400" cy="10668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400" noProof="0" dirty="0" smtClean="0"/>
              <a:t>Horizontal tune decrease as a function of time (also in vertical).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400" noProof="0" dirty="0" smtClean="0"/>
              <a:t>Independent of the energy, visible on long plateau (B. </a:t>
            </a:r>
            <a:r>
              <a:rPr lang="en-US" sz="2400" noProof="0" dirty="0" err="1" smtClean="0"/>
              <a:t>Vandorpe</a:t>
            </a:r>
            <a:r>
              <a:rPr lang="en-US" sz="2400" noProof="0" dirty="0" smtClean="0"/>
              <a:t>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400" dirty="0" smtClean="0"/>
              <a:t>Phenomena not understood.</a:t>
            </a:r>
            <a:endParaRPr lang="en-US" sz="2400" noProof="0" dirty="0" smtClean="0"/>
          </a:p>
        </p:txBody>
      </p:sp>
      <p:pic>
        <p:nvPicPr>
          <p:cNvPr id="9" name="Picture 8" descr="Result_Qv26Ge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5943600"/>
            <a:ext cx="5894281" cy="60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Effective impedance at extraction </a:t>
            </a:r>
            <a:endParaRPr lang="en-US" dirty="0"/>
          </a:p>
        </p:txBody>
      </p:sp>
      <p:graphicFrame>
        <p:nvGraphicFramePr>
          <p:cNvPr id="7" name="Content Placeholder 8"/>
          <p:cNvGraphicFramePr>
            <a:graphicFrameLocks/>
          </p:cNvGraphicFramePr>
          <p:nvPr/>
        </p:nvGraphicFramePr>
        <p:xfrm>
          <a:off x="609600" y="1752600"/>
          <a:ext cx="38862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ysClr val="windowText" lastClr="000000"/>
                          </a:solidFill>
                        </a:rPr>
                        <a:t>m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length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50 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β</a:t>
                      </a:r>
                      <a:r>
                        <a:rPr lang="en-US" sz="2000" dirty="0" err="1" smtClean="0">
                          <a:latin typeface="Tw Cen MT" pitchFamily="34" charset="0"/>
                          <a:cs typeface="Times New Roman"/>
                        </a:rPr>
                        <a:t>rel</a:t>
                      </a:r>
                      <a:endParaRPr lang="en-US" sz="2000" dirty="0">
                        <a:latin typeface="Tw Cen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0.9993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latin typeface="Times New Roman"/>
                          <a:cs typeface="Times New Roman"/>
                        </a:rPr>
                        <a:t>rel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27.729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ω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2996 e3 rad.s-1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Machine</a:t>
                      </a:r>
                      <a:r>
                        <a:rPr lang="en-US" sz="2000" baseline="0" dirty="0" smtClean="0"/>
                        <a:t> radius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38200" y="4769584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Horizontal:</a:t>
            </a:r>
          </a:p>
          <a:p>
            <a:r>
              <a:rPr lang="en-US" sz="2000" dirty="0" smtClean="0"/>
              <a:t>Zeff~1 </a:t>
            </a:r>
            <a:r>
              <a:rPr lang="en-US" sz="2000" dirty="0" err="1" smtClean="0"/>
              <a:t>MOhm</a:t>
            </a:r>
            <a:r>
              <a:rPr lang="en-US" sz="2000" dirty="0" smtClean="0"/>
              <a:t>/m</a:t>
            </a:r>
          </a:p>
          <a:p>
            <a:endParaRPr lang="en-US" sz="2000" dirty="0" smtClean="0"/>
          </a:p>
          <a:p>
            <a:r>
              <a:rPr lang="en-US" sz="2000" dirty="0" smtClean="0"/>
              <a:t>Vertical:</a:t>
            </a:r>
          </a:p>
          <a:p>
            <a:r>
              <a:rPr lang="en-US" sz="2000" dirty="0" err="1" smtClean="0"/>
              <a:t>Zeff</a:t>
            </a:r>
            <a:r>
              <a:rPr lang="en-US" sz="2000" dirty="0" smtClean="0"/>
              <a:t>=6.8 </a:t>
            </a:r>
            <a:r>
              <a:rPr lang="en-US" sz="2000" dirty="0" err="1" smtClean="0"/>
              <a:t>MOhm</a:t>
            </a:r>
            <a:r>
              <a:rPr lang="en-US" sz="2000" dirty="0" smtClean="0"/>
              <a:t>/m</a:t>
            </a:r>
            <a:endParaRPr lang="en-US" sz="2000" dirty="0"/>
          </a:p>
        </p:txBody>
      </p:sp>
      <p:pic>
        <p:nvPicPr>
          <p:cNvPr id="10" name="Picture 9" descr="Tomo26Ge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752600"/>
            <a:ext cx="4232821" cy="4662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Estimation of the coherent tune shift due to the space charge at injection and extraction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Rough estimation of the space charge contribution in the impedance at injection.</a:t>
            </a:r>
          </a:p>
          <a:p>
            <a:r>
              <a:rPr lang="en-US" sz="2400" dirty="0" smtClean="0"/>
              <a:t>Reference to “Tune shift and stop bands at injection in the CERN PS”, </a:t>
            </a:r>
            <a:r>
              <a:rPr lang="en-US" sz="2400" u="sng" dirty="0" smtClean="0"/>
              <a:t>Y. </a:t>
            </a:r>
            <a:r>
              <a:rPr lang="en-US" sz="2400" u="sng" dirty="0" err="1" smtClean="0"/>
              <a:t>Baconnier</a:t>
            </a:r>
            <a:r>
              <a:rPr lang="en-US" sz="2400" dirty="0" smtClean="0"/>
              <a:t> CERN/PS 87-89.</a:t>
            </a:r>
          </a:p>
          <a:p>
            <a:r>
              <a:rPr lang="en-US" sz="2400" dirty="0" smtClean="0"/>
              <a:t>“Non penetrating field”</a:t>
            </a:r>
          </a:p>
          <a:p>
            <a:r>
              <a:rPr lang="en-US" sz="2400" dirty="0" err="1" smtClean="0"/>
              <a:t>Laslett</a:t>
            </a:r>
            <a:r>
              <a:rPr lang="en-US" sz="2400" dirty="0" smtClean="0"/>
              <a:t> coefficients for elliptical chamber</a:t>
            </a:r>
            <a:br>
              <a:rPr lang="en-US" sz="2400" dirty="0" smtClean="0"/>
            </a:br>
            <a:r>
              <a:rPr lang="en-US" sz="2400" dirty="0" smtClean="0"/>
              <a:t>a centered beam in the vacuum chamber</a:t>
            </a:r>
            <a:br>
              <a:rPr lang="en-US" sz="2400" dirty="0" smtClean="0"/>
            </a:br>
            <a:r>
              <a:rPr lang="en-US" sz="2400" dirty="0" smtClean="0"/>
              <a:t>valid for h/w &lt; 0.7</a:t>
            </a:r>
            <a:br>
              <a:rPr lang="en-US" sz="2400" dirty="0" smtClean="0"/>
            </a:br>
            <a:r>
              <a:rPr lang="en-US" sz="2400" dirty="0" smtClean="0"/>
              <a:t>(B. </a:t>
            </a:r>
            <a:r>
              <a:rPr lang="en-US" sz="2400" dirty="0" err="1" smtClean="0"/>
              <a:t>Zotter</a:t>
            </a:r>
            <a:r>
              <a:rPr lang="en-US" sz="2400" dirty="0" smtClean="0"/>
              <a:t> CERN ISR-TH/72-8)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 descr="Laslett_Baconni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3244432"/>
            <a:ext cx="2971800" cy="3537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Coherent-Tune-shift-Baconni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2697" y="5486400"/>
            <a:ext cx="5492089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Estimation of the coherent tune shift due to the space charge at injection in the vertical plane</a:t>
            </a:r>
            <a:endParaRPr lang="en-US" sz="2900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791200"/>
            <a:ext cx="5562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+mj-lt"/>
                <a:cs typeface="Times New Roman"/>
              </a:rPr>
              <a:t>Δ</a:t>
            </a:r>
            <a:r>
              <a:rPr lang="en-US" sz="2400" dirty="0" smtClean="0">
                <a:latin typeface="+mj-lt"/>
                <a:cs typeface="Times New Roman"/>
              </a:rPr>
              <a:t>Q-Space charge ~ ¼ Total measured </a:t>
            </a:r>
            <a:r>
              <a:rPr lang="el-GR" sz="2400" dirty="0" smtClean="0">
                <a:latin typeface="+mj-lt"/>
                <a:cs typeface="Times New Roman"/>
              </a:rPr>
              <a:t>Δ</a:t>
            </a:r>
            <a:r>
              <a:rPr lang="en-US" sz="2400" dirty="0" smtClean="0">
                <a:latin typeface="+mj-lt"/>
                <a:cs typeface="Times New Roman"/>
              </a:rPr>
              <a:t>Q at injection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257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Estimation!</a:t>
            </a:r>
            <a:endParaRPr lang="en-US" sz="2000" dirty="0"/>
          </a:p>
        </p:txBody>
      </p:sp>
      <p:cxnSp>
        <p:nvCxnSpPr>
          <p:cNvPr id="10" name="Straight Arrow Connector 9"/>
          <p:cNvCxnSpPr>
            <a:stCxn id="8" idx="2"/>
            <a:endCxn id="7" idx="1"/>
          </p:cNvCxnSpPr>
          <p:nvPr/>
        </p:nvCxnSpPr>
        <p:spPr>
          <a:xfrm rot="16200000" flipH="1">
            <a:off x="1440106" y="5437004"/>
            <a:ext cx="548789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SC_tuneshift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524000"/>
            <a:ext cx="6393312" cy="3978573"/>
          </a:xfrm>
        </p:spPr>
      </p:pic>
      <p:sp>
        <p:nvSpPr>
          <p:cNvPr id="6" name="TextBox 5"/>
          <p:cNvSpPr txBox="1"/>
          <p:nvPr/>
        </p:nvSpPr>
        <p:spPr>
          <a:xfrm>
            <a:off x="5181599" y="22860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Estimated tune shift due to Space charge with analytical formulas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9599" y="4267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vertical tune shift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24800" y="1524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26 </a:t>
            </a:r>
            <a:r>
              <a:rPr lang="en-US" b="1" dirty="0" err="1" smtClean="0"/>
              <a:t>GeV</a:t>
            </a:r>
            <a:r>
              <a:rPr lang="en-US" b="1" dirty="0" smtClean="0"/>
              <a:t>/c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1981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1.4 </a:t>
            </a:r>
            <a:r>
              <a:rPr lang="en-US" b="1" dirty="0" err="1" smtClean="0"/>
              <a:t>GeV</a:t>
            </a:r>
            <a:r>
              <a:rPr lang="en-US" b="1" dirty="0" smtClean="0"/>
              <a:t>/c</a:t>
            </a:r>
            <a:endParaRPr lang="en-US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-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Vertical : </a:t>
            </a:r>
            <a:br>
              <a:rPr lang="en-US" dirty="0" smtClean="0"/>
            </a:br>
            <a:r>
              <a:rPr lang="en-US" dirty="0" err="1" smtClean="0"/>
              <a:t>Zeff</a:t>
            </a:r>
            <a:r>
              <a:rPr lang="en-US" dirty="0" smtClean="0"/>
              <a:t>=12 </a:t>
            </a:r>
            <a:r>
              <a:rPr lang="en-US" dirty="0" err="1" smtClean="0"/>
              <a:t>Mohm</a:t>
            </a:r>
            <a:r>
              <a:rPr lang="en-US" dirty="0" smtClean="0"/>
              <a:t>/m @ 1.4 </a:t>
            </a:r>
            <a:r>
              <a:rPr lang="en-US" dirty="0" err="1" smtClean="0"/>
              <a:t>GeV</a:t>
            </a:r>
            <a:r>
              <a:rPr lang="en-US" dirty="0" smtClean="0"/>
              <a:t>/c and 6.8 </a:t>
            </a:r>
            <a:r>
              <a:rPr lang="en-US" dirty="0" err="1" smtClean="0"/>
              <a:t>MOhm</a:t>
            </a:r>
            <a:r>
              <a:rPr lang="en-US" dirty="0" smtClean="0"/>
              <a:t>/m @ 26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dirty="0" smtClean="0"/>
              <a:t>Horizontal: </a:t>
            </a:r>
            <a:br>
              <a:rPr lang="en-US" dirty="0" smtClean="0"/>
            </a:br>
            <a:r>
              <a:rPr lang="en-US" dirty="0" err="1" smtClean="0"/>
              <a:t>Zeff</a:t>
            </a:r>
            <a:r>
              <a:rPr lang="en-US" dirty="0" smtClean="0"/>
              <a:t>=3.5 </a:t>
            </a:r>
            <a:r>
              <a:rPr lang="en-US" dirty="0" err="1" smtClean="0"/>
              <a:t>Mohm</a:t>
            </a:r>
            <a:r>
              <a:rPr lang="en-US" dirty="0" smtClean="0"/>
              <a:t>/m and ~1MOhm/m</a:t>
            </a:r>
          </a:p>
          <a:p>
            <a:r>
              <a:rPr lang="en-US" dirty="0" smtClean="0"/>
              <a:t>Measurements done in the past (1989) by </a:t>
            </a:r>
            <a:r>
              <a:rPr lang="en-US" dirty="0" err="1" smtClean="0"/>
              <a:t>R.Cappi</a:t>
            </a:r>
            <a:r>
              <a:rPr lang="en-US" dirty="0" smtClean="0"/>
              <a:t> et al and by Elias (2001) </a:t>
            </a:r>
            <a:r>
              <a:rPr lang="en-US" dirty="0" err="1" smtClean="0"/>
              <a:t>Zt</a:t>
            </a:r>
            <a:r>
              <a:rPr lang="en-US" dirty="0" smtClean="0"/>
              <a:t>(</a:t>
            </a:r>
            <a:r>
              <a:rPr lang="en-US" dirty="0" err="1" smtClean="0"/>
              <a:t>Vert</a:t>
            </a:r>
            <a:r>
              <a:rPr lang="en-US" dirty="0" smtClean="0"/>
              <a:t>)~3 </a:t>
            </a:r>
            <a:r>
              <a:rPr lang="en-US" dirty="0" err="1" smtClean="0"/>
              <a:t>MOhm</a:t>
            </a:r>
            <a:r>
              <a:rPr lang="en-US" dirty="0" smtClean="0"/>
              <a:t>/m and </a:t>
            </a:r>
            <a:r>
              <a:rPr lang="en-US" dirty="0" err="1" smtClean="0"/>
              <a:t>Zt</a:t>
            </a:r>
            <a:r>
              <a:rPr lang="en-US" dirty="0" smtClean="0"/>
              <a:t>(</a:t>
            </a:r>
            <a:r>
              <a:rPr lang="en-US" dirty="0" err="1" smtClean="0"/>
              <a:t>Hor</a:t>
            </a:r>
            <a:r>
              <a:rPr lang="en-US" dirty="0" smtClean="0"/>
              <a:t>)~1 </a:t>
            </a:r>
            <a:r>
              <a:rPr lang="en-US" dirty="0" err="1" smtClean="0"/>
              <a:t>MOhm</a:t>
            </a:r>
            <a:r>
              <a:rPr lang="en-US" dirty="0" smtClean="0"/>
              <a:t>/m </a:t>
            </a:r>
          </a:p>
          <a:p>
            <a:r>
              <a:rPr lang="en-US" dirty="0" smtClean="0"/>
              <a:t>Analytical formulas estimates ¼ the coherent tune shift due to space charge in the vertical plane.</a:t>
            </a:r>
          </a:p>
          <a:p>
            <a:r>
              <a:rPr lang="en-US" dirty="0" smtClean="0"/>
              <a:t>MTE kickers (2006) ? The studies planed an 10% increase of the transverse impedance.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Conclusions-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Extract as much </a:t>
            </a:r>
            <a:r>
              <a:rPr lang="en-US" dirty="0" err="1" smtClean="0"/>
              <a:t>informations</a:t>
            </a:r>
            <a:r>
              <a:rPr lang="en-US" dirty="0" smtClean="0"/>
              <a:t> as possible from those measurements.</a:t>
            </a:r>
          </a:p>
          <a:p>
            <a:r>
              <a:rPr lang="en-US" dirty="0" smtClean="0"/>
              <a:t>Incoherent tune shift for injection studies (PTC-Orbit), thanks to </a:t>
            </a:r>
            <a:r>
              <a:rPr lang="en-US" dirty="0" err="1" smtClean="0"/>
              <a:t>Hannes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362200" y="1066800"/>
            <a:ext cx="6477000" cy="1828800"/>
          </a:xfrm>
        </p:spPr>
        <p:txBody>
          <a:bodyPr/>
          <a:lstStyle/>
          <a:p>
            <a:r>
              <a:rPr lang="en-US" dirty="0" smtClean="0"/>
              <a:t>Thank you for your attention 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37338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Thanks to B. </a:t>
            </a:r>
            <a:r>
              <a:rPr lang="en-US" sz="3200" dirty="0" err="1" smtClean="0"/>
              <a:t>Salvant</a:t>
            </a:r>
            <a:r>
              <a:rPr lang="en-US" sz="3200" dirty="0" smtClean="0"/>
              <a:t>, E. </a:t>
            </a:r>
            <a:r>
              <a:rPr lang="en-US" sz="3200" dirty="0" err="1" smtClean="0"/>
              <a:t>Benedetto</a:t>
            </a:r>
            <a:r>
              <a:rPr lang="en-US" sz="3200" dirty="0" smtClean="0"/>
              <a:t>, E. </a:t>
            </a:r>
            <a:r>
              <a:rPr lang="en-US" sz="3200" dirty="0" err="1" smtClean="0"/>
              <a:t>Metral</a:t>
            </a:r>
            <a:r>
              <a:rPr lang="en-US" sz="3200" dirty="0" smtClean="0"/>
              <a:t>, G. </a:t>
            </a:r>
            <a:r>
              <a:rPr lang="en-US" sz="3200" dirty="0" err="1" smtClean="0"/>
              <a:t>Rumolo</a:t>
            </a:r>
            <a:r>
              <a:rPr lang="en-US" sz="3200" dirty="0" smtClean="0"/>
              <a:t>, R. </a:t>
            </a:r>
            <a:r>
              <a:rPr lang="en-US" sz="3200" dirty="0" err="1" smtClean="0"/>
              <a:t>Steerenberg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</a:t>
            </a:r>
            <a:r>
              <a:rPr lang="en-US" dirty="0" err="1" smtClean="0"/>
              <a:t>emittance</a:t>
            </a:r>
            <a:r>
              <a:rPr lang="en-US" dirty="0" smtClean="0"/>
              <a:t> blow up</a:t>
            </a:r>
            <a:endParaRPr lang="en-US" dirty="0"/>
          </a:p>
        </p:txBody>
      </p:sp>
      <p:pic>
        <p:nvPicPr>
          <p:cNvPr id="4" name="Content Placeholder 3" descr="250e10_H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37655" y="1547104"/>
            <a:ext cx="6349145" cy="5234696"/>
          </a:xfrm>
        </p:spPr>
      </p:pic>
      <p:sp>
        <p:nvSpPr>
          <p:cNvPr id="5" name="TextBox 4"/>
          <p:cNvSpPr txBox="1"/>
          <p:nvPr/>
        </p:nvSpPr>
        <p:spPr>
          <a:xfrm>
            <a:off x="381000" y="3048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Motivations</a:t>
            </a:r>
          </a:p>
          <a:p>
            <a:r>
              <a:rPr lang="en-US" dirty="0" smtClean="0"/>
              <a:t>Injection beam parameters</a:t>
            </a:r>
          </a:p>
          <a:p>
            <a:r>
              <a:rPr lang="en-US" dirty="0" smtClean="0"/>
              <a:t>Coherent tune shift at injection energy</a:t>
            </a:r>
          </a:p>
          <a:p>
            <a:r>
              <a:rPr lang="en-US" dirty="0" smtClean="0"/>
              <a:t>Effective impedance at injection</a:t>
            </a:r>
          </a:p>
          <a:p>
            <a:r>
              <a:rPr lang="en-US" dirty="0" smtClean="0"/>
              <a:t>Extraction beam parameters</a:t>
            </a:r>
          </a:p>
          <a:p>
            <a:r>
              <a:rPr lang="en-US" dirty="0" smtClean="0"/>
              <a:t>Coherent tune shift at extraction</a:t>
            </a:r>
          </a:p>
          <a:p>
            <a:r>
              <a:rPr lang="en-US" dirty="0" smtClean="0"/>
              <a:t>Effective impedance at LHC extraction energy</a:t>
            </a:r>
          </a:p>
          <a:p>
            <a:r>
              <a:rPr lang="en-US" dirty="0" smtClean="0"/>
              <a:t>Estimation of the coherent tune shift due to the space charge at injection in the vertical plane</a:t>
            </a:r>
          </a:p>
          <a:p>
            <a:r>
              <a:rPr lang="en-US" dirty="0" smtClean="0"/>
              <a:t>Conclusions - Remarks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Stability </a:t>
            </a:r>
            <a:endParaRPr lang="en-US" dirty="0"/>
          </a:p>
        </p:txBody>
      </p:sp>
      <p:pic>
        <p:nvPicPr>
          <p:cNvPr id="6" name="Content Placeholder 5" descr="SpectrumQH_100e10_Q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9310" y="2707701"/>
            <a:ext cx="4191902" cy="2931099"/>
          </a:xfrm>
        </p:spPr>
      </p:pic>
      <p:pic>
        <p:nvPicPr>
          <p:cNvPr id="7" name="Content Placeholder 6" descr="spectrum_intensity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27550" y="2514917"/>
            <a:ext cx="4464050" cy="31248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the transverse impedance of the PS now ?</a:t>
            </a:r>
          </a:p>
          <a:p>
            <a:r>
              <a:rPr lang="en-US" dirty="0" smtClean="0"/>
              <a:t>Most of the high intensity and High brightness LHC beam remained unstable at injection.</a:t>
            </a:r>
          </a:p>
          <a:p>
            <a:r>
              <a:rPr lang="en-US" dirty="0" smtClean="0"/>
              <a:t>PS 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</a:p>
          <a:p>
            <a:r>
              <a:rPr lang="en-US" dirty="0" smtClean="0"/>
              <a:t>Fast instability measurements at transition crossing in the PS gave an estimation of Real(</a:t>
            </a:r>
            <a:r>
              <a:rPr lang="en-US" dirty="0" err="1" smtClean="0"/>
              <a:t>Zt</a:t>
            </a:r>
            <a:r>
              <a:rPr lang="en-US" dirty="0" smtClean="0"/>
              <a:t>)</a:t>
            </a:r>
          </a:p>
          <a:p>
            <a:r>
              <a:rPr lang="en-US" dirty="0" smtClean="0"/>
              <a:t>Estimate the low frequency imaginary part of the broad-band impedance.</a:t>
            </a:r>
          </a:p>
          <a:p>
            <a:r>
              <a:rPr lang="en-US" dirty="0" smtClean="0"/>
              <a:t>Estimation of the tune shift due to the space charge.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_First_Bunch_169_390_1_400_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29425"/>
            <a:ext cx="4394989" cy="3552175"/>
          </a:xfrm>
          <a:prstGeom prst="rect">
            <a:avLst/>
          </a:prstGeom>
        </p:spPr>
      </p:pic>
      <p:pic>
        <p:nvPicPr>
          <p:cNvPr id="7" name="Picture 6" descr="hdtl_instability_Hprofile_LH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1" y="3858762"/>
            <a:ext cx="4572009" cy="277063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- Examples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54102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AD beam in the PS at injection</a:t>
            </a:r>
            <a:r>
              <a:rPr lang="en-US" sz="2200" b="1" dirty="0"/>
              <a:t> </a:t>
            </a:r>
            <a:r>
              <a:rPr lang="en-US" sz="2200" b="1" dirty="0" smtClean="0"/>
              <a:t>(2010)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29718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HI-LHC beam at injection</a:t>
            </a:r>
          </a:p>
          <a:p>
            <a:r>
              <a:rPr lang="en-US" sz="2200" b="1" dirty="0" smtClean="0"/>
              <a:t>(2010)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important 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dirty="0" err="1" smtClean="0"/>
              <a:t>ToF</a:t>
            </a:r>
            <a:endParaRPr lang="en-US" b="1" dirty="0" smtClean="0"/>
          </a:p>
          <a:p>
            <a:r>
              <a:rPr lang="en-US" b="1" dirty="0" smtClean="0"/>
              <a:t>Single bunch</a:t>
            </a:r>
          </a:p>
          <a:p>
            <a:r>
              <a:rPr lang="en-US" dirty="0" smtClean="0"/>
              <a:t>Since 2010, accelerated intensity </a:t>
            </a:r>
            <a:r>
              <a:rPr lang="en-US" b="1" dirty="0" smtClean="0"/>
              <a:t>850e10 protons !</a:t>
            </a:r>
          </a:p>
          <a:p>
            <a:endParaRPr lang="en-US" dirty="0"/>
          </a:p>
        </p:txBody>
      </p:sp>
      <p:pic>
        <p:nvPicPr>
          <p:cNvPr id="4" name="Content Placeholder 3" descr="nTOF_20planned_20201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019799"/>
            <a:ext cx="6400800" cy="38852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beam parameters</a:t>
            </a:r>
            <a:endParaRPr lang="en-US" dirty="0"/>
          </a:p>
        </p:txBody>
      </p:sp>
      <p:pic>
        <p:nvPicPr>
          <p:cNvPr id="5" name="Content Placeholder 4" descr="beamparametersInjection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071" y="2667000"/>
            <a:ext cx="4486273" cy="2362199"/>
          </a:xfrm>
        </p:spPr>
      </p:pic>
      <p:pic>
        <p:nvPicPr>
          <p:cNvPr id="8" name="Content Placeholder 7" descr="InjBfield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2667000"/>
            <a:ext cx="4510281" cy="2895600"/>
          </a:xfrm>
        </p:spPr>
      </p:pic>
      <p:sp>
        <p:nvSpPr>
          <p:cNvPr id="6" name="TextBox 5"/>
          <p:cNvSpPr txBox="1"/>
          <p:nvPr/>
        </p:nvSpPr>
        <p:spPr>
          <a:xfrm>
            <a:off x="609600" y="1828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Tune shift measurements done with the BBQ.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tune shift at injection</a:t>
            </a:r>
            <a:endParaRPr lang="en-US" dirty="0"/>
          </a:p>
        </p:txBody>
      </p:sp>
      <p:pic>
        <p:nvPicPr>
          <p:cNvPr id="5" name="Content Placeholder 4" descr="ResultInjectionQH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7097"/>
            <a:ext cx="4495800" cy="2814372"/>
          </a:xfrm>
        </p:spPr>
      </p:pic>
      <p:pic>
        <p:nvPicPr>
          <p:cNvPr id="6" name="Content Placeholder 5" descr="ResultInjectionQV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51350" y="2201572"/>
            <a:ext cx="4616450" cy="2889898"/>
          </a:xfrm>
        </p:spPr>
      </p:pic>
      <p:sp>
        <p:nvSpPr>
          <p:cNvPr id="8" name="TextBox 7"/>
          <p:cNvSpPr txBox="1"/>
          <p:nvPr/>
        </p:nvSpPr>
        <p:spPr>
          <a:xfrm>
            <a:off x="457200" y="16764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Fractional part of the tune as a function of the </a:t>
            </a:r>
            <a:r>
              <a:rPr lang="en-US" sz="2400" dirty="0" err="1" smtClean="0"/>
              <a:t>Nb</a:t>
            </a:r>
            <a:r>
              <a:rPr lang="en-US" sz="2400" dirty="0" smtClean="0"/>
              <a:t> particles</a:t>
            </a:r>
            <a:endParaRPr lang="en-US" sz="2400" dirty="0"/>
          </a:p>
        </p:txBody>
      </p:sp>
      <p:pic>
        <p:nvPicPr>
          <p:cNvPr id="9" name="Picture 8" descr="ResultsInj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5334000"/>
            <a:ext cx="6688571" cy="86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impedance at PS injection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Sacherer</a:t>
            </a:r>
            <a:r>
              <a:rPr lang="en-US" dirty="0" smtClean="0"/>
              <a:t> formula (CERN/PS/BR 76-21):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with</a:t>
            </a:r>
          </a:p>
          <a:p>
            <a:endParaRPr lang="en-US" dirty="0" smtClean="0"/>
          </a:p>
        </p:txBody>
      </p:sp>
      <p:pic>
        <p:nvPicPr>
          <p:cNvPr id="9" name="Picture 8" descr="Sacherer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362200"/>
            <a:ext cx="6070658" cy="1304546"/>
          </a:xfrm>
          <a:prstGeom prst="rect">
            <a:avLst/>
          </a:prstGeom>
        </p:spPr>
      </p:pic>
      <p:pic>
        <p:nvPicPr>
          <p:cNvPr id="10" name="Picture 9" descr="Effective_Impeda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672" y="4498846"/>
            <a:ext cx="4929328" cy="1368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impedance at PS injection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</p:nvPr>
        </p:nvGraphicFramePr>
        <p:xfrm>
          <a:off x="609600" y="1752600"/>
          <a:ext cx="38862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ysClr val="windowText" lastClr="000000"/>
                          </a:solidFill>
                        </a:rPr>
                        <a:t>m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length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180 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β</a:t>
                      </a:r>
                      <a:r>
                        <a:rPr lang="en-US" sz="2000" dirty="0" err="1" smtClean="0">
                          <a:latin typeface="Tw Cen MT" pitchFamily="34" charset="0"/>
                          <a:cs typeface="Times New Roman"/>
                        </a:rPr>
                        <a:t>rel</a:t>
                      </a:r>
                      <a:endParaRPr lang="en-US" sz="2000" dirty="0">
                        <a:latin typeface="Tw Cen M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latin typeface="Times New Roman"/>
                          <a:cs typeface="Times New Roman"/>
                        </a:rPr>
                        <a:t>rel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>
                          <a:latin typeface="Times New Roman"/>
                          <a:cs typeface="Times New Roman"/>
                        </a:rPr>
                        <a:t>ω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2728 e3 rad.s-1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Machine</a:t>
                      </a:r>
                      <a:r>
                        <a:rPr lang="en-US" sz="2000" baseline="0" dirty="0" smtClean="0"/>
                        <a:t> radius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ontent Placeholder 6" descr="175e10_El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845050" y="1710418"/>
            <a:ext cx="3886200" cy="4233182"/>
          </a:xfrm>
        </p:spPr>
      </p:pic>
      <p:sp>
        <p:nvSpPr>
          <p:cNvPr id="10" name="TextBox 9"/>
          <p:cNvSpPr txBox="1"/>
          <p:nvPr/>
        </p:nvSpPr>
        <p:spPr>
          <a:xfrm>
            <a:off x="838200" y="4572000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Horizontal:</a:t>
            </a:r>
          </a:p>
          <a:p>
            <a:r>
              <a:rPr lang="en-US" sz="2000" dirty="0" err="1" smtClean="0"/>
              <a:t>Zeff</a:t>
            </a:r>
            <a:r>
              <a:rPr lang="en-US" sz="2000" dirty="0" smtClean="0"/>
              <a:t>=3.5 </a:t>
            </a:r>
            <a:r>
              <a:rPr lang="en-US" sz="2000" dirty="0" err="1" smtClean="0"/>
              <a:t>MOhm</a:t>
            </a:r>
            <a:r>
              <a:rPr lang="en-US" sz="2000" dirty="0" smtClean="0"/>
              <a:t>/m</a:t>
            </a:r>
          </a:p>
          <a:p>
            <a:endParaRPr lang="en-US" sz="2000" dirty="0" smtClean="0"/>
          </a:p>
          <a:p>
            <a:r>
              <a:rPr lang="en-US" sz="2000" dirty="0" smtClean="0"/>
              <a:t>Vertical:</a:t>
            </a:r>
          </a:p>
          <a:p>
            <a:r>
              <a:rPr lang="en-US" sz="2000" dirty="0" err="1" smtClean="0"/>
              <a:t>Zeff</a:t>
            </a:r>
            <a:r>
              <a:rPr lang="en-US" sz="2000" dirty="0" smtClean="0"/>
              <a:t>=12 </a:t>
            </a:r>
            <a:r>
              <a:rPr lang="en-US" sz="2000" dirty="0" err="1" smtClean="0"/>
              <a:t>MOhm</a:t>
            </a:r>
            <a:r>
              <a:rPr lang="en-US" sz="2000" dirty="0" smtClean="0"/>
              <a:t>/m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1143</TotalTime>
  <Words>503</Words>
  <Application>Microsoft Office PowerPoint</Application>
  <PresentationFormat>On-screen Show (4:3)</PresentationFormat>
  <Paragraphs>106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Median</vt:lpstr>
      <vt:lpstr>Coherent tune shift measurements at ps injection and Extraction </vt:lpstr>
      <vt:lpstr>Contents</vt:lpstr>
      <vt:lpstr>Motivations</vt:lpstr>
      <vt:lpstr>Motivations - Examples</vt:lpstr>
      <vt:lpstr>Why is important ?</vt:lpstr>
      <vt:lpstr>Injection beam parameters</vt:lpstr>
      <vt:lpstr>Coherent tune shift at injection</vt:lpstr>
      <vt:lpstr>Effective impedance at PS injection</vt:lpstr>
      <vt:lpstr>Effective impedance at PS injection</vt:lpstr>
      <vt:lpstr>Beam parameters at LHC extraction energy</vt:lpstr>
      <vt:lpstr>Coherent tune shift at extraction</vt:lpstr>
      <vt:lpstr>Effective impedance at extraction </vt:lpstr>
      <vt:lpstr>Estimation of the coherent tune shift due to the space charge at injection and extraction</vt:lpstr>
      <vt:lpstr>Estimation of the coherent tune shift due to the space charge at injection in the vertical plane</vt:lpstr>
      <vt:lpstr>Conclusions - Remarks</vt:lpstr>
      <vt:lpstr>Conclusions- Remarks</vt:lpstr>
      <vt:lpstr>Thank you for your attention !</vt:lpstr>
      <vt:lpstr>appendix</vt:lpstr>
      <vt:lpstr>Horizontal emittance blow up</vt:lpstr>
      <vt:lpstr>Beam Stability 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Coherent tune shift measurements at ps injection </dc:title>
  <dc:creator>NICE</dc:creator>
  <cp:lastModifiedBy>NICE</cp:lastModifiedBy>
  <cp:revision>127</cp:revision>
  <dcterms:created xsi:type="dcterms:W3CDTF">2011-02-21T09:53:55Z</dcterms:created>
  <dcterms:modified xsi:type="dcterms:W3CDTF">2011-02-23T09:42:58Z</dcterms:modified>
</cp:coreProperties>
</file>