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E6D4F-6D24-4B6A-86CB-8F1B082EC126}" type="datetimeFigureOut">
              <a:rPr lang="en-US" smtClean="0"/>
              <a:t>7/28/2010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6D4F-6D24-4B6A-86CB-8F1B082EC126}" type="datetimeFigureOut">
              <a:rPr lang="en-US" smtClean="0"/>
              <a:t>7/28/2010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6D4F-6D24-4B6A-86CB-8F1B082EC126}" type="datetimeFigureOut">
              <a:rPr lang="en-US" smtClean="0"/>
              <a:t>7/28/2010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E6D4F-6D24-4B6A-86CB-8F1B082EC126}" type="datetimeFigureOut">
              <a:rPr lang="en-US" smtClean="0"/>
              <a:t>7/28/2010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E6D4F-6D24-4B6A-86CB-8F1B082EC126}" type="datetimeFigureOut">
              <a:rPr lang="en-US" smtClean="0"/>
              <a:t>7/28/2010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E6D4F-6D24-4B6A-86CB-8F1B082EC126}" type="datetimeFigureOut">
              <a:rPr lang="en-US" smtClean="0"/>
              <a:t>7/28/2010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E6D4F-6D24-4B6A-86CB-8F1B082EC126}" type="datetimeFigureOut">
              <a:rPr lang="en-US" smtClean="0"/>
              <a:t>7/28/2010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E6D4F-6D24-4B6A-86CB-8F1B082EC126}" type="datetimeFigureOut">
              <a:rPr lang="en-US" smtClean="0"/>
              <a:t>7/28/2010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E6D4F-6D24-4B6A-86CB-8F1B082EC126}" type="datetimeFigureOut">
              <a:rPr lang="en-US" smtClean="0"/>
              <a:t>7/28/2010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6D4F-6D24-4B6A-86CB-8F1B082EC126}" type="datetimeFigureOut">
              <a:rPr lang="en-US" smtClean="0"/>
              <a:t>7/28/2010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E6D4F-6D24-4B6A-86CB-8F1B082EC126}" type="datetimeFigureOut">
              <a:rPr lang="en-US" smtClean="0"/>
              <a:t>7/28/2010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45D9E-ACAF-42FC-A5DD-23C218C542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6D4F-6D24-4B6A-86CB-8F1B082EC126}" type="datetimeFigureOut">
              <a:rPr lang="en-US" smtClean="0"/>
              <a:t>7/28/2010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45D9E-ACAF-42FC-A5DD-23C218C542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24136"/>
          </a:xfrm>
        </p:spPr>
        <p:txBody>
          <a:bodyPr/>
          <a:lstStyle/>
          <a:p>
            <a:r>
              <a:rPr lang="en-US" dirty="0" smtClean="0"/>
              <a:t>SPS Pumping ports</a:t>
            </a:r>
            <a:endParaRPr lang="en-US" dirty="0"/>
          </a:p>
        </p:txBody>
      </p:sp>
      <p:pic>
        <p:nvPicPr>
          <p:cNvPr id="5" name="Picture 4"/>
          <p:cNvPicPr/>
          <p:nvPr/>
        </p:nvPicPr>
        <p:blipFill>
          <a:blip r:embed="rId2" cstate="print"/>
          <a:srcRect/>
          <a:stretch>
            <a:fillRect/>
          </a:stretch>
        </p:blipFill>
        <p:spPr bwMode="auto">
          <a:xfrm>
            <a:off x="1643062" y="1533525"/>
            <a:ext cx="5857875" cy="37909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2"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3" name="Rectangle 19"/>
          <p:cNvSpPr>
            <a:spLocks noChangeArrowheads="1"/>
          </p:cNvSpPr>
          <p:nvPr/>
        </p:nvSpPr>
        <p:spPr bwMode="auto">
          <a:xfrm>
            <a:off x="0" y="1924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5" name="Rectangle 21"/>
          <p:cNvSpPr>
            <a:spLocks noChangeArrowheads="1"/>
          </p:cNvSpPr>
          <p:nvPr/>
        </p:nvSpPr>
        <p:spPr bwMode="auto">
          <a:xfrm>
            <a:off x="0" y="3914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pic>
        <p:nvPicPr>
          <p:cNvPr id="28" name="Picture 27"/>
          <p:cNvPicPr/>
          <p:nvPr/>
        </p:nvPicPr>
        <p:blipFill>
          <a:blip r:embed="rId2" cstate="print"/>
          <a:srcRect/>
          <a:stretch>
            <a:fillRect/>
          </a:stretch>
        </p:blipFill>
        <p:spPr bwMode="auto">
          <a:xfrm>
            <a:off x="1947862" y="1785937"/>
            <a:ext cx="5248275" cy="3286125"/>
          </a:xfrm>
          <a:prstGeom prst="rect">
            <a:avLst/>
          </a:prstGeom>
          <a:noFill/>
          <a:ln w="9525">
            <a:noFill/>
            <a:miter lim="800000"/>
            <a:headEnd/>
            <a:tailEnd/>
          </a:ln>
        </p:spPr>
      </p:pic>
      <p:sp>
        <p:nvSpPr>
          <p:cNvPr id="22529" name="Rectangle 1"/>
          <p:cNvSpPr>
            <a:spLocks noChangeArrowheads="1"/>
          </p:cNvSpPr>
          <p:nvPr/>
        </p:nvSpPr>
        <p:spPr bwMode="auto">
          <a:xfrm>
            <a:off x="1403648" y="980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X-potential:</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2"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3" name="Rectangle 19"/>
          <p:cNvSpPr>
            <a:spLocks noChangeArrowheads="1"/>
          </p:cNvSpPr>
          <p:nvPr/>
        </p:nvSpPr>
        <p:spPr bwMode="auto">
          <a:xfrm>
            <a:off x="0" y="1924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5" name="Rectangle 21"/>
          <p:cNvSpPr>
            <a:spLocks noChangeArrowheads="1"/>
          </p:cNvSpPr>
          <p:nvPr/>
        </p:nvSpPr>
        <p:spPr bwMode="auto">
          <a:xfrm>
            <a:off x="0" y="3914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Y-potential:</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Y-potential:</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3555" name="Rectangle 3"/>
          <p:cNvSpPr>
            <a:spLocks noChangeArrowheads="1"/>
          </p:cNvSpPr>
          <p:nvPr/>
        </p:nvSpPr>
        <p:spPr bwMode="auto">
          <a:xfrm>
            <a:off x="899592" y="9087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Y-potential: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7" name="Picture 26"/>
          <p:cNvPicPr/>
          <p:nvPr/>
        </p:nvPicPr>
        <p:blipFill>
          <a:blip r:embed="rId2" cstate="print"/>
          <a:srcRect/>
          <a:stretch>
            <a:fillRect/>
          </a:stretch>
        </p:blipFill>
        <p:spPr bwMode="auto">
          <a:xfrm>
            <a:off x="1947862" y="1771650"/>
            <a:ext cx="5248275" cy="3314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2"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3" name="Rectangle 19"/>
          <p:cNvSpPr>
            <a:spLocks noChangeArrowheads="1"/>
          </p:cNvSpPr>
          <p:nvPr/>
        </p:nvSpPr>
        <p:spPr bwMode="auto">
          <a:xfrm>
            <a:off x="0" y="1924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5" name="Rectangle 21"/>
          <p:cNvSpPr>
            <a:spLocks noChangeArrowheads="1"/>
          </p:cNvSpPr>
          <p:nvPr/>
        </p:nvSpPr>
        <p:spPr bwMode="auto">
          <a:xfrm>
            <a:off x="0" y="3914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3555" name="Rectangle 3"/>
          <p:cNvSpPr>
            <a:spLocks noChangeArrowheads="1"/>
          </p:cNvSpPr>
          <p:nvPr/>
        </p:nvSpPr>
        <p:spPr bwMode="auto">
          <a:xfrm>
            <a:off x="899592" y="921876"/>
            <a:ext cx="85792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a:latin typeface="Calibri" pitchFamily="34" charset="0"/>
                <a:ea typeface="Calibri" pitchFamily="34" charset="0"/>
                <a:cs typeface="Times New Roman" pitchFamily="18" charset="0"/>
              </a:rPr>
              <a:t>z</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-potential: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6" name="Picture 25"/>
          <p:cNvPicPr/>
          <p:nvPr/>
        </p:nvPicPr>
        <p:blipFill>
          <a:blip r:embed="rId2" cstate="print"/>
          <a:srcRect/>
          <a:stretch>
            <a:fillRect/>
          </a:stretch>
        </p:blipFill>
        <p:spPr bwMode="auto">
          <a:xfrm>
            <a:off x="1824037" y="1682365"/>
            <a:ext cx="5495925" cy="34932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2"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3" name="Rectangle 19"/>
          <p:cNvSpPr>
            <a:spLocks noChangeArrowheads="1"/>
          </p:cNvSpPr>
          <p:nvPr/>
        </p:nvSpPr>
        <p:spPr bwMode="auto">
          <a:xfrm>
            <a:off x="0" y="1924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5" name="Rectangle 21"/>
          <p:cNvSpPr>
            <a:spLocks noChangeArrowheads="1"/>
          </p:cNvSpPr>
          <p:nvPr/>
        </p:nvSpPr>
        <p:spPr bwMode="auto">
          <a:xfrm>
            <a:off x="0" y="3914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pic>
        <p:nvPicPr>
          <p:cNvPr id="24" name="Picture 23"/>
          <p:cNvPicPr/>
          <p:nvPr/>
        </p:nvPicPr>
        <p:blipFill>
          <a:blip r:embed="rId2" cstate="print"/>
          <a:srcRect/>
          <a:stretch>
            <a:fillRect/>
          </a:stretch>
        </p:blipFill>
        <p:spPr bwMode="auto">
          <a:xfrm>
            <a:off x="1600200" y="1595437"/>
            <a:ext cx="5943600" cy="3667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302359"/>
            <a:ext cx="7992888" cy="6740307"/>
          </a:xfrm>
          <a:prstGeom prst="rect">
            <a:avLst/>
          </a:prstGeom>
          <a:noFill/>
        </p:spPr>
        <p:txBody>
          <a:bodyPr wrap="square" rtlCol="0">
            <a:spAutoFit/>
          </a:bodyPr>
          <a:lstStyle/>
          <a:p>
            <a:r>
              <a:rPr lang="en-US" sz="1200" dirty="0" smtClean="0"/>
              <a:t>The </a:t>
            </a:r>
            <a:r>
              <a:rPr lang="en-US" sz="1200" dirty="0"/>
              <a:t>story leading up to this massive enterprise started in 1994 when analysis showed that the intense proton bunches to be used for the LHC could be unstable due to so-called longitudinal "microwave instability". The longitudinal microwave instability is observed in the SPS as intensity-dependent bunch lengthening associated with strong beam signals at high frequencies.</a:t>
            </a:r>
          </a:p>
          <a:p>
            <a:r>
              <a:rPr lang="en-US" sz="1200" dirty="0"/>
              <a:t> </a:t>
            </a:r>
          </a:p>
          <a:p>
            <a:r>
              <a:rPr lang="en-US" sz="1200" dirty="0"/>
              <a:t>Microwave instability depends on the intensity per bunch. Microwave instability occurs due to voltage induced by bunches of circulating particles in the different elements of the accelerator acting back on the bunches themselves – microwave instability is therefore a local effect on a single bunch. It is based on a broadband impedance.</a:t>
            </a:r>
          </a:p>
          <a:p>
            <a:r>
              <a:rPr lang="en-US" sz="1200" dirty="0"/>
              <a:t> </a:t>
            </a:r>
            <a:endParaRPr lang="en-US" sz="1200" dirty="0" smtClean="0"/>
          </a:p>
          <a:p>
            <a:endParaRPr lang="en-US" sz="1200" dirty="0"/>
          </a:p>
          <a:p>
            <a:endParaRPr lang="en-US" sz="1200" dirty="0"/>
          </a:p>
          <a:p>
            <a:r>
              <a:rPr lang="en-US" sz="1200" dirty="0"/>
              <a:t>For the memory[</a:t>
            </a:r>
            <a:r>
              <a:rPr lang="en-US" sz="1200" dirty="0" err="1"/>
              <a:t>E.Shaposhnikova</a:t>
            </a:r>
            <a:r>
              <a:rPr lang="en-US" sz="1200" dirty="0"/>
              <a:t>]: It is convenient to divide the various types of impedance</a:t>
            </a:r>
          </a:p>
          <a:p>
            <a:r>
              <a:rPr lang="en-US" sz="1200" dirty="0"/>
              <a:t>in the accelerator ring according to the type of instability they lead to. Below we shall consider:</a:t>
            </a:r>
          </a:p>
          <a:p>
            <a:r>
              <a:rPr lang="en-US" sz="1200" dirty="0"/>
              <a:t> </a:t>
            </a:r>
          </a:p>
          <a:p>
            <a:pPr lvl="0"/>
            <a:r>
              <a:rPr lang="en-US" sz="1200" b="1" dirty="0"/>
              <a:t>Narrow-band impedances </a:t>
            </a:r>
            <a:r>
              <a:rPr lang="en-US" sz="1200" dirty="0"/>
              <a:t>with </a:t>
            </a:r>
            <a:r>
              <a:rPr lang="en-US" sz="1200" dirty="0" err="1"/>
              <a:t>Δ</a:t>
            </a:r>
            <a:r>
              <a:rPr lang="en-US" sz="1200" i="1" dirty="0" err="1"/>
              <a:t>ω</a:t>
            </a:r>
            <a:r>
              <a:rPr lang="en-US" sz="1200" i="1" dirty="0"/>
              <a:t> _ </a:t>
            </a:r>
            <a:r>
              <a:rPr lang="en-US" sz="1200" dirty="0"/>
              <a:t>1</a:t>
            </a:r>
            <a:r>
              <a:rPr lang="en-US" sz="1200" i="1" dirty="0"/>
              <a:t>/τ</a:t>
            </a:r>
            <a:r>
              <a:rPr lang="en-US" sz="1200" dirty="0"/>
              <a:t>, where </a:t>
            </a:r>
            <a:r>
              <a:rPr lang="en-US" sz="1200" dirty="0" err="1"/>
              <a:t>Δ</a:t>
            </a:r>
            <a:r>
              <a:rPr lang="en-US" sz="1200" i="1" dirty="0" err="1"/>
              <a:t>ω</a:t>
            </a:r>
            <a:r>
              <a:rPr lang="en-US" sz="1200" i="1" dirty="0"/>
              <a:t> </a:t>
            </a:r>
            <a:r>
              <a:rPr lang="en-US" sz="1200" dirty="0"/>
              <a:t>is the impedance bandwidth (for a resonator with quality factor </a:t>
            </a:r>
            <a:r>
              <a:rPr lang="en-US" sz="1200" i="1" dirty="0"/>
              <a:t>Q </a:t>
            </a:r>
            <a:r>
              <a:rPr lang="en-US" sz="1200" dirty="0"/>
              <a:t>and resonant frequency </a:t>
            </a:r>
            <a:r>
              <a:rPr lang="en-US" sz="1200" i="1" dirty="0" err="1"/>
              <a:t>ωr</a:t>
            </a:r>
            <a:r>
              <a:rPr lang="en-US" sz="1200" i="1" dirty="0"/>
              <a:t> </a:t>
            </a:r>
            <a:r>
              <a:rPr lang="en-US" sz="1200" dirty="0"/>
              <a:t>= 2</a:t>
            </a:r>
            <a:r>
              <a:rPr lang="en-US" sz="1200" i="1" dirty="0"/>
              <a:t>πfr</a:t>
            </a:r>
            <a:r>
              <a:rPr lang="en-US" sz="1200" dirty="0"/>
              <a:t>, </a:t>
            </a:r>
            <a:r>
              <a:rPr lang="en-US" sz="1200" dirty="0" err="1"/>
              <a:t>Δ</a:t>
            </a:r>
            <a:r>
              <a:rPr lang="en-US" sz="1200" i="1" dirty="0" err="1"/>
              <a:t>ω</a:t>
            </a:r>
            <a:r>
              <a:rPr lang="en-US" sz="1200" i="1" dirty="0"/>
              <a:t> </a:t>
            </a:r>
            <a:r>
              <a:rPr lang="en-US" sz="1200" dirty="0"/>
              <a:t>= </a:t>
            </a:r>
            <a:r>
              <a:rPr lang="en-US" sz="1200" i="1" dirty="0" err="1"/>
              <a:t>ωr</a:t>
            </a:r>
            <a:r>
              <a:rPr lang="en-US" sz="1200" i="1" dirty="0"/>
              <a:t>/</a:t>
            </a:r>
            <a:r>
              <a:rPr lang="en-US" sz="1200" dirty="0"/>
              <a:t>(2</a:t>
            </a:r>
            <a:r>
              <a:rPr lang="en-US" sz="1200" i="1" dirty="0"/>
              <a:t>Q</a:t>
            </a:r>
            <a:r>
              <a:rPr lang="en-US" sz="1200" dirty="0"/>
              <a:t>)) and </a:t>
            </a:r>
            <a:r>
              <a:rPr lang="en-US" sz="1200" i="1" dirty="0"/>
              <a:t>τ </a:t>
            </a:r>
            <a:r>
              <a:rPr lang="en-US" sz="1200" dirty="0"/>
              <a:t>is the bunch length. Their sources are the fundamental and HOMs in the different (at the moment 5) RF systems of the SPS. The wake field created by this impedance lasts during the passage of many bunches. These impedances lead to </a:t>
            </a:r>
            <a:r>
              <a:rPr lang="en-US" sz="1200" b="1" dirty="0"/>
              <a:t>coupled bunch instabilities</a:t>
            </a:r>
            <a:r>
              <a:rPr lang="en-US" sz="1200" dirty="0"/>
              <a:t>.</a:t>
            </a:r>
          </a:p>
          <a:p>
            <a:r>
              <a:rPr lang="en-US" sz="1200" dirty="0"/>
              <a:t> </a:t>
            </a:r>
          </a:p>
          <a:p>
            <a:pPr lvl="0"/>
            <a:r>
              <a:rPr lang="en-US" sz="1200" b="1" dirty="0"/>
              <a:t>Broad-band impedances</a:t>
            </a:r>
            <a:r>
              <a:rPr lang="en-US" sz="1200" dirty="0"/>
              <a:t> with </a:t>
            </a:r>
            <a:r>
              <a:rPr lang="en-US" sz="1200" dirty="0" err="1"/>
              <a:t>Δ</a:t>
            </a:r>
            <a:r>
              <a:rPr lang="en-US" sz="1200" i="1" dirty="0" err="1"/>
              <a:t>ω</a:t>
            </a:r>
            <a:r>
              <a:rPr lang="en-US" sz="1200" i="1" dirty="0"/>
              <a:t> _ </a:t>
            </a:r>
            <a:r>
              <a:rPr lang="en-US" sz="1200" dirty="0"/>
              <a:t>1</a:t>
            </a:r>
            <a:r>
              <a:rPr lang="en-US" sz="1200" i="1" dirty="0"/>
              <a:t>/τ</a:t>
            </a:r>
            <a:r>
              <a:rPr lang="en-US" sz="1200" dirty="0"/>
              <a:t>. Sources: space charge, steps in accelerator chamber </a:t>
            </a:r>
            <a:r>
              <a:rPr lang="en-US" sz="1200" dirty="0" err="1"/>
              <a:t>crosssection</a:t>
            </a:r>
            <a:r>
              <a:rPr lang="en-US" sz="1200" dirty="0"/>
              <a:t>, bellows, stripes and so on. The </a:t>
            </a:r>
            <a:r>
              <a:rPr lang="en-US" sz="1200" dirty="0" err="1"/>
              <a:t>wakefield</a:t>
            </a:r>
            <a:r>
              <a:rPr lang="en-US" sz="1200" dirty="0"/>
              <a:t> created by these impedances is very local and decays over one bunch length. So it can lead only to </a:t>
            </a:r>
            <a:r>
              <a:rPr lang="en-US" sz="1200" b="1" dirty="0"/>
              <a:t>single bunch</a:t>
            </a:r>
            <a:r>
              <a:rPr lang="en-US" sz="1200" dirty="0"/>
              <a:t> </a:t>
            </a:r>
            <a:r>
              <a:rPr lang="en-US" sz="1200" b="1" dirty="0"/>
              <a:t>instabilities</a:t>
            </a:r>
            <a:r>
              <a:rPr lang="en-US" sz="1200" dirty="0"/>
              <a:t>. e.g. </a:t>
            </a:r>
            <a:r>
              <a:rPr lang="en-US" sz="1200" b="1" dirty="0"/>
              <a:t>microwave instability</a:t>
            </a:r>
          </a:p>
          <a:p>
            <a:r>
              <a:rPr lang="en-US" sz="1200" dirty="0"/>
              <a:t> </a:t>
            </a:r>
          </a:p>
          <a:p>
            <a:pPr lvl="0"/>
            <a:r>
              <a:rPr lang="en-US" sz="1200" dirty="0"/>
              <a:t>Impedances with </a:t>
            </a:r>
            <a:r>
              <a:rPr lang="en-US" sz="1200" dirty="0" err="1"/>
              <a:t>Δ</a:t>
            </a:r>
            <a:r>
              <a:rPr lang="en-US" sz="1200" i="1" dirty="0" err="1"/>
              <a:t>ω</a:t>
            </a:r>
            <a:r>
              <a:rPr lang="en-US" sz="1200" i="1" dirty="0"/>
              <a:t> ∼ </a:t>
            </a:r>
            <a:r>
              <a:rPr lang="en-US" sz="1200" dirty="0"/>
              <a:t>1</a:t>
            </a:r>
            <a:r>
              <a:rPr lang="en-US" sz="1200" i="1" dirty="0"/>
              <a:t>/τ </a:t>
            </a:r>
            <a:r>
              <a:rPr lang="en-US" sz="1200" dirty="0"/>
              <a:t>lead usually to </a:t>
            </a:r>
            <a:r>
              <a:rPr lang="en-US" sz="1200" b="1" dirty="0"/>
              <a:t>batch type instabilities</a:t>
            </a:r>
            <a:r>
              <a:rPr lang="en-US" sz="1200" dirty="0"/>
              <a:t>. In this case a short-range </a:t>
            </a:r>
            <a:r>
              <a:rPr lang="en-US" sz="1200" dirty="0" err="1"/>
              <a:t>wakefield</a:t>
            </a:r>
            <a:r>
              <a:rPr lang="en-US" sz="1200" dirty="0"/>
              <a:t> can couple a few consecutive bunches but decays in any significant gap (as exists in the LHC type beam in the SPS). The sources are for example well damped HOM in the RF systems or resonant modes in accidental cavities (like vacuum ports, septa, kickers and others</a:t>
            </a:r>
            <a:r>
              <a:rPr lang="en-US" sz="1200" dirty="0" smtClean="0"/>
              <a:t>).</a:t>
            </a:r>
          </a:p>
          <a:p>
            <a:pPr lvl="0"/>
            <a:endParaRPr lang="en-US" sz="1200" dirty="0" smtClean="0"/>
          </a:p>
          <a:p>
            <a:pPr lvl="0"/>
            <a:endParaRPr lang="en-US" sz="1200" dirty="0" smtClean="0"/>
          </a:p>
          <a:p>
            <a:r>
              <a:rPr lang="en-US" sz="1200" dirty="0"/>
              <a:t>The problem expectedly turned out to be the injection and extraction kickers and septa, but un-expectedly the main culprits proved to be the 1000 or so pumping port chambers spread around the machine. During the shutdown 2000-2001, all the pumping ports were equipped with inserts that maintained the shape of the vacuum chambers inside the magnets. The pumping ports were no longer cavities.</a:t>
            </a:r>
          </a:p>
          <a:p>
            <a:pPr lvl="0"/>
            <a:endParaRPr lang="en-US" sz="1200" dirty="0"/>
          </a:p>
          <a:p>
            <a:r>
              <a:rPr lang="en-US" sz="1200" dirty="0"/>
              <a:t> </a:t>
            </a:r>
          </a:p>
          <a:p>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24136"/>
          </a:xfrm>
        </p:spPr>
        <p:txBody>
          <a:bodyPr/>
          <a:lstStyle/>
          <a:p>
            <a:r>
              <a:rPr lang="en-US" dirty="0" smtClean="0"/>
              <a:t>SPS Pumping ports</a:t>
            </a:r>
            <a:endParaRPr lang="en-US" dirty="0"/>
          </a:p>
        </p:txBody>
      </p:sp>
      <p:pic>
        <p:nvPicPr>
          <p:cNvPr id="4" name="Picture 3" descr="http://cdsweb.cern.ch/record/45254/files/na-2001-070_013901.gif"/>
          <p:cNvPicPr/>
          <p:nvPr/>
        </p:nvPicPr>
        <p:blipFill>
          <a:blip r:embed="rId2" cstate="print"/>
          <a:srcRect/>
          <a:stretch>
            <a:fillRect/>
          </a:stretch>
        </p:blipFill>
        <p:spPr bwMode="auto">
          <a:xfrm>
            <a:off x="1576387" y="1180041"/>
            <a:ext cx="5991225" cy="449791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24136"/>
          </a:xfrm>
        </p:spPr>
        <p:txBody>
          <a:bodyPr/>
          <a:lstStyle/>
          <a:p>
            <a:r>
              <a:rPr lang="en-US" dirty="0" smtClean="0"/>
              <a:t>SPS Pumping ports</a:t>
            </a:r>
            <a:endParaRPr lang="en-US" dirty="0"/>
          </a:p>
        </p:txBody>
      </p:sp>
      <p:pic>
        <p:nvPicPr>
          <p:cNvPr id="5" name="Picture 4" descr="http://cdsweb.cern.ch/record/45254/files/na-2001-070_013902.gif"/>
          <p:cNvPicPr/>
          <p:nvPr/>
        </p:nvPicPr>
        <p:blipFill>
          <a:blip r:embed="rId2" cstate="print"/>
          <a:srcRect/>
          <a:stretch>
            <a:fillRect/>
          </a:stretch>
        </p:blipFill>
        <p:spPr bwMode="auto">
          <a:xfrm>
            <a:off x="1462087" y="1094231"/>
            <a:ext cx="7214369" cy="5431113"/>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611560" y="4365104"/>
            <a:ext cx="2238375" cy="1657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24136"/>
          </a:xfrm>
        </p:spPr>
        <p:txBody>
          <a:bodyPr/>
          <a:lstStyle/>
          <a:p>
            <a:r>
              <a:rPr lang="en-US" dirty="0" smtClean="0"/>
              <a:t>SPS Pumping ports</a:t>
            </a:r>
            <a:endParaRPr lang="en-US" dirty="0"/>
          </a:p>
        </p:txBody>
      </p:sp>
      <p:pic>
        <p:nvPicPr>
          <p:cNvPr id="7" name="Picture 6"/>
          <p:cNvPicPr/>
          <p:nvPr/>
        </p:nvPicPr>
        <p:blipFill>
          <a:blip r:embed="rId2" cstate="print"/>
          <a:srcRect/>
          <a:stretch>
            <a:fillRect/>
          </a:stretch>
        </p:blipFill>
        <p:spPr bwMode="auto">
          <a:xfrm>
            <a:off x="827584" y="1196752"/>
            <a:ext cx="4572000" cy="34290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436096" y="3789040"/>
            <a:ext cx="3067050" cy="23050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9"/>
            <a:ext cx="7772400" cy="1224136"/>
          </a:xfrm>
        </p:spPr>
        <p:txBody>
          <a:bodyPr/>
          <a:lstStyle/>
          <a:p>
            <a:r>
              <a:rPr lang="en-US" dirty="0" smtClean="0"/>
              <a:t>SPS Pumping ports</a:t>
            </a:r>
            <a:endParaRPr lang="en-US" dirty="0"/>
          </a:p>
        </p:txBody>
      </p:sp>
      <p:pic>
        <p:nvPicPr>
          <p:cNvPr id="5" name="Picture 4"/>
          <p:cNvPicPr/>
          <p:nvPr/>
        </p:nvPicPr>
        <p:blipFill>
          <a:blip r:embed="rId2" cstate="print"/>
          <a:srcRect/>
          <a:stretch>
            <a:fillRect/>
          </a:stretch>
        </p:blipFill>
        <p:spPr bwMode="auto">
          <a:xfrm>
            <a:off x="1547665" y="260649"/>
            <a:ext cx="5544616" cy="5184576"/>
          </a:xfrm>
          <a:prstGeom prst="rect">
            <a:avLst/>
          </a:prstGeom>
          <a:noFill/>
          <a:ln w="9525">
            <a:noFill/>
            <a:miter lim="800000"/>
            <a:headEnd/>
            <a:tailEnd/>
          </a:ln>
        </p:spPr>
      </p:pic>
      <p:sp>
        <p:nvSpPr>
          <p:cNvPr id="6" name="TextBox 5"/>
          <p:cNvSpPr txBox="1"/>
          <p:nvPr/>
        </p:nvSpPr>
        <p:spPr>
          <a:xfrm>
            <a:off x="467544" y="5373216"/>
            <a:ext cx="8136904" cy="1200329"/>
          </a:xfrm>
          <a:prstGeom prst="rect">
            <a:avLst/>
          </a:prstGeom>
          <a:noFill/>
        </p:spPr>
        <p:txBody>
          <a:bodyPr wrap="square" rtlCol="0">
            <a:spAutoFit/>
          </a:bodyPr>
          <a:lstStyle/>
          <a:p>
            <a:r>
              <a:rPr lang="en-US" dirty="0" smtClean="0"/>
              <a:t>The </a:t>
            </a:r>
            <a:r>
              <a:rPr lang="en-US" dirty="0"/>
              <a:t>bunch length (FWHM) measured at 600 ms after injection as a function of bunch intensity for different MD runs: on 25.11.1999 (red), on 7.08.2001 am (green) and pm (blue). [T. </a:t>
            </a:r>
            <a:r>
              <a:rPr lang="en-US" dirty="0" err="1"/>
              <a:t>Bohl</a:t>
            </a:r>
            <a:r>
              <a:rPr lang="en-US" dirty="0"/>
              <a:t>, T. Linnecar, E. </a:t>
            </a:r>
            <a:r>
              <a:rPr lang="en-US" dirty="0" err="1"/>
              <a:t>Shaposhnikova</a:t>
            </a:r>
            <a:r>
              <a:rPr lang="en-US" dirty="0" smtClean="0"/>
              <a:t>]</a:t>
            </a:r>
            <a:r>
              <a:rPr lang="en-US" dirty="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4" name="Picture 8"/>
          <p:cNvPicPr>
            <a:picLocks noChangeAspect="1" noChangeArrowheads="1"/>
          </p:cNvPicPr>
          <p:nvPr/>
        </p:nvPicPr>
        <p:blipFill>
          <a:blip r:embed="rId2" cstate="print"/>
          <a:srcRect/>
          <a:stretch>
            <a:fillRect/>
          </a:stretch>
        </p:blipFill>
        <p:spPr bwMode="auto">
          <a:xfrm>
            <a:off x="1369690" y="457200"/>
            <a:ext cx="3562350" cy="2028825"/>
          </a:xfrm>
          <a:prstGeom prst="rect">
            <a:avLst/>
          </a:prstGeom>
          <a:noFill/>
        </p:spPr>
      </p:pic>
      <p:pic>
        <p:nvPicPr>
          <p:cNvPr id="16402" name="Picture 9"/>
          <p:cNvPicPr>
            <a:picLocks noChangeAspect="1" noChangeArrowheads="1"/>
          </p:cNvPicPr>
          <p:nvPr/>
        </p:nvPicPr>
        <p:blipFill>
          <a:blip r:embed="rId3" cstate="print"/>
          <a:srcRect/>
          <a:stretch>
            <a:fillRect/>
          </a:stretch>
        </p:blipFill>
        <p:spPr bwMode="auto">
          <a:xfrm>
            <a:off x="1369690" y="2943225"/>
            <a:ext cx="3562350" cy="1571625"/>
          </a:xfrm>
          <a:prstGeom prst="rect">
            <a:avLst/>
          </a:prstGeom>
          <a:noFill/>
        </p:spPr>
      </p:pic>
      <p:pic>
        <p:nvPicPr>
          <p:cNvPr id="16400" name="Picture 10"/>
          <p:cNvPicPr>
            <a:picLocks noChangeAspect="1" noChangeArrowheads="1"/>
          </p:cNvPicPr>
          <p:nvPr/>
        </p:nvPicPr>
        <p:blipFill>
          <a:blip r:embed="rId4" cstate="print"/>
          <a:srcRect/>
          <a:stretch>
            <a:fillRect/>
          </a:stretch>
        </p:blipFill>
        <p:spPr bwMode="auto">
          <a:xfrm>
            <a:off x="1369690" y="4972050"/>
            <a:ext cx="3562350" cy="1514475"/>
          </a:xfrm>
          <a:prstGeom prst="rect">
            <a:avLst/>
          </a:prstGeom>
          <a:noFill/>
        </p:spPr>
      </p:pic>
      <p:sp>
        <p:nvSpPr>
          <p:cNvPr id="16405" name="Text Box 21"/>
          <p:cNvSpPr txBox="1">
            <a:spLocks noChangeArrowheads="1"/>
          </p:cNvSpPr>
          <p:nvPr/>
        </p:nvSpPr>
        <p:spPr bwMode="auto">
          <a:xfrm>
            <a:off x="5220072" y="1124744"/>
            <a:ext cx="974725"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Vacuum pipe</a:t>
            </a:r>
            <a:endParaRPr kumimoji="0" lang="da-DK" sz="1800" b="0" i="0" u="none" strike="noStrike" cap="none" normalizeH="0" baseline="0" dirty="0" smtClean="0">
              <a:ln>
                <a:noFill/>
              </a:ln>
              <a:solidFill>
                <a:schemeClr val="tx1"/>
              </a:solidFill>
              <a:effectLst/>
              <a:latin typeface="Arial" pitchFamily="34" charset="0"/>
            </a:endParaRPr>
          </a:p>
        </p:txBody>
      </p:sp>
      <p:sp>
        <p:nvSpPr>
          <p:cNvPr id="16403" name="Text Box 19"/>
          <p:cNvSpPr txBox="1">
            <a:spLocks noChangeArrowheads="1"/>
          </p:cNvSpPr>
          <p:nvPr/>
        </p:nvSpPr>
        <p:spPr bwMode="auto">
          <a:xfrm>
            <a:off x="5175250" y="3527425"/>
            <a:ext cx="1301750" cy="692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 contacts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(with no resistance i.e. R=0 Ohm)</a:t>
            </a:r>
            <a:endParaRPr kumimoji="0" lang="en-US" sz="1800" b="0" i="0" u="none" strike="noStrike" cap="none" normalizeH="0" baseline="0" smtClean="0">
              <a:ln>
                <a:noFill/>
              </a:ln>
              <a:solidFill>
                <a:schemeClr val="tx1"/>
              </a:solidFill>
              <a:effectLst/>
              <a:latin typeface="Arial" pitchFamily="34" charset="0"/>
            </a:endParaRPr>
          </a:p>
        </p:txBody>
      </p:sp>
      <p:sp>
        <p:nvSpPr>
          <p:cNvPr id="16401" name="Text Box 17"/>
          <p:cNvSpPr txBox="1">
            <a:spLocks noChangeArrowheads="1"/>
          </p:cNvSpPr>
          <p:nvPr/>
        </p:nvSpPr>
        <p:spPr bwMode="auto">
          <a:xfrm>
            <a:off x="5099050" y="5362575"/>
            <a:ext cx="1387475" cy="892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 contacts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(with resistance e.g. R=</a:t>
            </a:r>
            <a:r>
              <a:rPr kumimoji="0" lang="en-US" sz="1100" b="0" i="0" u="none" strike="noStrike" cap="none" normalizeH="0" baseline="0" smtClean="0">
                <a:ln>
                  <a:noFill/>
                </a:ln>
                <a:solidFill>
                  <a:schemeClr val="tx1"/>
                </a:solidFill>
                <a:effectLst/>
                <a:latin typeface="Courier" pitchFamily="49" charset="0"/>
                <a:ea typeface="Calibri" pitchFamily="34" charset="0"/>
                <a:cs typeface="Courier" pitchFamily="49" charset="0"/>
              </a:rPr>
              <a:t> 0.00308906</a:t>
            </a: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Ohm)</a:t>
            </a:r>
            <a:endParaRPr kumimoji="0" lang="en-US" sz="1800" b="0" i="0" u="none" strike="noStrike" cap="none" normalizeH="0" baseline="0" smtClean="0">
              <a:ln>
                <a:noFill/>
              </a:ln>
              <a:solidFill>
                <a:schemeClr val="tx1"/>
              </a:solidFill>
              <a:effectLst/>
              <a:latin typeface="Arial" pitchFamily="34" charset="0"/>
            </a:endParaRPr>
          </a:p>
        </p:txBody>
      </p:sp>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20481" name="Picture 8"/>
          <p:cNvPicPr>
            <a:picLocks noChangeAspect="1" noChangeArrowheads="1"/>
          </p:cNvPicPr>
          <p:nvPr/>
        </p:nvPicPr>
        <p:blipFill>
          <a:blip r:embed="rId2" cstate="print"/>
          <a:srcRect/>
          <a:stretch>
            <a:fillRect/>
          </a:stretch>
        </p:blipFill>
        <p:spPr bwMode="auto">
          <a:xfrm>
            <a:off x="971600" y="4581128"/>
            <a:ext cx="3562350" cy="1638300"/>
          </a:xfrm>
          <a:prstGeom prst="rect">
            <a:avLst/>
          </a:prstGeom>
          <a:noFill/>
        </p:spPr>
      </p:pic>
      <p:sp>
        <p:nvSpPr>
          <p:cNvPr id="20482" name="Text Box 2"/>
          <p:cNvSpPr txBox="1">
            <a:spLocks noChangeArrowheads="1"/>
          </p:cNvSpPr>
          <p:nvPr/>
        </p:nvSpPr>
        <p:spPr bwMode="auto">
          <a:xfrm>
            <a:off x="5004048" y="4869160"/>
            <a:ext cx="1387475" cy="892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RF wires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three RF wires, connecting the inserts)</a:t>
            </a:r>
            <a:endParaRPr kumimoji="0" lang="en-US" sz="1800" b="0" i="0" u="none" strike="noStrike" cap="none" normalizeH="0" baseline="0" dirty="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pic>
        <p:nvPicPr>
          <p:cNvPr id="20491" name="Picture 9"/>
          <p:cNvPicPr>
            <a:picLocks noChangeAspect="1" noChangeArrowheads="1"/>
          </p:cNvPicPr>
          <p:nvPr/>
        </p:nvPicPr>
        <p:blipFill>
          <a:blip r:embed="rId3" cstate="print"/>
          <a:srcRect/>
          <a:stretch>
            <a:fillRect/>
          </a:stretch>
        </p:blipFill>
        <p:spPr bwMode="auto">
          <a:xfrm>
            <a:off x="1009650" y="457200"/>
            <a:ext cx="3562350" cy="1571625"/>
          </a:xfrm>
          <a:prstGeom prst="rect">
            <a:avLst/>
          </a:prstGeom>
          <a:noFill/>
        </p:spPr>
      </p:pic>
      <p:pic>
        <p:nvPicPr>
          <p:cNvPr id="20489" name="Picture 10"/>
          <p:cNvPicPr>
            <a:picLocks noChangeAspect="1" noChangeArrowheads="1"/>
          </p:cNvPicPr>
          <p:nvPr/>
        </p:nvPicPr>
        <p:blipFill>
          <a:blip r:embed="rId4" cstate="print"/>
          <a:srcRect/>
          <a:stretch>
            <a:fillRect/>
          </a:stretch>
        </p:blipFill>
        <p:spPr bwMode="auto">
          <a:xfrm>
            <a:off x="971600" y="2486025"/>
            <a:ext cx="3562350" cy="1514475"/>
          </a:xfrm>
          <a:prstGeom prst="rect">
            <a:avLst/>
          </a:prstGeom>
          <a:noFill/>
        </p:spPr>
      </p:pic>
      <p:sp>
        <p:nvSpPr>
          <p:cNvPr id="20492" name="Text Box 12"/>
          <p:cNvSpPr txBox="1">
            <a:spLocks noChangeArrowheads="1"/>
          </p:cNvSpPr>
          <p:nvPr/>
        </p:nvSpPr>
        <p:spPr bwMode="auto">
          <a:xfrm>
            <a:off x="5175250" y="1041400"/>
            <a:ext cx="1301750" cy="692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 contacts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(with no resistance i.e. R=0 Ohm)</a:t>
            </a:r>
            <a:endParaRPr kumimoji="0" lang="en-US" sz="1800" b="0" i="0" u="none" strike="noStrike" cap="none" normalizeH="0" baseline="0" smtClean="0">
              <a:ln>
                <a:noFill/>
              </a:ln>
              <a:solidFill>
                <a:schemeClr val="tx1"/>
              </a:solidFill>
              <a:effectLst/>
              <a:latin typeface="Arial" pitchFamily="34" charset="0"/>
            </a:endParaRPr>
          </a:p>
        </p:txBody>
      </p:sp>
      <p:sp>
        <p:nvSpPr>
          <p:cNvPr id="20490" name="Text Box 10"/>
          <p:cNvSpPr txBox="1">
            <a:spLocks noChangeArrowheads="1"/>
          </p:cNvSpPr>
          <p:nvPr/>
        </p:nvSpPr>
        <p:spPr bwMode="auto">
          <a:xfrm>
            <a:off x="5099050" y="2876550"/>
            <a:ext cx="1387475" cy="8921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RF contacts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(with resistance e.g. R=</a:t>
            </a:r>
            <a:r>
              <a:rPr kumimoji="0" lang="en-US" sz="1100" b="0" i="0" u="none" strike="noStrike" cap="none" normalizeH="0" baseline="0" smtClean="0">
                <a:ln>
                  <a:noFill/>
                </a:ln>
                <a:solidFill>
                  <a:schemeClr val="tx1"/>
                </a:solidFill>
                <a:effectLst/>
                <a:latin typeface="Courier" pitchFamily="49" charset="0"/>
                <a:ea typeface="Calibri" pitchFamily="34" charset="0"/>
                <a:cs typeface="Courier" pitchFamily="49" charset="0"/>
              </a:rPr>
              <a:t> 0.00308906</a:t>
            </a: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Ohm)</a:t>
            </a:r>
            <a:endParaRPr kumimoji="0" lang="en-US" sz="1800" b="0" i="0" u="none" strike="noStrike" cap="none" normalizeH="0" baseline="0" smtClean="0">
              <a:ln>
                <a:noFill/>
              </a:ln>
              <a:solidFill>
                <a:schemeClr val="tx1"/>
              </a:solidFill>
              <a:effectLst/>
              <a:latin typeface="Arial" pitchFamily="34" charset="0"/>
            </a:endParaRP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7"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08" name="Rectangle 24"/>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09" name="Rectangle 25"/>
          <p:cNvSpPr>
            <a:spLocks noChangeArrowheads="1"/>
          </p:cNvSpPr>
          <p:nvPr/>
        </p:nvSpPr>
        <p:spPr bwMode="auto">
          <a:xfrm>
            <a:off x="0" y="2943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0" name="Rectangle 26"/>
          <p:cNvSpPr>
            <a:spLocks noChangeArrowheads="1"/>
          </p:cNvSpPr>
          <p:nvPr/>
        </p:nvSpPr>
        <p:spPr bwMode="auto">
          <a:xfrm>
            <a:off x="0" y="451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1" name="Rectangle 27"/>
          <p:cNvSpPr>
            <a:spLocks noChangeArrowheads="1"/>
          </p:cNvSpPr>
          <p:nvPr/>
        </p:nvSpPr>
        <p:spPr bwMode="auto">
          <a:xfrm>
            <a:off x="0" y="497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16412" name="Rectangle 28"/>
          <p:cNvSpPr>
            <a:spLocks noChangeArrowheads="1"/>
          </p:cNvSpPr>
          <p:nvPr/>
        </p:nvSpPr>
        <p:spPr bwMode="auto">
          <a:xfrm>
            <a:off x="0" y="648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88" name="Rectangle 8"/>
          <p:cNvSpPr>
            <a:spLocks noChangeArrowheads="1"/>
          </p:cNvSpPr>
          <p:nvPr/>
        </p:nvSpPr>
        <p:spPr bwMode="auto">
          <a:xfrm>
            <a:off x="0" y="2428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4"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0495" name="Rectangle 15"/>
          <p:cNvSpPr>
            <a:spLocks noChangeArrowheads="1"/>
          </p:cNvSpPr>
          <p:nvPr/>
        </p:nvSpPr>
        <p:spPr bwMode="auto">
          <a:xfrm>
            <a:off x="0" y="2028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96" name="Rectangle 16"/>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pic>
        <p:nvPicPr>
          <p:cNvPr id="21519" name="Picture 11"/>
          <p:cNvPicPr>
            <a:picLocks noChangeAspect="1" noChangeArrowheads="1"/>
          </p:cNvPicPr>
          <p:nvPr/>
        </p:nvPicPr>
        <p:blipFill>
          <a:blip r:embed="rId2" cstate="print"/>
          <a:srcRect/>
          <a:stretch>
            <a:fillRect/>
          </a:stretch>
        </p:blipFill>
        <p:spPr bwMode="auto">
          <a:xfrm>
            <a:off x="577602" y="457200"/>
            <a:ext cx="3562350" cy="1466850"/>
          </a:xfrm>
          <a:prstGeom prst="rect">
            <a:avLst/>
          </a:prstGeom>
          <a:noFill/>
        </p:spPr>
      </p:pic>
      <p:pic>
        <p:nvPicPr>
          <p:cNvPr id="21517" name="Picture 12"/>
          <p:cNvPicPr>
            <a:picLocks noChangeAspect="1" noChangeArrowheads="1"/>
          </p:cNvPicPr>
          <p:nvPr/>
        </p:nvPicPr>
        <p:blipFill>
          <a:blip r:embed="rId3" cstate="print"/>
          <a:srcRect/>
          <a:stretch>
            <a:fillRect/>
          </a:stretch>
        </p:blipFill>
        <p:spPr bwMode="auto">
          <a:xfrm>
            <a:off x="577602" y="2381250"/>
            <a:ext cx="3562350" cy="1533525"/>
          </a:xfrm>
          <a:prstGeom prst="rect">
            <a:avLst/>
          </a:prstGeom>
          <a:noFill/>
        </p:spPr>
      </p:pic>
      <p:pic>
        <p:nvPicPr>
          <p:cNvPr id="21515" name="Picture 13"/>
          <p:cNvPicPr>
            <a:picLocks noChangeAspect="1" noChangeArrowheads="1"/>
          </p:cNvPicPr>
          <p:nvPr/>
        </p:nvPicPr>
        <p:blipFill>
          <a:blip r:embed="rId4" cstate="print"/>
          <a:srcRect/>
          <a:stretch>
            <a:fillRect/>
          </a:stretch>
        </p:blipFill>
        <p:spPr bwMode="auto">
          <a:xfrm>
            <a:off x="577602" y="4371975"/>
            <a:ext cx="3562350" cy="1647825"/>
          </a:xfrm>
          <a:prstGeom prst="rect">
            <a:avLst/>
          </a:prstGeom>
          <a:noFill/>
        </p:spPr>
      </p:pic>
      <p:sp>
        <p:nvSpPr>
          <p:cNvPr id="21520" name="Text Box 16"/>
          <p:cNvSpPr txBox="1">
            <a:spLocks noChangeArrowheads="1"/>
          </p:cNvSpPr>
          <p:nvPr/>
        </p:nvSpPr>
        <p:spPr bwMode="auto">
          <a:xfrm>
            <a:off x="5099050" y="955675"/>
            <a:ext cx="1387475"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Insert - bellow</a:t>
            </a:r>
            <a:endParaRPr kumimoji="0" lang="en-US" sz="1800" b="0" i="0" u="none" strike="noStrike" cap="none" normalizeH="0" baseline="0" smtClean="0">
              <a:ln>
                <a:noFill/>
              </a:ln>
              <a:solidFill>
                <a:schemeClr val="tx1"/>
              </a:solidFill>
              <a:effectLst/>
              <a:latin typeface="Arial" pitchFamily="34" charset="0"/>
            </a:endParaRPr>
          </a:p>
        </p:txBody>
      </p:sp>
      <p:sp>
        <p:nvSpPr>
          <p:cNvPr id="21518" name="Text Box 14"/>
          <p:cNvSpPr txBox="1">
            <a:spLocks noChangeArrowheads="1"/>
          </p:cNvSpPr>
          <p:nvPr/>
        </p:nvSpPr>
        <p:spPr bwMode="auto">
          <a:xfrm>
            <a:off x="5099050" y="3019425"/>
            <a:ext cx="1549400"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Insert – pumping port</a:t>
            </a:r>
            <a:endParaRPr kumimoji="0" lang="en-US" sz="1800" b="0" i="0" u="none" strike="noStrike" cap="none" normalizeH="0" baseline="0" smtClean="0">
              <a:ln>
                <a:noFill/>
              </a:ln>
              <a:solidFill>
                <a:schemeClr val="tx1"/>
              </a:solidFill>
              <a:effectLst/>
              <a:latin typeface="Arial" pitchFamily="34" charset="0"/>
            </a:endParaRPr>
          </a:p>
        </p:txBody>
      </p:sp>
      <p:sp>
        <p:nvSpPr>
          <p:cNvPr id="21516" name="Text Box 12"/>
          <p:cNvSpPr txBox="1">
            <a:spLocks noChangeArrowheads="1"/>
          </p:cNvSpPr>
          <p:nvPr/>
        </p:nvSpPr>
        <p:spPr bwMode="auto">
          <a:xfrm>
            <a:off x="5080000" y="5072063"/>
            <a:ext cx="974725" cy="292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Vacuum pipe</a:t>
            </a:r>
            <a:endParaRPr kumimoji="0" lang="da-DK" sz="1800" b="0" i="0" u="none" strike="noStrike" cap="none" normalizeH="0" baseline="0" smtClean="0">
              <a:ln>
                <a:noFill/>
              </a:ln>
              <a:solidFill>
                <a:schemeClr val="tx1"/>
              </a:solidFill>
              <a:effectLst/>
              <a:latin typeface="Arial" pitchFamily="34" charset="0"/>
            </a:endParaRPr>
          </a:p>
        </p:txBody>
      </p:sp>
      <p:sp>
        <p:nvSpPr>
          <p:cNvPr id="2152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2"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3" name="Rectangle 19"/>
          <p:cNvSpPr>
            <a:spLocks noChangeArrowheads="1"/>
          </p:cNvSpPr>
          <p:nvPr/>
        </p:nvSpPr>
        <p:spPr bwMode="auto">
          <a:xfrm>
            <a:off x="0" y="1924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4" name="Rectangle 20"/>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
        <p:nvSpPr>
          <p:cNvPr id="21525" name="Rectangle 21"/>
          <p:cNvSpPr>
            <a:spLocks noChangeArrowheads="1"/>
          </p:cNvSpPr>
          <p:nvPr/>
        </p:nvSpPr>
        <p:spPr bwMode="auto">
          <a:xfrm>
            <a:off x="0" y="3914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275</Words>
  <Application>Microsoft Office PowerPoint</Application>
  <PresentationFormat>On-screen Show (4:3)</PresentationFormat>
  <Paragraphs>182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SPS Pumping ports</vt:lpstr>
      <vt:lpstr>Slide 2</vt:lpstr>
      <vt:lpstr>SPS Pumping ports</vt:lpstr>
      <vt:lpstr>SPS Pumping ports</vt:lpstr>
      <vt:lpstr>SPS Pumping ports</vt:lpstr>
      <vt:lpstr>SPS Pumping ports</vt:lpstr>
      <vt:lpstr>Slide 7</vt:lpstr>
      <vt:lpstr>Slide 8</vt:lpstr>
      <vt:lpstr>Slide 9</vt:lpstr>
      <vt:lpstr>Slide 10</vt:lpstr>
      <vt:lpstr>Slide 11</vt:lpstr>
      <vt:lpstr>Slide 12</vt:lpstr>
      <vt:lpstr>Slide 13</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 Pumping ports</dc:title>
  <dc:creator>berrig</dc:creator>
  <cp:lastModifiedBy>berrig</cp:lastModifiedBy>
  <cp:revision>8</cp:revision>
  <dcterms:created xsi:type="dcterms:W3CDTF">2010-07-28T06:23:39Z</dcterms:created>
  <dcterms:modified xsi:type="dcterms:W3CDTF">2010-07-28T06:42:34Z</dcterms:modified>
</cp:coreProperties>
</file>