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9" r:id="rId6"/>
    <p:sldId id="270" r:id="rId7"/>
    <p:sldId id="271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7" r:id="rId21"/>
    <p:sldId id="286" r:id="rId22"/>
    <p:sldId id="296" r:id="rId23"/>
    <p:sldId id="302" r:id="rId24"/>
    <p:sldId id="303" r:id="rId25"/>
    <p:sldId id="258" r:id="rId26"/>
    <p:sldId id="311" r:id="rId27"/>
    <p:sldId id="313" r:id="rId28"/>
    <p:sldId id="314" r:id="rId29"/>
    <p:sldId id="315" r:id="rId30"/>
    <p:sldId id="316" r:id="rId31"/>
    <p:sldId id="317" r:id="rId32"/>
    <p:sldId id="318" r:id="rId33"/>
    <p:sldId id="319" r:id="rId34"/>
    <p:sldId id="312" r:id="rId35"/>
    <p:sldId id="30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29C-0CEB-4779-A774-2EB33B945400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4F07-AF41-4F6D-8C05-DCDAA2067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29C-0CEB-4779-A774-2EB33B945400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4F07-AF41-4F6D-8C05-DCDAA2067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29C-0CEB-4779-A774-2EB33B945400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4F07-AF41-4F6D-8C05-DCDAA2067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29C-0CEB-4779-A774-2EB33B945400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4F07-AF41-4F6D-8C05-DCDAA2067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29C-0CEB-4779-A774-2EB33B945400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4F07-AF41-4F6D-8C05-DCDAA2067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29C-0CEB-4779-A774-2EB33B945400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4F07-AF41-4F6D-8C05-DCDAA2067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29C-0CEB-4779-A774-2EB33B945400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4F07-AF41-4F6D-8C05-DCDAA2067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29C-0CEB-4779-A774-2EB33B945400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4F07-AF41-4F6D-8C05-DCDAA2067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29C-0CEB-4779-A774-2EB33B945400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4F07-AF41-4F6D-8C05-DCDAA2067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29C-0CEB-4779-A774-2EB33B945400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4F07-AF41-4F6D-8C05-DCDAA2067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B29C-0CEB-4779-A774-2EB33B945400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4F07-AF41-4F6D-8C05-DCDAA2067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B29C-0CEB-4779-A774-2EB33B945400}" type="datetimeFigureOut">
              <a:rPr lang="en-US" smtClean="0"/>
              <a:pPr/>
              <a:t>11/23/2010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44F07-AF41-4F6D-8C05-DCDAA20670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dsweb.cern.ch/record/566861?ln=en" TargetMode="External"/><Relationship Id="rId2" Type="http://schemas.openxmlformats.org/officeDocument/2006/relationships/hyperlink" Target="http://cdsweb.cern.ch/record/692052/files/project-note-201.pdf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772400" cy="1470025"/>
          </a:xfrm>
        </p:spPr>
        <p:txBody>
          <a:bodyPr/>
          <a:lstStyle/>
          <a:p>
            <a:r>
              <a:rPr lang="en-US" dirty="0" smtClean="0"/>
              <a:t>Electron-Cloud Activities for LHC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en-US" dirty="0" smtClean="0"/>
              <a:t>Frank Zimmermann</a:t>
            </a:r>
          </a:p>
          <a:p>
            <a:endParaRPr lang="en-US" dirty="0" smtClean="0"/>
          </a:p>
          <a:p>
            <a:r>
              <a:rPr lang="en-US" dirty="0" smtClean="0"/>
              <a:t>ICE Meeting, 24.11.2010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nominal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46088"/>
            <a:ext cx="7620000" cy="5326062"/>
          </a:xfrm>
          <a:prstGeom prst="rect">
            <a:avLst/>
          </a:prstGeom>
          <a:noFill/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5903893"/>
            <a:ext cx="9296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/>
              <a:t>three curves intersect at </a:t>
            </a:r>
            <a:r>
              <a:rPr lang="en-US" sz="2800" b="1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800" b="1" baseline="-25000" dirty="0" err="1">
                <a:solidFill>
                  <a:srgbClr val="FF0000"/>
                </a:solidFill>
              </a:rPr>
              <a:t>max</a:t>
            </a:r>
            <a:r>
              <a:rPr lang="en-US" sz="2800" b="1" dirty="0">
                <a:solidFill>
                  <a:srgbClr val="FF0000"/>
                </a:solidFill>
              </a:rPr>
              <a:t>=1.35, </a:t>
            </a:r>
            <a:r>
              <a:rPr lang="en-US" sz="2800" b="1" i="1" dirty="0">
                <a:solidFill>
                  <a:srgbClr val="FF0000"/>
                </a:solidFill>
              </a:rPr>
              <a:t>R</a:t>
            </a:r>
            <a:r>
              <a:rPr lang="en-US" sz="2800" b="1" dirty="0">
                <a:solidFill>
                  <a:srgbClr val="FF0000"/>
                </a:solidFill>
              </a:rPr>
              <a:t>=0.3</a:t>
            </a:r>
            <a:r>
              <a:rPr lang="en-US" sz="2800" b="1" dirty="0"/>
              <a:t>;</a:t>
            </a:r>
          </a:p>
          <a:p>
            <a:r>
              <a:rPr lang="en-US" sz="2800" dirty="0"/>
              <a:t>flux at later times (</a:t>
            </a:r>
            <a:r>
              <a:rPr lang="en-US" sz="2800" dirty="0">
                <a:latin typeface="Symbol" pitchFamily="18" charset="2"/>
              </a:rPr>
              <a:t>F</a:t>
            </a:r>
            <a:r>
              <a:rPr lang="en-US" sz="2800" dirty="0"/>
              <a:t>=0.3 </a:t>
            </a:r>
            <a:r>
              <a:rPr lang="en-US" sz="2800" dirty="0" err="1"/>
              <a:t>mA</a:t>
            </a:r>
            <a:r>
              <a:rPr lang="en-US" sz="2800" dirty="0"/>
              <a:t>)    </a:t>
            </a:r>
            <a:r>
              <a:rPr lang="en-US" sz="2800" dirty="0" smtClean="0"/>
              <a:t>         </a:t>
            </a:r>
            <a:r>
              <a:rPr lang="en-US" sz="2800" b="1" dirty="0" err="1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sz="2800" b="1" baseline="-25000" dirty="0" err="1">
                <a:solidFill>
                  <a:srgbClr val="FF0000"/>
                </a:solidFill>
              </a:rPr>
              <a:t>max</a:t>
            </a:r>
            <a:r>
              <a:rPr lang="en-US" sz="2800" b="1" dirty="0">
                <a:solidFill>
                  <a:srgbClr val="FF0000"/>
                </a:solidFill>
              </a:rPr>
              <a:t>=1.2 </a:t>
            </a:r>
            <a:r>
              <a:rPr lang="en-US" sz="2800" b="1" dirty="0" smtClean="0">
                <a:solidFill>
                  <a:srgbClr val="FF0000"/>
                </a:solidFill>
              </a:rPr>
              <a:t>reached in SPS!</a:t>
            </a:r>
            <a:r>
              <a:rPr lang="en-US" sz="2800" b="1" dirty="0" smtClean="0"/>
              <a:t>  </a:t>
            </a:r>
            <a:endParaRPr lang="en-US" sz="2800" b="1" dirty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0" y="0"/>
            <a:ext cx="9233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/>
              <a:t>flux: (1) ratio 1&amp;2 trains, (2) two </a:t>
            </a:r>
            <a:r>
              <a:rPr lang="en-US" sz="3200" dirty="0" err="1"/>
              <a:t>spacings</a:t>
            </a:r>
            <a:r>
              <a:rPr lang="en-US" sz="3200" dirty="0"/>
              <a:t>, (3) absolute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7620000" y="762000"/>
            <a:ext cx="94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Daniel </a:t>
            </a:r>
          </a:p>
          <a:p>
            <a:r>
              <a:rPr lang="en-US" dirty="0"/>
              <a:t>Schulte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5562600" y="3352800"/>
            <a:ext cx="838200" cy="838200"/>
          </a:xfrm>
          <a:prstGeom prst="ellips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4724400" y="6629400"/>
            <a:ext cx="4572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7684946" y="1828800"/>
            <a:ext cx="145905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u="sng" dirty="0">
                <a:solidFill>
                  <a:schemeClr val="hlink"/>
                </a:solidFill>
              </a:rPr>
              <a:t>note:</a:t>
            </a:r>
          </a:p>
          <a:p>
            <a:r>
              <a:rPr lang="en-US" sz="2000" dirty="0">
                <a:solidFill>
                  <a:schemeClr val="hlink"/>
                </a:solidFill>
              </a:rPr>
              <a:t>results</a:t>
            </a:r>
          </a:p>
          <a:p>
            <a:r>
              <a:rPr lang="en-US" sz="2000" dirty="0">
                <a:solidFill>
                  <a:schemeClr val="hlink"/>
                </a:solidFill>
              </a:rPr>
              <a:t>sensitive</a:t>
            </a:r>
          </a:p>
          <a:p>
            <a:r>
              <a:rPr lang="en-US" sz="2000" dirty="0">
                <a:solidFill>
                  <a:schemeClr val="hlink"/>
                </a:solidFill>
              </a:rPr>
              <a:t>to pressure,</a:t>
            </a:r>
          </a:p>
          <a:p>
            <a:r>
              <a:rPr lang="en-US" sz="2000" dirty="0">
                <a:solidFill>
                  <a:schemeClr val="hlink"/>
                </a:solidFill>
              </a:rPr>
              <a:t>chamber</a:t>
            </a:r>
          </a:p>
          <a:p>
            <a:r>
              <a:rPr lang="en-US" sz="2000" dirty="0">
                <a:solidFill>
                  <a:schemeClr val="hlink"/>
                </a:solidFill>
              </a:rPr>
              <a:t>geometry,</a:t>
            </a:r>
          </a:p>
          <a:p>
            <a:r>
              <a:rPr lang="en-US" sz="2000" dirty="0">
                <a:solidFill>
                  <a:schemeClr val="hlink"/>
                </a:solidFill>
              </a:rPr>
              <a:t>etc.,</a:t>
            </a:r>
          </a:p>
          <a:p>
            <a:r>
              <a:rPr lang="en-US" sz="2000" dirty="0">
                <a:solidFill>
                  <a:schemeClr val="hlink"/>
                </a:solidFill>
              </a:rPr>
              <a:t>variation: </a:t>
            </a:r>
          </a:p>
          <a:p>
            <a:r>
              <a:rPr lang="en-US" sz="2000" dirty="0">
                <a:solidFill>
                  <a:schemeClr val="hlink"/>
                </a:solidFill>
                <a:latin typeface="Symbol" pitchFamily="18" charset="2"/>
              </a:rPr>
              <a:t>d</a:t>
            </a:r>
            <a:r>
              <a:rPr lang="en-US" sz="2000" baseline="-25000" dirty="0">
                <a:solidFill>
                  <a:schemeClr val="hlink"/>
                </a:solidFill>
                <a:latin typeface="Times New Roman" pitchFamily="18" charset="0"/>
              </a:rPr>
              <a:t>max</a:t>
            </a:r>
            <a:r>
              <a:rPr lang="en-US" sz="2000" dirty="0">
                <a:solidFill>
                  <a:schemeClr val="hlink"/>
                </a:solidFill>
              </a:rPr>
              <a:t>~1.4-1.3</a:t>
            </a:r>
          </a:p>
          <a:p>
            <a:r>
              <a:rPr lang="en-US" sz="2000" i="1" dirty="0">
                <a:solidFill>
                  <a:schemeClr val="hlink"/>
                </a:solidFill>
              </a:rPr>
              <a:t>R</a:t>
            </a:r>
            <a:r>
              <a:rPr lang="en-US" sz="2000" dirty="0">
                <a:solidFill>
                  <a:schemeClr val="hlink"/>
                </a:solidFill>
              </a:rPr>
              <a:t>~0.1-0.7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a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5968"/>
            <a:ext cx="9144000" cy="6582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158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Maury Cuna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</a:rPr>
              <a:t>Simulated heat-load for nominal LHC </a:t>
            </a:r>
            <a:endParaRPr lang="en-US" sz="3600" b="1" dirty="0">
              <a:solidFill>
                <a:srgbClr val="3333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1295400"/>
            <a:ext cx="2185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n</a:t>
            </a:r>
            <a:r>
              <a:rPr lang="en-US" sz="2800" b="1" dirty="0" smtClean="0">
                <a:solidFill>
                  <a:srgbClr val="3333FF"/>
                </a:solidFill>
              </a:rPr>
              <a:t>eed SEY&lt;1.5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ura_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27263"/>
            <a:ext cx="8505642" cy="63219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838200"/>
            <a:ext cx="3466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1404 bunches at 7 </a:t>
            </a:r>
            <a:r>
              <a:rPr lang="en-US" sz="2800" dirty="0" err="1" smtClean="0"/>
              <a:t>TeV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58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Maury Cuna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3333FF"/>
                </a:solidFill>
              </a:rPr>
              <a:t>Simulated heat-load for LHC w 50-ns spacing</a:t>
            </a:r>
            <a:endParaRPr lang="en-US" sz="3600" b="1" dirty="0">
              <a:solidFill>
                <a:srgbClr val="3333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295400"/>
            <a:ext cx="5136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</a:rPr>
              <a:t>50 ns should have no problem !?!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/>
              <a:t>e</a:t>
            </a:r>
            <a:r>
              <a:rPr lang="en-US" sz="5400" dirty="0" smtClean="0"/>
              <a:t>- cloud can lead to </a:t>
            </a:r>
            <a:br>
              <a:rPr lang="en-US" sz="5400" dirty="0" smtClean="0"/>
            </a:br>
            <a:r>
              <a:rPr lang="en-US" sz="5400" dirty="0" smtClean="0"/>
              <a:t>bunch instability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Bthesis-p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838200"/>
            <a:ext cx="8279435" cy="5791200"/>
          </a:xfrm>
        </p:spPr>
      </p:pic>
      <p:sp>
        <p:nvSpPr>
          <p:cNvPr id="5" name="TextBox 4"/>
          <p:cNvSpPr txBox="1"/>
          <p:nvPr/>
        </p:nvSpPr>
        <p:spPr>
          <a:xfrm>
            <a:off x="6858000" y="2743200"/>
            <a:ext cx="15392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FF"/>
                </a:solidFill>
              </a:rPr>
              <a:t>single-bunch</a:t>
            </a:r>
          </a:p>
          <a:p>
            <a:r>
              <a:rPr lang="en-US" sz="2000" b="1" dirty="0" smtClean="0">
                <a:solidFill>
                  <a:srgbClr val="3333FF"/>
                </a:solidFill>
              </a:rPr>
              <a:t>instability</a:t>
            </a:r>
          </a:p>
          <a:p>
            <a:r>
              <a:rPr lang="en-US" sz="2000" b="1" dirty="0">
                <a:solidFill>
                  <a:srgbClr val="3333FF"/>
                </a:solidFill>
              </a:rPr>
              <a:t>t</a:t>
            </a:r>
            <a:r>
              <a:rPr lang="en-US" sz="2000" b="1" dirty="0" smtClean="0">
                <a:solidFill>
                  <a:srgbClr val="3333FF"/>
                </a:solidFill>
              </a:rPr>
              <a:t>hreshold</a:t>
            </a:r>
          </a:p>
          <a:p>
            <a:r>
              <a:rPr lang="en-US" sz="2000" b="1" dirty="0" smtClean="0">
                <a:solidFill>
                  <a:srgbClr val="3333FF"/>
                </a:solidFill>
              </a:rPr>
              <a:t>~3x10</a:t>
            </a:r>
            <a:r>
              <a:rPr lang="en-US" sz="2000" b="1" baseline="30000" dirty="0" smtClean="0">
                <a:solidFill>
                  <a:srgbClr val="3333FF"/>
                </a:solidFill>
              </a:rPr>
              <a:t>11 </a:t>
            </a:r>
            <a:r>
              <a:rPr lang="en-US" sz="2000" b="1" dirty="0" smtClean="0">
                <a:solidFill>
                  <a:srgbClr val="3333FF"/>
                </a:solidFill>
              </a:rPr>
              <a:t>m</a:t>
            </a:r>
            <a:r>
              <a:rPr lang="en-US" sz="2000" b="1" baseline="30000" dirty="0" smtClean="0">
                <a:solidFill>
                  <a:srgbClr val="3333FF"/>
                </a:solidFill>
              </a:rPr>
              <a:t>-3</a:t>
            </a:r>
            <a:endParaRPr lang="en-US" sz="2000" b="1" baseline="30000" dirty="0">
              <a:solidFill>
                <a:srgbClr val="3333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6858794" y="4114006"/>
            <a:ext cx="533400" cy="382588"/>
          </a:xfrm>
          <a:prstGeom prst="straightConnector1">
            <a:avLst/>
          </a:prstGeom>
          <a:ln w="4762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0" y="6488668"/>
            <a:ext cx="520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Benedetto, Ph.D. Thesis, </a:t>
            </a:r>
            <a:r>
              <a:rPr lang="en-US" dirty="0" err="1" smtClean="0"/>
              <a:t>Politecnico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Torino, 2006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38400" y="1524000"/>
            <a:ext cx="20338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LHC injection, Q’=2,</a:t>
            </a:r>
          </a:p>
          <a:p>
            <a:r>
              <a:rPr lang="en-US" i="1" dirty="0" err="1" smtClean="0"/>
              <a:t>N</a:t>
            </a:r>
            <a:r>
              <a:rPr lang="en-US" i="1" baseline="-25000" dirty="0" err="1" smtClean="0"/>
              <a:t>b</a:t>
            </a:r>
            <a:r>
              <a:rPr lang="en-US" dirty="0" smtClean="0"/>
              <a:t>=1.15x10</a:t>
            </a:r>
            <a:r>
              <a:rPr lang="en-US" baseline="30000" dirty="0" smtClean="0"/>
              <a:t>11</a:t>
            </a:r>
            <a:endParaRPr lang="en-US" baseline="30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LHC emittance growth for different </a:t>
            </a:r>
            <a:r>
              <a:rPr lang="en-US" dirty="0" smtClean="0">
                <a:latin typeface="Symbol" pitchFamily="18" charset="2"/>
              </a:rPr>
              <a:t>r</a:t>
            </a:r>
            <a:r>
              <a:rPr lang="en-US" baseline="-25000" dirty="0" smtClean="0"/>
              <a:t>e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15175" y="4114800"/>
          <a:ext cx="2028825" cy="946150"/>
        </p:xfrm>
        <a:graphic>
          <a:graphicData uri="http://schemas.openxmlformats.org/presentationml/2006/ole">
            <p:oleObj spid="_x0000_s2050" name="Equation" r:id="rId4" imgW="952200" imgH="44424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48600" y="5029200"/>
            <a:ext cx="1454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K. Ohmi, F.Z., </a:t>
            </a:r>
          </a:p>
          <a:p>
            <a:r>
              <a:rPr lang="en-US" dirty="0" smtClean="0"/>
              <a:t>PRL85, 2000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Bthesis-p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990600"/>
            <a:ext cx="8279868" cy="54864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LHC emittance growth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different </a:t>
            </a:r>
            <a:r>
              <a:rPr kumimoji="0" lang="en-US" sz="44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</a:t>
            </a:r>
            <a:r>
              <a:rPr kumimoji="0" lang="en-US" sz="44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</a:t>
            </a:r>
            <a:endParaRPr kumimoji="0" lang="en-US" sz="4400" b="0" i="1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6488668"/>
            <a:ext cx="520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Benedetto, Ph.D. Thesis, </a:t>
            </a:r>
            <a:r>
              <a:rPr lang="en-US" dirty="0" err="1" smtClean="0"/>
              <a:t>Politecnico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Torino, 2006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38400" y="1524000"/>
            <a:ext cx="15447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LHC injection, </a:t>
            </a:r>
          </a:p>
          <a:p>
            <a:r>
              <a:rPr lang="en-US" dirty="0" smtClean="0"/>
              <a:t>Q’=2,</a:t>
            </a:r>
          </a:p>
          <a:p>
            <a:r>
              <a:rPr lang="en-US" dirty="0">
                <a:latin typeface="Symbol" pitchFamily="18" charset="2"/>
              </a:rPr>
              <a:t>r</a:t>
            </a:r>
            <a:r>
              <a:rPr lang="en-US" baseline="-25000" dirty="0" smtClean="0"/>
              <a:t>e</a:t>
            </a:r>
            <a:r>
              <a:rPr lang="en-US" dirty="0" smtClean="0"/>
              <a:t>=6x10</a:t>
            </a:r>
            <a:r>
              <a:rPr lang="en-US" baseline="30000" dirty="0" smtClean="0"/>
              <a:t>11</a:t>
            </a:r>
            <a:r>
              <a:rPr lang="en-US" dirty="0" smtClean="0"/>
              <a:t> m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7162800" y="2514600"/>
            <a:ext cx="18397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3333FF"/>
                </a:solidFill>
              </a:rPr>
              <a:t>at </a:t>
            </a:r>
            <a:r>
              <a:rPr lang="en-US" sz="2000" b="1" dirty="0" smtClean="0">
                <a:solidFill>
                  <a:srgbClr val="3333FF"/>
                </a:solidFill>
                <a:latin typeface="Symbol" pitchFamily="18" charset="2"/>
              </a:rPr>
              <a:t>r</a:t>
            </a:r>
            <a:r>
              <a:rPr lang="en-US" sz="2000" b="1" baseline="-25000" dirty="0" smtClean="0">
                <a:solidFill>
                  <a:srgbClr val="3333FF"/>
                </a:solidFill>
              </a:rPr>
              <a:t>e</a:t>
            </a:r>
            <a:r>
              <a:rPr lang="en-US" sz="2000" b="1" dirty="0" smtClean="0">
                <a:solidFill>
                  <a:srgbClr val="3333FF"/>
                </a:solidFill>
              </a:rPr>
              <a:t>=6x10</a:t>
            </a:r>
            <a:r>
              <a:rPr lang="en-US" sz="2000" b="1" baseline="30000" dirty="0" smtClean="0">
                <a:solidFill>
                  <a:srgbClr val="3333FF"/>
                </a:solidFill>
              </a:rPr>
              <a:t>11</a:t>
            </a:r>
            <a:r>
              <a:rPr lang="en-US" sz="2000" b="1" dirty="0" smtClean="0">
                <a:solidFill>
                  <a:srgbClr val="3333FF"/>
                </a:solidFill>
              </a:rPr>
              <a:t>m</a:t>
            </a:r>
            <a:r>
              <a:rPr lang="en-US" sz="2000" b="1" baseline="30000" dirty="0" smtClean="0">
                <a:solidFill>
                  <a:srgbClr val="3333FF"/>
                </a:solidFill>
              </a:rPr>
              <a:t>-3</a:t>
            </a:r>
          </a:p>
          <a:p>
            <a:r>
              <a:rPr lang="en-US" sz="2000" b="1" dirty="0" smtClean="0">
                <a:solidFill>
                  <a:srgbClr val="3333FF"/>
                </a:solidFill>
              </a:rPr>
              <a:t>single-bunch</a:t>
            </a:r>
          </a:p>
          <a:p>
            <a:r>
              <a:rPr lang="en-US" sz="2000" b="1" dirty="0" smtClean="0">
                <a:solidFill>
                  <a:srgbClr val="3333FF"/>
                </a:solidFill>
              </a:rPr>
              <a:t>instability</a:t>
            </a:r>
          </a:p>
          <a:p>
            <a:r>
              <a:rPr lang="en-US" sz="2000" b="1" dirty="0">
                <a:solidFill>
                  <a:srgbClr val="3333FF"/>
                </a:solidFill>
              </a:rPr>
              <a:t>t</a:t>
            </a:r>
            <a:r>
              <a:rPr lang="en-US" sz="2000" b="1" dirty="0" smtClean="0">
                <a:solidFill>
                  <a:srgbClr val="3333FF"/>
                </a:solidFill>
              </a:rPr>
              <a:t>hreshold</a:t>
            </a:r>
          </a:p>
          <a:p>
            <a:r>
              <a:rPr lang="en-US" sz="2000" b="1" i="1" dirty="0" smtClean="0">
                <a:solidFill>
                  <a:srgbClr val="3333FF"/>
                </a:solidFill>
              </a:rPr>
              <a:t>N</a:t>
            </a:r>
            <a:r>
              <a:rPr lang="en-US" sz="2000" b="1" i="1" baseline="-25000" dirty="0" smtClean="0">
                <a:solidFill>
                  <a:srgbClr val="3333FF"/>
                </a:solidFill>
              </a:rPr>
              <a:t>b</a:t>
            </a:r>
            <a:r>
              <a:rPr lang="en-US" sz="2000" b="1" dirty="0" smtClean="0">
                <a:solidFill>
                  <a:srgbClr val="3333FF"/>
                </a:solidFill>
              </a:rPr>
              <a:t>~6x10</a:t>
            </a:r>
            <a:r>
              <a:rPr lang="en-US" sz="2000" b="1" baseline="30000" dirty="0" smtClean="0">
                <a:solidFill>
                  <a:srgbClr val="3333FF"/>
                </a:solidFill>
              </a:rPr>
              <a:t>10 </a:t>
            </a:r>
            <a:endParaRPr lang="en-US" sz="2000" b="1" baseline="30000" dirty="0">
              <a:solidFill>
                <a:srgbClr val="3333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6896894" y="4380706"/>
            <a:ext cx="685800" cy="153988"/>
          </a:xfrm>
          <a:prstGeom prst="straightConnector1">
            <a:avLst/>
          </a:prstGeom>
          <a:ln w="4762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Bthesis-p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143000"/>
            <a:ext cx="7564092" cy="506787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-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LHC emittance growth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for different </a:t>
            </a:r>
            <a:r>
              <a:rPr kumimoji="0" lang="en-US" sz="4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Q’</a:t>
            </a:r>
            <a:endParaRPr kumimoji="0" lang="en-US" sz="4400" b="0" i="1" u="none" strike="noStrike" kern="120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6400" y="4114800"/>
            <a:ext cx="159530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LHC injection,</a:t>
            </a:r>
          </a:p>
          <a:p>
            <a:r>
              <a:rPr lang="en-US" dirty="0" smtClean="0"/>
              <a:t> </a:t>
            </a:r>
            <a:r>
              <a:rPr lang="en-US" i="1" dirty="0" err="1" smtClean="0"/>
              <a:t>N</a:t>
            </a:r>
            <a:r>
              <a:rPr lang="en-US" i="1" baseline="-25000" dirty="0" err="1" smtClean="0"/>
              <a:t>b</a:t>
            </a:r>
            <a:r>
              <a:rPr lang="en-US" dirty="0" smtClean="0"/>
              <a:t>=1.15x10</a:t>
            </a:r>
            <a:r>
              <a:rPr lang="en-US" baseline="30000" dirty="0" smtClean="0"/>
              <a:t>11</a:t>
            </a:r>
            <a:r>
              <a:rPr lang="en-US" dirty="0" smtClean="0">
                <a:latin typeface="Symbol" pitchFamily="18" charset="2"/>
              </a:rPr>
              <a:t>, </a:t>
            </a:r>
          </a:p>
          <a:p>
            <a:r>
              <a:rPr lang="en-US" dirty="0" smtClean="0">
                <a:latin typeface="Symbol" pitchFamily="18" charset="2"/>
              </a:rPr>
              <a:t>r</a:t>
            </a:r>
            <a:r>
              <a:rPr lang="en-US" baseline="-25000" dirty="0" smtClean="0"/>
              <a:t>e</a:t>
            </a:r>
            <a:r>
              <a:rPr lang="en-US" dirty="0" smtClean="0"/>
              <a:t>=6x10</a:t>
            </a:r>
            <a:r>
              <a:rPr lang="en-US" baseline="30000" dirty="0" smtClean="0"/>
              <a:t>11</a:t>
            </a:r>
            <a:r>
              <a:rPr lang="en-US" dirty="0" smtClean="0"/>
              <a:t> m</a:t>
            </a:r>
            <a:r>
              <a:rPr lang="en-US" baseline="30000" dirty="0" smtClean="0"/>
              <a:t>-3</a:t>
            </a:r>
            <a:endParaRPr lang="en-US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1981200"/>
            <a:ext cx="183979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33CC"/>
                </a:solidFill>
              </a:rPr>
              <a:t>a</a:t>
            </a:r>
            <a:r>
              <a:rPr lang="en-US" sz="2000" b="1" dirty="0" smtClean="0">
                <a:solidFill>
                  <a:srgbClr val="FF33CC"/>
                </a:solidFill>
              </a:rPr>
              <a:t>t </a:t>
            </a:r>
            <a:r>
              <a:rPr lang="en-US" sz="2000" b="1" dirty="0" smtClean="0">
                <a:solidFill>
                  <a:srgbClr val="FF33CC"/>
                </a:solidFill>
                <a:latin typeface="Symbol" pitchFamily="18" charset="2"/>
              </a:rPr>
              <a:t>r</a:t>
            </a:r>
            <a:r>
              <a:rPr lang="en-US" sz="2000" b="1" baseline="-25000" dirty="0" smtClean="0">
                <a:solidFill>
                  <a:srgbClr val="FF33CC"/>
                </a:solidFill>
              </a:rPr>
              <a:t>e</a:t>
            </a:r>
            <a:r>
              <a:rPr lang="en-US" sz="2000" b="1" dirty="0" smtClean="0">
                <a:solidFill>
                  <a:srgbClr val="FF33CC"/>
                </a:solidFill>
              </a:rPr>
              <a:t>=6x10</a:t>
            </a:r>
            <a:r>
              <a:rPr lang="en-US" sz="2000" b="1" baseline="30000" dirty="0" smtClean="0">
                <a:solidFill>
                  <a:srgbClr val="FF33CC"/>
                </a:solidFill>
              </a:rPr>
              <a:t>11</a:t>
            </a:r>
            <a:r>
              <a:rPr lang="en-US" sz="2000" b="1" dirty="0" smtClean="0">
                <a:solidFill>
                  <a:srgbClr val="FF33CC"/>
                </a:solidFill>
              </a:rPr>
              <a:t>m</a:t>
            </a:r>
            <a:r>
              <a:rPr lang="en-US" sz="2000" b="1" baseline="30000" dirty="0" smtClean="0">
                <a:solidFill>
                  <a:srgbClr val="FF33CC"/>
                </a:solidFill>
              </a:rPr>
              <a:t>-3</a:t>
            </a:r>
          </a:p>
          <a:p>
            <a:r>
              <a:rPr lang="en-US" sz="2000" b="1" dirty="0" smtClean="0">
                <a:solidFill>
                  <a:srgbClr val="FF33CC"/>
                </a:solidFill>
              </a:rPr>
              <a:t>instability</a:t>
            </a:r>
          </a:p>
          <a:p>
            <a:r>
              <a:rPr lang="en-US" sz="2000" b="1" dirty="0">
                <a:solidFill>
                  <a:srgbClr val="FF33CC"/>
                </a:solidFill>
              </a:rPr>
              <a:t>s</a:t>
            </a:r>
            <a:r>
              <a:rPr lang="en-US" sz="2000" b="1" dirty="0" smtClean="0">
                <a:solidFill>
                  <a:srgbClr val="FF33CC"/>
                </a:solidFill>
              </a:rPr>
              <a:t>uppressed </a:t>
            </a:r>
          </a:p>
          <a:p>
            <a:r>
              <a:rPr lang="en-US" sz="2000" b="1" dirty="0" smtClean="0">
                <a:solidFill>
                  <a:srgbClr val="FF33CC"/>
                </a:solidFill>
              </a:rPr>
              <a:t>for Q’&gt;15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</a:rPr>
              <a:t>imilar to LHC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6248400" y="2895600"/>
            <a:ext cx="990600" cy="228600"/>
          </a:xfrm>
          <a:prstGeom prst="straightConnector1">
            <a:avLst/>
          </a:prstGeom>
          <a:ln w="47625">
            <a:solidFill>
              <a:srgbClr val="FF33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940652" y="762000"/>
            <a:ext cx="5203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 Benedetto, Ph.D. Thesis, </a:t>
            </a:r>
            <a:r>
              <a:rPr lang="en-US" dirty="0" err="1" smtClean="0"/>
              <a:t>Politecnico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Torino, 2006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391400" y="3733800"/>
            <a:ext cx="125316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</a:t>
            </a:r>
            <a:r>
              <a:rPr lang="en-US" sz="2000" b="1" dirty="0" smtClean="0"/>
              <a:t>low</a:t>
            </a:r>
          </a:p>
          <a:p>
            <a:r>
              <a:rPr lang="en-US" sz="2000" b="1" dirty="0"/>
              <a:t>e</a:t>
            </a:r>
            <a:r>
              <a:rPr lang="en-US" sz="2000" b="1" dirty="0" smtClean="0"/>
              <a:t>mittance</a:t>
            </a:r>
          </a:p>
          <a:p>
            <a:r>
              <a:rPr lang="en-US" sz="2000" b="1" dirty="0"/>
              <a:t>g</a:t>
            </a:r>
            <a:r>
              <a:rPr lang="en-US" sz="2000" b="1" dirty="0" smtClean="0"/>
              <a:t>rowth</a:t>
            </a:r>
          </a:p>
          <a:p>
            <a:r>
              <a:rPr lang="en-US" sz="2000" b="1" dirty="0"/>
              <a:t>b</a:t>
            </a:r>
            <a:r>
              <a:rPr lang="en-US" sz="2000" b="1" dirty="0" smtClean="0"/>
              <a:t>elow </a:t>
            </a:r>
          </a:p>
          <a:p>
            <a:r>
              <a:rPr lang="en-US" sz="2000" b="1" dirty="0" smtClean="0"/>
              <a:t>threshold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10800000">
            <a:off x="6096000" y="3886200"/>
            <a:ext cx="1295400" cy="15240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0" y="61501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3333FF"/>
                </a:solidFill>
              </a:rPr>
              <a:t>s</a:t>
            </a:r>
            <a:r>
              <a:rPr lang="en-US" sz="2000" b="1" dirty="0" smtClean="0">
                <a:solidFill>
                  <a:srgbClr val="3333FF"/>
                </a:solidFill>
              </a:rPr>
              <a:t>low emittance</a:t>
            </a:r>
            <a:r>
              <a:rPr lang="en-US" sz="2000" b="1" dirty="0">
                <a:solidFill>
                  <a:srgbClr val="3333FF"/>
                </a:solidFill>
              </a:rPr>
              <a:t> </a:t>
            </a:r>
            <a:r>
              <a:rPr lang="en-US" sz="2000" b="1" dirty="0" smtClean="0">
                <a:solidFill>
                  <a:srgbClr val="3333FF"/>
                </a:solidFill>
              </a:rPr>
              <a:t>growth never vanishes; precise value depends on optics &amp; e-cloud distribution around the ring </a:t>
            </a:r>
            <a:r>
              <a:rPr lang="en-US" sz="2000" dirty="0" smtClean="0">
                <a:solidFill>
                  <a:srgbClr val="3333FF"/>
                </a:solidFill>
              </a:rPr>
              <a:t>(E. Benedetto, G. Franchetti, F.Z., PRL97:034801,2006)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surface conditioning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lleret-dos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484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1800" y="6488668"/>
            <a:ext cx="6002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N. </a:t>
            </a:r>
            <a:r>
              <a:rPr lang="en-US" sz="2000" dirty="0" err="1" smtClean="0"/>
              <a:t>Hilleret</a:t>
            </a:r>
            <a:r>
              <a:rPr lang="en-US" sz="2000" dirty="0" smtClean="0"/>
              <a:t>, </a:t>
            </a:r>
            <a:r>
              <a:rPr lang="en-US" sz="2000" dirty="0" err="1" smtClean="0"/>
              <a:t>Twostream</a:t>
            </a:r>
            <a:r>
              <a:rPr lang="en-US" sz="2000" dirty="0" smtClean="0"/>
              <a:t> Instabilities workshop, KEK, 2001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86745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</a:t>
            </a:r>
            <a:r>
              <a:rPr lang="en-US" sz="4000" dirty="0" smtClean="0"/>
              <a:t>urface conditioning by e- bombardment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6629400" y="5867400"/>
            <a:ext cx="1790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</a:rPr>
              <a:t>1 </a:t>
            </a:r>
            <a:r>
              <a:rPr lang="en-US" sz="2800" b="1" dirty="0" err="1" smtClean="0">
                <a:solidFill>
                  <a:srgbClr val="3333FF"/>
                </a:solidFill>
              </a:rPr>
              <a:t>mC</a:t>
            </a:r>
            <a:r>
              <a:rPr lang="en-US" sz="2800" b="1" dirty="0" smtClean="0">
                <a:solidFill>
                  <a:srgbClr val="3333FF"/>
                </a:solidFill>
              </a:rPr>
              <a:t>/mm</a:t>
            </a:r>
            <a:r>
              <a:rPr lang="en-US" sz="2800" b="1" baseline="30000" dirty="0" smtClean="0">
                <a:solidFill>
                  <a:srgbClr val="3333FF"/>
                </a:solidFill>
              </a:rPr>
              <a:t>2</a:t>
            </a:r>
            <a:endParaRPr lang="en-US" sz="2800" b="1" baseline="300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XF102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838200"/>
            <a:ext cx="7620000" cy="50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28600"/>
            <a:ext cx="86701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s</a:t>
            </a:r>
            <a:r>
              <a:rPr lang="en-US" sz="4000" dirty="0" smtClean="0"/>
              <a:t>urface conditioning by synchrotron light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8768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N. </a:t>
            </a:r>
            <a:r>
              <a:rPr lang="en-US" dirty="0" err="1" smtClean="0"/>
              <a:t>Hilleret</a:t>
            </a:r>
            <a:r>
              <a:rPr lang="en-US" dirty="0" smtClean="0"/>
              <a:t> et al, EPAC2000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n</a:t>
            </a:r>
            <a:r>
              <a:rPr lang="en-US" sz="2800" b="1" dirty="0" smtClean="0">
                <a:solidFill>
                  <a:srgbClr val="3333FF"/>
                </a:solidFill>
              </a:rPr>
              <a:t>eed 10</a:t>
            </a:r>
            <a:r>
              <a:rPr lang="en-US" sz="2800" b="1" baseline="30000" dirty="0" smtClean="0">
                <a:solidFill>
                  <a:srgbClr val="3333FF"/>
                </a:solidFill>
              </a:rPr>
              <a:t>20</a:t>
            </a:r>
            <a:r>
              <a:rPr lang="en-US" sz="2800" b="1" dirty="0" smtClean="0">
                <a:solidFill>
                  <a:srgbClr val="3333FF"/>
                </a:solidFill>
              </a:rPr>
              <a:t> ph/m!   with 0.01 ph/m/proton/turn</a:t>
            </a:r>
          </a:p>
          <a:p>
            <a:r>
              <a:rPr lang="en-US" sz="2800" b="1" dirty="0" smtClean="0">
                <a:solidFill>
                  <a:srgbClr val="3333FF"/>
                </a:solidFill>
              </a:rPr>
              <a:t>7 hours with 400 nominal bunches at 3.5 </a:t>
            </a:r>
            <a:r>
              <a:rPr lang="en-US" sz="2800" b="1" dirty="0" err="1" smtClean="0">
                <a:solidFill>
                  <a:srgbClr val="3333FF"/>
                </a:solidFill>
              </a:rPr>
              <a:t>TeV</a:t>
            </a:r>
            <a:r>
              <a:rPr lang="en-US" sz="2800" b="1" dirty="0" smtClean="0">
                <a:solidFill>
                  <a:srgbClr val="3333FF"/>
                </a:solidFill>
              </a:rPr>
              <a:t> might do??!</a:t>
            </a:r>
            <a:endParaRPr lang="en-US" sz="2800" b="1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lectron-cloud effects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364188"/>
            <a:ext cx="6859635" cy="54938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3600" dirty="0" smtClean="0"/>
              <a:t> vacuum pressure </a:t>
            </a:r>
            <a:r>
              <a:rPr lang="en-US" sz="3600" dirty="0" smtClean="0"/>
              <a:t>rise	</a:t>
            </a:r>
          </a:p>
          <a:p>
            <a:pPr lvl="1">
              <a:spcBef>
                <a:spcPts val="600"/>
              </a:spcBef>
            </a:pPr>
            <a:r>
              <a:rPr lang="en-US" sz="2800" dirty="0" smtClean="0"/>
              <a:t>	</a:t>
            </a:r>
            <a:r>
              <a:rPr lang="en-US" sz="2800" dirty="0" smtClean="0"/>
              <a:t>- desorption yield, pumping speed,…</a:t>
            </a:r>
            <a:endParaRPr lang="en-US" sz="360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single-bunch instability</a:t>
            </a:r>
          </a:p>
          <a:p>
            <a:pPr marL="0" lvl="1">
              <a:spcBef>
                <a:spcPts val="600"/>
              </a:spcBef>
            </a:pPr>
            <a:r>
              <a:rPr lang="en-US" sz="3600" dirty="0" smtClean="0"/>
              <a:t>	</a:t>
            </a:r>
            <a:r>
              <a:rPr lang="en-US" sz="2800" dirty="0" smtClean="0"/>
              <a:t>- </a:t>
            </a:r>
            <a:r>
              <a:rPr lang="en-US" sz="2800" dirty="0" smtClean="0"/>
              <a:t>interplay w. impedance &amp; beam-beam</a:t>
            </a:r>
            <a:endParaRPr lang="en-US" sz="3600" dirty="0" smtClean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err="1" smtClean="0"/>
              <a:t>multibunch</a:t>
            </a:r>
            <a:r>
              <a:rPr lang="en-US" sz="3600" dirty="0" smtClean="0"/>
              <a:t> instability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3600" dirty="0" smtClean="0"/>
              <a:t> incoherent emittance growth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heat load in cold arcs (quench)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3600" dirty="0"/>
              <a:t> </a:t>
            </a:r>
            <a:r>
              <a:rPr lang="en-US" sz="3600" dirty="0" smtClean="0"/>
              <a:t>perturbation of beam diagnostics</a:t>
            </a:r>
          </a:p>
          <a:p>
            <a:pPr>
              <a:buFont typeface="Arial" pitchFamily="34" charset="0"/>
              <a:buChar char="•"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eflu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7696200" cy="5062538"/>
          </a:xfrm>
          <a:prstGeom prst="rect">
            <a:avLst/>
          </a:prstGeo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7459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e- flux@wall vs. intensity, 25 ns spacing, ‘best’ model 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600" y="5715000"/>
            <a:ext cx="1006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R=0.5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673850" y="5715000"/>
            <a:ext cx="247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calculation for 1 batch </a:t>
            </a:r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953000" y="213360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400" b="1" baseline="-25000">
                <a:solidFill>
                  <a:srgbClr val="0000FF"/>
                </a:solidFill>
              </a:rPr>
              <a:t>max</a:t>
            </a:r>
            <a:r>
              <a:rPr lang="en-US" sz="2400" b="1">
                <a:solidFill>
                  <a:srgbClr val="0000FF"/>
                </a:solidFill>
              </a:rPr>
              <a:t>=1.7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5334000" y="335280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CCFF"/>
                </a:solidFill>
                <a:latin typeface="Symbol" pitchFamily="18" charset="2"/>
              </a:rPr>
              <a:t>d</a:t>
            </a:r>
            <a:r>
              <a:rPr lang="en-US" sz="2400" b="1" baseline="-25000">
                <a:solidFill>
                  <a:srgbClr val="00CCFF"/>
                </a:solidFill>
              </a:rPr>
              <a:t>max</a:t>
            </a:r>
            <a:r>
              <a:rPr lang="en-US" sz="2400" b="1">
                <a:solidFill>
                  <a:srgbClr val="00CCFF"/>
                </a:solidFill>
              </a:rPr>
              <a:t>=1.5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4191000" y="426720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339933"/>
                </a:solidFill>
                <a:latin typeface="Symbol" pitchFamily="18" charset="2"/>
              </a:rPr>
              <a:t>d</a:t>
            </a:r>
            <a:r>
              <a:rPr lang="en-US" sz="2400" b="1" baseline="-25000">
                <a:solidFill>
                  <a:srgbClr val="339933"/>
                </a:solidFill>
              </a:rPr>
              <a:t>max</a:t>
            </a:r>
            <a:r>
              <a:rPr lang="en-US" sz="2400" b="1">
                <a:solidFill>
                  <a:srgbClr val="339933"/>
                </a:solidFill>
              </a:rPr>
              <a:t>=1.3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7010400" y="4724400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CC00"/>
                </a:solidFill>
                <a:latin typeface="Symbol" pitchFamily="18" charset="2"/>
              </a:rPr>
              <a:t>d</a:t>
            </a:r>
            <a:r>
              <a:rPr lang="en-US" sz="2400" b="1" baseline="-25000">
                <a:solidFill>
                  <a:srgbClr val="99CC00"/>
                </a:solidFill>
              </a:rPr>
              <a:t>max</a:t>
            </a:r>
            <a:r>
              <a:rPr lang="en-US" sz="2400" b="1">
                <a:solidFill>
                  <a:srgbClr val="99CC00"/>
                </a:solidFill>
              </a:rPr>
              <a:t>=1.1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57200" y="130175"/>
            <a:ext cx="87956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 smtClean="0"/>
              <a:t>LHC vacuum </a:t>
            </a:r>
            <a:r>
              <a:rPr lang="en-US" sz="4000" dirty="0"/>
              <a:t>pressure with electron cloud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762000" y="6027003"/>
            <a:ext cx="78794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17 hr running at 3 </a:t>
            </a:r>
            <a:r>
              <a:rPr lang="en-US" sz="2400" b="1" i="1" dirty="0" err="1">
                <a:solidFill>
                  <a:srgbClr val="FF0000"/>
                </a:solidFill>
              </a:rPr>
              <a:t>mA</a:t>
            </a:r>
            <a:r>
              <a:rPr lang="en-US" sz="2400" b="1" i="1" dirty="0">
                <a:solidFill>
                  <a:srgbClr val="FF0000"/>
                </a:solidFill>
              </a:rPr>
              <a:t>/m gives CO pressure corresponding to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100-hr beam lifetime (N. </a:t>
            </a:r>
            <a:r>
              <a:rPr lang="en-US" sz="2400" b="1" i="1" dirty="0" err="1">
                <a:solidFill>
                  <a:srgbClr val="FF0000"/>
                </a:solidFill>
              </a:rPr>
              <a:t>Hilleret</a:t>
            </a:r>
            <a:r>
              <a:rPr lang="en-US" sz="2400" b="1" i="1" dirty="0">
                <a:solidFill>
                  <a:srgbClr val="FF0000"/>
                </a:solidFill>
              </a:rPr>
              <a:t>, LHC MAC December 2004)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4345" y="0"/>
            <a:ext cx="388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Presentation to LHC MAC 10 June 2005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fluxvsden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86800" cy="5857875"/>
          </a:xfrm>
          <a:prstGeom prst="rect">
            <a:avLst/>
          </a:prstGeom>
          <a:noFill/>
        </p:spPr>
      </p:pic>
      <p:sp>
        <p:nvSpPr>
          <p:cNvPr id="67589" name="Line 5"/>
          <p:cNvSpPr>
            <a:spLocks noChangeShapeType="1"/>
          </p:cNvSpPr>
          <p:nvPr/>
        </p:nvSpPr>
        <p:spPr bwMode="auto">
          <a:xfrm flipH="1">
            <a:off x="2362200" y="2166938"/>
            <a:ext cx="1066800" cy="12192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 flipH="1">
            <a:off x="1524000" y="3538538"/>
            <a:ext cx="685800" cy="9144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1" name="Line 7"/>
          <p:cNvSpPr>
            <a:spLocks noChangeShapeType="1"/>
          </p:cNvSpPr>
          <p:nvPr/>
        </p:nvSpPr>
        <p:spPr bwMode="auto">
          <a:xfrm>
            <a:off x="1752600" y="719138"/>
            <a:ext cx="0" cy="4419600"/>
          </a:xfrm>
          <a:prstGeom prst="line">
            <a:avLst/>
          </a:prstGeom>
          <a:noFill/>
          <a:ln w="4762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733800" y="1328738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Symbol" pitchFamily="18" charset="2"/>
              </a:rPr>
              <a:t>d</a:t>
            </a:r>
            <a:r>
              <a:rPr lang="en-US" sz="2400" b="1" baseline="-25000">
                <a:solidFill>
                  <a:srgbClr val="0000FF"/>
                </a:solidFill>
              </a:rPr>
              <a:t>max</a:t>
            </a:r>
            <a:r>
              <a:rPr lang="en-US" sz="2400" b="1">
                <a:solidFill>
                  <a:srgbClr val="0000FF"/>
                </a:solidFill>
              </a:rPr>
              <a:t>=1.7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4114800" y="2547938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CCFF"/>
                </a:solidFill>
                <a:latin typeface="Symbol" pitchFamily="18" charset="2"/>
              </a:rPr>
              <a:t>d</a:t>
            </a:r>
            <a:r>
              <a:rPr lang="en-US" sz="2400" b="1" baseline="-25000">
                <a:solidFill>
                  <a:srgbClr val="00CCFF"/>
                </a:solidFill>
              </a:rPr>
              <a:t>max</a:t>
            </a:r>
            <a:r>
              <a:rPr lang="en-US" sz="2400" b="1">
                <a:solidFill>
                  <a:srgbClr val="00CCFF"/>
                </a:solidFill>
              </a:rPr>
              <a:t>=1.5</a:t>
            </a:r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1828800" y="4148138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339933"/>
                </a:solidFill>
                <a:latin typeface="Symbol" pitchFamily="18" charset="2"/>
              </a:rPr>
              <a:t>d</a:t>
            </a:r>
            <a:r>
              <a:rPr lang="en-US" sz="2400" b="1" baseline="-25000">
                <a:solidFill>
                  <a:srgbClr val="339933"/>
                </a:solidFill>
              </a:rPr>
              <a:t>max</a:t>
            </a:r>
            <a:r>
              <a:rPr lang="en-US" sz="2400" b="1">
                <a:solidFill>
                  <a:srgbClr val="339933"/>
                </a:solidFill>
              </a:rPr>
              <a:t>=1.3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2133600" y="4605338"/>
            <a:ext cx="1343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CC00"/>
                </a:solidFill>
                <a:latin typeface="Symbol" pitchFamily="18" charset="2"/>
              </a:rPr>
              <a:t>d</a:t>
            </a:r>
            <a:r>
              <a:rPr lang="en-US" sz="2400" b="1" baseline="-25000">
                <a:solidFill>
                  <a:srgbClr val="99CC00"/>
                </a:solidFill>
              </a:rPr>
              <a:t>max</a:t>
            </a:r>
            <a:r>
              <a:rPr lang="en-US" sz="2400" b="1">
                <a:solidFill>
                  <a:srgbClr val="99CC00"/>
                </a:solidFill>
              </a:rPr>
              <a:t>=1.1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2286000" y="2319338"/>
            <a:ext cx="167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nominal </a:t>
            </a:r>
            <a:r>
              <a:rPr lang="en-US" sz="2400" i="1">
                <a:solidFill>
                  <a:srgbClr val="FF0000"/>
                </a:solidFill>
              </a:rPr>
              <a:t>N</a:t>
            </a:r>
            <a:r>
              <a:rPr lang="en-US" sz="2400" i="1" baseline="-250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1905000" y="646113"/>
            <a:ext cx="1828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stability limit</a:t>
            </a:r>
          </a:p>
          <a:p>
            <a:r>
              <a:rPr lang="en-US" sz="2400">
                <a:solidFill>
                  <a:srgbClr val="FF0000"/>
                </a:solidFill>
              </a:rPr>
              <a:t>at injection</a:t>
            </a: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304800" y="6248400"/>
            <a:ext cx="88449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3333FF"/>
                </a:solidFill>
              </a:rPr>
              <a:t>the challenge is to decrease </a:t>
            </a:r>
            <a:r>
              <a:rPr lang="en-US" sz="2800" b="1" dirty="0" err="1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sz="2800" b="1" baseline="-25000" dirty="0" err="1">
                <a:solidFill>
                  <a:srgbClr val="3333FF"/>
                </a:solidFill>
              </a:rPr>
              <a:t>max</a:t>
            </a:r>
            <a:r>
              <a:rPr lang="en-US" sz="2800" b="1" dirty="0">
                <a:solidFill>
                  <a:srgbClr val="3333FF"/>
                </a:solidFill>
              </a:rPr>
              <a:t> to 1.3 with a stable beam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5562600" y="685800"/>
            <a:ext cx="30686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nominal filling pattern</a:t>
            </a:r>
          </a:p>
          <a:p>
            <a:r>
              <a:rPr lang="en-US" sz="2400"/>
              <a:t>top energy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4345" y="0"/>
            <a:ext cx="388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Presentation to LHC MAC 10 June 2005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52400"/>
            <a:ext cx="6314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e</a:t>
            </a:r>
            <a:r>
              <a:rPr lang="en-US" sz="4800" dirty="0" smtClean="0"/>
              <a:t>lectron cloud in the LSS</a:t>
            </a:r>
            <a:endParaRPr lang="en-US" sz="4800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52400" y="1002268"/>
            <a:ext cx="8763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electron-cloud simulations at 25-ns bunch spacing for the two-beam IR sections were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per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formed by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Giovanni Rumolo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,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Adriana Rossi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and Frank Zimmermann in the period 1999-2002 to specify the acceptable maximum secondary emission yield in this region </a:t>
            </a:r>
            <a:endParaRPr lang="en-US" sz="2400" dirty="0">
              <a:solidFill>
                <a:srgbClr val="000000"/>
              </a:solidFill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en-US" sz="2400" b="1" dirty="0">
                <a:solidFill>
                  <a:srgbClr val="3333FF"/>
                </a:solidFill>
                <a:latin typeface="Arial" pitchFamily="34" charset="0"/>
              </a:rPr>
              <a:t>n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</a:rPr>
              <a:t>ominal LHC beam &amp; SEY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FF"/>
                </a:solidFill>
                <a:effectLst/>
                <a:latin typeface="Arial" pitchFamily="34" charset="0"/>
              </a:rPr>
              <a:t>values between 1.1 and 1.4 had been considered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; see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F.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Zimmermann: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hlinkClick r:id="rId2"/>
              </a:rPr>
              <a:t>Electron-Cloud Simulations for the LHC Straight Sections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, LHC Project Note 201, 1999;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>
                <a:tab pos="2286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 Rossi, G. Rumolo, F. Zimmermann: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hlinkClick r:id="rId3"/>
              </a:rPr>
              <a:t>A Simulation Study of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hlinkClick r:id="rId3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hlinkClick r:id="rId3"/>
              </a:rPr>
              <a:t>the Electron Cloud in the Experimental Regions of LHC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</a:rPr>
              <a:t>, Proceedings ECLOUD’02 workshop, Geneva, Yellow Report CERN-2002-001, pp. 123).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lphaUcPeriod"/>
              <a:tabLst>
                <a:tab pos="228600" algn="l"/>
              </a:tabLst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742950" marR="0" lvl="0" indent="-7429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</a:rPr>
              <a:t>new simulations for much higher SEY are being launched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early preliminary </a:t>
            </a:r>
            <a:r>
              <a:rPr lang="en-US" sz="4800" dirty="0" smtClean="0"/>
              <a:t>LHC findings</a:t>
            </a:r>
            <a:endParaRPr lang="en-US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154616" y="1143000"/>
            <a:ext cx="8989384" cy="6494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at 50-ns spacing strong </a:t>
            </a:r>
            <a:r>
              <a:rPr lang="en-US" sz="3200" b="1" dirty="0" smtClean="0">
                <a:solidFill>
                  <a:srgbClr val="3333FF"/>
                </a:solidFill>
              </a:rPr>
              <a:t>evidence for large electron </a:t>
            </a:r>
          </a:p>
          <a:p>
            <a:pPr lvl="1"/>
            <a:r>
              <a:rPr lang="en-US" sz="3200" b="1" dirty="0" smtClean="0">
                <a:solidFill>
                  <a:srgbClr val="3333FF"/>
                </a:solidFill>
              </a:rPr>
              <a:t>	cloud build up in warm and cold sections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cold sections are of bigger concern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both heat load &amp; instability in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and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train </a:t>
            </a:r>
            <a:r>
              <a:rPr lang="en-US" sz="3200" dirty="0"/>
              <a:t>	</a:t>
            </a:r>
            <a:endParaRPr lang="en-US" sz="3200" dirty="0" smtClean="0"/>
          </a:p>
          <a:p>
            <a:r>
              <a:rPr lang="en-US" sz="3200" dirty="0" smtClean="0"/>
              <a:t>	indicate </a:t>
            </a:r>
            <a:r>
              <a:rPr lang="en-US" sz="3200" b="1" dirty="0" smtClean="0">
                <a:solidFill>
                  <a:srgbClr val="3333FF"/>
                </a:solidFill>
              </a:rPr>
              <a:t>SEY </a:t>
            </a:r>
            <a:r>
              <a:rPr lang="en-US" sz="3200" b="1" dirty="0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sz="3200" b="1" baseline="-25000" dirty="0" smtClean="0">
                <a:solidFill>
                  <a:srgbClr val="3333FF"/>
                </a:solidFill>
              </a:rPr>
              <a:t>max</a:t>
            </a:r>
            <a:r>
              <a:rPr lang="en-US" sz="3200" b="1" dirty="0" smtClean="0">
                <a:solidFill>
                  <a:srgbClr val="3333FF"/>
                </a:solidFill>
              </a:rPr>
              <a:t>~2.5&amp;R=0.5 or R~2.2&amp;R=1.0</a:t>
            </a:r>
          </a:p>
          <a:p>
            <a:r>
              <a:rPr lang="en-US" sz="3200" b="1" dirty="0">
                <a:solidFill>
                  <a:srgbClr val="3333FF"/>
                </a:solidFill>
              </a:rPr>
              <a:t>	</a:t>
            </a:r>
            <a:r>
              <a:rPr lang="en-US" sz="3200" b="1" dirty="0" smtClean="0">
                <a:solidFill>
                  <a:srgbClr val="3333FF"/>
                </a:solidFill>
              </a:rPr>
              <a:t> in the arcs</a:t>
            </a:r>
            <a:endParaRPr lang="en-US" sz="3200" dirty="0" smtClean="0"/>
          </a:p>
          <a:p>
            <a:pPr marL="0" lvl="1" indent="166688"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b="1" dirty="0" smtClean="0">
                <a:solidFill>
                  <a:srgbClr val="3333FF"/>
                </a:solidFill>
              </a:rPr>
              <a:t>av. e-cloud density ~6x10</a:t>
            </a:r>
            <a:r>
              <a:rPr lang="en-US" sz="3200" b="1" baseline="30000" dirty="0" smtClean="0">
                <a:solidFill>
                  <a:srgbClr val="3333FF"/>
                </a:solidFill>
              </a:rPr>
              <a:t>11</a:t>
            </a:r>
            <a:r>
              <a:rPr lang="en-US" sz="3200" b="1" dirty="0" smtClean="0">
                <a:solidFill>
                  <a:srgbClr val="3333FF"/>
                </a:solidFill>
              </a:rPr>
              <a:t> m</a:t>
            </a:r>
            <a:r>
              <a:rPr lang="en-US" sz="3200" b="1" baseline="30000" dirty="0" smtClean="0">
                <a:solidFill>
                  <a:srgbClr val="3333FF"/>
                </a:solidFill>
              </a:rPr>
              <a:t>-3 </a:t>
            </a:r>
            <a:r>
              <a:rPr lang="en-US" sz="3200" dirty="0" smtClean="0"/>
              <a:t>(from Q’ effect)</a:t>
            </a:r>
          </a:p>
          <a:p>
            <a:pPr marL="0" lvl="1" indent="166688"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b="1" dirty="0" smtClean="0">
                <a:solidFill>
                  <a:srgbClr val="3333FF"/>
                </a:solidFill>
              </a:rPr>
              <a:t>expected tune shift: </a:t>
            </a:r>
            <a:r>
              <a:rPr lang="en-US" sz="3200" b="1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sz="3200" b="1" i="1" dirty="0" err="1" smtClean="0">
                <a:solidFill>
                  <a:srgbClr val="3333FF"/>
                </a:solidFill>
              </a:rPr>
              <a:t>Q</a:t>
            </a:r>
            <a:r>
              <a:rPr lang="en-US" sz="3200" b="1" dirty="0" err="1" smtClean="0">
                <a:solidFill>
                  <a:srgbClr val="3333FF"/>
                </a:solidFill>
              </a:rPr>
              <a:t>~</a:t>
            </a:r>
            <a:r>
              <a:rPr lang="en-US" sz="3200" b="1" i="1" dirty="0" err="1" smtClean="0">
                <a:solidFill>
                  <a:srgbClr val="3333FF"/>
                </a:solidFill>
              </a:rPr>
              <a:t>r</a:t>
            </a:r>
            <a:r>
              <a:rPr lang="en-US" sz="3200" b="1" i="1" baseline="-25000" dirty="0" err="1" smtClean="0">
                <a:solidFill>
                  <a:srgbClr val="3333FF"/>
                </a:solidFill>
              </a:rPr>
              <a:t>p</a:t>
            </a:r>
            <a:r>
              <a:rPr lang="en-US" sz="3200" b="1" i="1" dirty="0" err="1" smtClean="0">
                <a:solidFill>
                  <a:srgbClr val="3333FF"/>
                </a:solidFill>
                <a:latin typeface="Symbol" pitchFamily="18" charset="2"/>
              </a:rPr>
              <a:t>r</a:t>
            </a:r>
            <a:r>
              <a:rPr lang="en-US" sz="3200" b="1" i="1" baseline="-25000" dirty="0" err="1" smtClean="0">
                <a:solidFill>
                  <a:srgbClr val="3333FF"/>
                </a:solidFill>
              </a:rPr>
              <a:t>e</a:t>
            </a:r>
            <a:r>
              <a:rPr lang="en-US" sz="3200" b="1" i="1" dirty="0" err="1">
                <a:solidFill>
                  <a:srgbClr val="3333FF"/>
                </a:solidFill>
              </a:rPr>
              <a:t>C</a:t>
            </a:r>
            <a:r>
              <a:rPr lang="en-US" sz="3200" b="1" dirty="0" err="1" smtClean="0">
                <a:solidFill>
                  <a:srgbClr val="3333FF"/>
                </a:solidFill>
                <a:latin typeface="Symbol" pitchFamily="18" charset="2"/>
              </a:rPr>
              <a:t>b</a:t>
            </a:r>
            <a:r>
              <a:rPr lang="en-US" sz="3200" b="1" dirty="0" smtClean="0">
                <a:solidFill>
                  <a:srgbClr val="3333FF"/>
                </a:solidFill>
              </a:rPr>
              <a:t>/(2</a:t>
            </a:r>
            <a:r>
              <a:rPr lang="en-US" sz="3200" b="1" dirty="0" smtClean="0">
                <a:solidFill>
                  <a:srgbClr val="3333FF"/>
                </a:solidFill>
                <a:latin typeface="Symbol" pitchFamily="18" charset="2"/>
              </a:rPr>
              <a:t>g</a:t>
            </a:r>
            <a:r>
              <a:rPr lang="en-US" sz="3200" b="1" dirty="0" smtClean="0">
                <a:solidFill>
                  <a:srgbClr val="3333FF"/>
                </a:solidFill>
              </a:rPr>
              <a:t>)~ 0.0025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new simulations for LSS and more simulations for </a:t>
            </a:r>
          </a:p>
          <a:p>
            <a:pPr marL="457200" lvl="2"/>
            <a:r>
              <a:rPr lang="en-US" sz="3200" dirty="0"/>
              <a:t>a</a:t>
            </a:r>
            <a:r>
              <a:rPr lang="en-US" sz="3200" dirty="0" smtClean="0"/>
              <a:t>rcs are in progress</a:t>
            </a:r>
          </a:p>
          <a:p>
            <a:pPr marL="0" lvl="2" indent="234950">
              <a:buFont typeface="Arial" pitchFamily="34" charset="0"/>
              <a:buChar char="•"/>
            </a:pPr>
            <a:r>
              <a:rPr lang="en-US" sz="3200" dirty="0" smtClean="0"/>
              <a:t>determine </a:t>
            </a:r>
            <a:r>
              <a:rPr lang="en-US" sz="3200" i="1" dirty="0" smtClean="0"/>
              <a:t>R</a:t>
            </a:r>
            <a:r>
              <a:rPr lang="en-US" sz="3200" dirty="0" smtClean="0"/>
              <a:t> from memory effect between trains</a:t>
            </a:r>
          </a:p>
          <a:p>
            <a:pPr marL="457200" lvl="2"/>
            <a:endParaRPr lang="en-US" sz="3200" dirty="0" smtClean="0"/>
          </a:p>
          <a:p>
            <a:pPr lvl="1"/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dirty="0" smtClean="0"/>
              <a:t>o</a:t>
            </a:r>
            <a:r>
              <a:rPr lang="en-US" sz="6600" dirty="0" smtClean="0"/>
              <a:t>n</a:t>
            </a:r>
            <a:r>
              <a:rPr lang="en-US" sz="6600" dirty="0" smtClean="0"/>
              <a:t>going, planned &amp; proposed </a:t>
            </a:r>
            <a:r>
              <a:rPr lang="en-US" sz="6600" dirty="0" smtClean="0"/>
              <a:t>studies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ECLOUD simulations </a:t>
            </a:r>
            <a:r>
              <a:rPr lang="en-US" sz="3200" dirty="0" smtClean="0"/>
              <a:t>(Humberto, Octavio)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525000" cy="4525963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SPS </a:t>
            </a:r>
            <a:r>
              <a:rPr lang="en-US" sz="2800" b="1" dirty="0" smtClean="0">
                <a:solidFill>
                  <a:srgbClr val="0070C0"/>
                </a:solidFill>
              </a:rPr>
              <a:t>benchmark </a:t>
            </a:r>
            <a:r>
              <a:rPr lang="en-US" sz="2800" b="1" i="1" dirty="0" smtClean="0">
                <a:solidFill>
                  <a:srgbClr val="0000CC"/>
                </a:solidFill>
              </a:rPr>
              <a:t>– ONGOING (Octavio)</a:t>
            </a:r>
            <a:endParaRPr lang="en-US" sz="2800" b="1" i="1" dirty="0" smtClean="0">
              <a:solidFill>
                <a:srgbClr val="0000CC"/>
              </a:solidFill>
            </a:endParaRP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imulations for 25, 50 </a:t>
            </a:r>
            <a:r>
              <a:rPr lang="en-US" sz="2000" dirty="0"/>
              <a:t> </a:t>
            </a:r>
            <a:r>
              <a:rPr lang="en-US" sz="2000" dirty="0" smtClean="0"/>
              <a:t>and 75 </a:t>
            </a:r>
            <a:r>
              <a:rPr lang="en-US" sz="2000" dirty="0" smtClean="0"/>
              <a:t>ns; MBB, MBA and detectors, beam parameters (?)</a:t>
            </a:r>
            <a:endParaRPr lang="en-US" sz="2000" dirty="0" smtClean="0"/>
          </a:p>
          <a:p>
            <a:pPr lvl="1"/>
            <a:r>
              <a:rPr lang="en-US" sz="2000" dirty="0" smtClean="0"/>
              <a:t>consistency check with 2010 SPS data  (question by M. Jimenez)</a:t>
            </a:r>
          </a:p>
          <a:p>
            <a:pPr lvl="1"/>
            <a:r>
              <a:rPr lang="en-US" sz="2000" dirty="0"/>
              <a:t>f</a:t>
            </a:r>
            <a:r>
              <a:rPr lang="en-US" sz="2000" dirty="0" smtClean="0"/>
              <a:t>ind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,R,</a:t>
            </a:r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sz="2000" dirty="0" smtClean="0"/>
              <a:t> for </a:t>
            </a:r>
            <a:r>
              <a:rPr lang="en-US" sz="2000" dirty="0" smtClean="0"/>
              <a:t>SPS </a:t>
            </a:r>
            <a:endParaRPr lang="en-US" sz="2000" dirty="0" smtClean="0"/>
          </a:p>
          <a:p>
            <a:r>
              <a:rPr lang="en-US" sz="2800" b="1" dirty="0" smtClean="0">
                <a:solidFill>
                  <a:srgbClr val="0070C0"/>
                </a:solidFill>
              </a:rPr>
              <a:t>LHC LSS at 150 ns </a:t>
            </a:r>
            <a:r>
              <a:rPr lang="en-US" sz="2800" b="1" i="1" dirty="0" smtClean="0">
                <a:solidFill>
                  <a:srgbClr val="0000CC"/>
                </a:solidFill>
              </a:rPr>
              <a:t>– </a:t>
            </a:r>
            <a:r>
              <a:rPr lang="en-US" sz="2800" b="1" i="1" dirty="0" smtClean="0">
                <a:solidFill>
                  <a:srgbClr val="0000CC"/>
                </a:solidFill>
              </a:rPr>
              <a:t>PLANNED (Humberto)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lvl="1"/>
            <a:r>
              <a:rPr lang="en-US" sz="2000" dirty="0" smtClean="0"/>
              <a:t>3 locations &amp;fields at about 59 m from IP1 with both beams present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imulate passage of 17 bunches with  known time separation</a:t>
            </a:r>
          </a:p>
          <a:p>
            <a:pPr lvl="1"/>
            <a:r>
              <a:rPr lang="en-US" sz="2000" dirty="0" smtClean="0"/>
              <a:t>effect of </a:t>
            </a:r>
            <a:r>
              <a:rPr lang="en-US" sz="2000" dirty="0" smtClean="0"/>
              <a:t>solenoid ;  + generic study: dependence on LSS aperture </a:t>
            </a:r>
            <a:endParaRPr lang="en-US" sz="2000" dirty="0" smtClean="0"/>
          </a:p>
          <a:p>
            <a:r>
              <a:rPr lang="en-US" sz="2800" b="1" dirty="0">
                <a:solidFill>
                  <a:srgbClr val="0070C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emory effect in LSSs at 50 ns </a:t>
            </a:r>
            <a:r>
              <a:rPr lang="en-US" sz="2800" b="1" i="1" dirty="0" smtClean="0">
                <a:solidFill>
                  <a:srgbClr val="0000CC"/>
                </a:solidFill>
              </a:rPr>
              <a:t>–</a:t>
            </a:r>
            <a:r>
              <a:rPr lang="en-US" sz="2800" b="1" i="1" dirty="0" smtClean="0">
                <a:solidFill>
                  <a:srgbClr val="0000CC"/>
                </a:solidFill>
              </a:rPr>
              <a:t> PLANNED (Octavio?)</a:t>
            </a:r>
            <a:endParaRPr lang="en-US" sz="2800" b="1" i="1" dirty="0" smtClean="0">
              <a:solidFill>
                <a:srgbClr val="0000CC"/>
              </a:solidFill>
            </a:endParaRPr>
          </a:p>
          <a:p>
            <a:pPr lvl="1"/>
            <a:r>
              <a:rPr lang="en-US" sz="2000" dirty="0" smtClean="0"/>
              <a:t>simulations for IR3 as a </a:t>
            </a:r>
            <a:r>
              <a:rPr lang="en-US" sz="2000" dirty="0" smtClean="0"/>
              <a:t>start, </a:t>
            </a:r>
            <a:r>
              <a:rPr lang="en-US" sz="2000" i="1" dirty="0" err="1" smtClean="0"/>
              <a:t>N</a:t>
            </a:r>
            <a:r>
              <a:rPr lang="en-US" sz="2000" i="1" baseline="-25000" dirty="0" err="1" smtClean="0"/>
              <a:t>b</a:t>
            </a:r>
            <a:r>
              <a:rPr lang="en-US" sz="2000" i="1" dirty="0" smtClean="0"/>
              <a:t> </a:t>
            </a:r>
            <a:r>
              <a:rPr lang="en-US" sz="2000" dirty="0" smtClean="0"/>
              <a:t>scan</a:t>
            </a:r>
            <a:endParaRPr lang="en-US" sz="2000" dirty="0" smtClean="0"/>
          </a:p>
          <a:p>
            <a:pPr lvl="1"/>
            <a:r>
              <a:rPr lang="en-US" sz="2000" dirty="0" smtClean="0"/>
              <a:t>need memory data from other IRs; find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,R,</a:t>
            </a:r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sz="2000" dirty="0" smtClean="0">
                <a:latin typeface="Symbol" pitchFamily="18" charset="2"/>
              </a:rPr>
              <a:t> ; </a:t>
            </a:r>
            <a:r>
              <a:rPr lang="en-US" sz="2000" dirty="0" smtClean="0"/>
              <a:t>triplet heat load (L8)</a:t>
            </a:r>
            <a:endParaRPr lang="en-US" dirty="0" smtClean="0"/>
          </a:p>
          <a:p>
            <a:pPr lvl="1"/>
            <a:r>
              <a:rPr lang="en-US" sz="2000" dirty="0" smtClean="0"/>
              <a:t>other </a:t>
            </a:r>
            <a:r>
              <a:rPr lang="en-US" sz="2000" dirty="0" smtClean="0"/>
              <a:t>LSS simulations for different train </a:t>
            </a:r>
            <a:r>
              <a:rPr lang="en-US" sz="2000" dirty="0" smtClean="0"/>
              <a:t>patterns </a:t>
            </a:r>
            <a:r>
              <a:rPr lang="en-US" sz="2000" dirty="0" smtClean="0"/>
              <a:t>(scrubbing</a:t>
            </a:r>
            <a:r>
              <a:rPr lang="en-US" sz="2000" dirty="0" smtClean="0"/>
              <a:t>), common sections</a:t>
            </a:r>
            <a:endParaRPr lang="en-US" sz="2800" dirty="0" smtClean="0"/>
          </a:p>
          <a:p>
            <a:r>
              <a:rPr lang="en-US" sz="2800" b="1" dirty="0" smtClean="0">
                <a:solidFill>
                  <a:srgbClr val="0070C0"/>
                </a:solidFill>
              </a:rPr>
              <a:t>simulations </a:t>
            </a:r>
            <a:r>
              <a:rPr lang="en-US" sz="2800" b="1" dirty="0" smtClean="0">
                <a:solidFill>
                  <a:srgbClr val="0070C0"/>
                </a:solidFill>
              </a:rPr>
              <a:t>for arc </a:t>
            </a:r>
            <a:r>
              <a:rPr lang="en-US" sz="2800" b="1" i="1" dirty="0" smtClean="0">
                <a:solidFill>
                  <a:srgbClr val="0000CC"/>
                </a:solidFill>
              </a:rPr>
              <a:t>– ONGOING </a:t>
            </a:r>
            <a:r>
              <a:rPr lang="en-US" sz="2800" b="1" i="1" dirty="0" smtClean="0">
                <a:solidFill>
                  <a:srgbClr val="0000CC"/>
                </a:solidFill>
              </a:rPr>
              <a:t>(Humberto)</a:t>
            </a:r>
            <a:endParaRPr lang="en-US" sz="2800" b="1" dirty="0" smtClean="0">
              <a:solidFill>
                <a:srgbClr val="0070C0"/>
              </a:solidFill>
            </a:endParaRPr>
          </a:p>
          <a:p>
            <a:pPr lvl="1"/>
            <a:r>
              <a:rPr lang="en-US" sz="2000" dirty="0" smtClean="0"/>
              <a:t>heat load, central density (instability), flux on wall (scrubbing); find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,R,</a:t>
            </a:r>
            <a:r>
              <a:rPr lang="en-US" sz="2000" dirty="0" err="1" smtClean="0">
                <a:latin typeface="Symbol" pitchFamily="18" charset="2"/>
              </a:rPr>
              <a:t>e</a:t>
            </a:r>
            <a:endParaRPr lang="en-US" sz="2000" dirty="0" smtClean="0">
              <a:latin typeface="Symbol" pitchFamily="18" charset="2"/>
            </a:endParaRPr>
          </a:p>
          <a:p>
            <a:pPr lvl="1"/>
            <a:r>
              <a:rPr lang="en-US" sz="2000" dirty="0" smtClean="0"/>
              <a:t>d</a:t>
            </a:r>
            <a:r>
              <a:rPr lang="en-US" sz="2000" dirty="0" smtClean="0"/>
              <a:t>ependence on beam size &amp; bunch length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ECLOUD simulations </a:t>
            </a:r>
            <a:r>
              <a:rPr lang="en-US" sz="3200" dirty="0" smtClean="0"/>
              <a:t>(Humberto, Octavio)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52596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m</a:t>
            </a:r>
            <a:r>
              <a:rPr lang="en-US" sz="2800" b="1" dirty="0" smtClean="0">
                <a:solidFill>
                  <a:srgbClr val="0070C0"/>
                </a:solidFill>
              </a:rPr>
              <a:t>ulti-bunch wake field and </a:t>
            </a:r>
            <a:r>
              <a:rPr lang="en-US" sz="2800" b="1" dirty="0" smtClean="0">
                <a:solidFill>
                  <a:srgbClr val="0070C0"/>
                </a:solidFill>
              </a:rPr>
              <a:t>CB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instability rise times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ncluding combined coupled/single-bunch effects</a:t>
            </a:r>
          </a:p>
          <a:p>
            <a:pPr lvl="1"/>
            <a:r>
              <a:rPr lang="en-US" sz="2000" dirty="0"/>
              <a:t>w</a:t>
            </a:r>
            <a:r>
              <a:rPr lang="en-US" sz="2000" dirty="0" smtClean="0"/>
              <a:t>ake field from ECLOUD (see nice study by Daniel a few years back)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scrubbing scenario for 2011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imulations for 50  and 75 ns</a:t>
            </a:r>
          </a:p>
          <a:p>
            <a:pPr lvl="1"/>
            <a:r>
              <a:rPr lang="en-US" sz="2000" dirty="0" smtClean="0"/>
              <a:t>d</a:t>
            </a:r>
            <a:r>
              <a:rPr lang="en-US" sz="2000" dirty="0" smtClean="0"/>
              <a:t>etermine </a:t>
            </a:r>
            <a:r>
              <a:rPr lang="en-US" sz="2000" dirty="0" smtClean="0"/>
              <a:t>stable regions in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,R,</a:t>
            </a:r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space for different </a:t>
            </a:r>
            <a:r>
              <a:rPr lang="en-US" sz="2000" dirty="0" smtClean="0"/>
              <a:t>beams ; LSS solenoid effect</a:t>
            </a:r>
            <a:endParaRPr lang="en-US" sz="2000" dirty="0" smtClean="0"/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terate with expected evolution of </a:t>
            </a:r>
            <a:r>
              <a:rPr lang="en-US" sz="2000" dirty="0" err="1" smtClean="0">
                <a:latin typeface="Symbol" pitchFamily="18" charset="2"/>
              </a:rPr>
              <a:t>d</a:t>
            </a:r>
            <a:r>
              <a:rPr lang="en-US" sz="2000" dirty="0" err="1" smtClean="0"/>
              <a:t>,R,</a:t>
            </a:r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sz="2000" dirty="0" smtClean="0">
                <a:latin typeface="Symbol" pitchFamily="18" charset="2"/>
              </a:rPr>
              <a:t> </a:t>
            </a:r>
            <a:r>
              <a:rPr lang="en-US" sz="2000" dirty="0" smtClean="0"/>
              <a:t>as a function of </a:t>
            </a:r>
            <a:r>
              <a:rPr lang="en-US" sz="2000" dirty="0" smtClean="0"/>
              <a:t>flux</a:t>
            </a:r>
          </a:p>
          <a:p>
            <a:pPr lvl="1"/>
            <a:r>
              <a:rPr lang="en-US" sz="2000" dirty="0" smtClean="0"/>
              <a:t>e</a:t>
            </a:r>
            <a:r>
              <a:rPr lang="en-US" sz="2000" dirty="0" smtClean="0"/>
              <a:t>ffect  of satellite bunches </a:t>
            </a:r>
            <a:r>
              <a:rPr lang="en-US" sz="2000" b="1" i="1" dirty="0" smtClean="0">
                <a:solidFill>
                  <a:srgbClr val="0000CC"/>
                </a:solidFill>
              </a:rPr>
              <a:t>– STARTED (Humberto)</a:t>
            </a:r>
            <a:endParaRPr lang="en-US" sz="2000" b="1" i="1" dirty="0" smtClean="0">
              <a:solidFill>
                <a:srgbClr val="0000CC"/>
              </a:solidFill>
            </a:endParaRPr>
          </a:p>
          <a:p>
            <a:r>
              <a:rPr lang="en-US" sz="2800" b="1" dirty="0" smtClean="0">
                <a:solidFill>
                  <a:srgbClr val="0070C0"/>
                </a:solidFill>
              </a:rPr>
              <a:t>scrubbing optimization for 2011</a:t>
            </a:r>
          </a:p>
          <a:p>
            <a:pPr lvl="1"/>
            <a:r>
              <a:rPr lang="en-US" sz="2000" dirty="0" smtClean="0"/>
              <a:t>simulations for 50  and 75 ns to determine map coefficients</a:t>
            </a:r>
          </a:p>
          <a:p>
            <a:pPr lvl="1"/>
            <a:r>
              <a:rPr lang="en-US" sz="2000" dirty="0" smtClean="0"/>
              <a:t>use map to optimize fill pattern and generalize map approach to find optimum scrubbing stages</a:t>
            </a:r>
          </a:p>
          <a:p>
            <a:pPr lvl="1"/>
            <a:r>
              <a:rPr lang="en-US" sz="2000" dirty="0" smtClean="0"/>
              <a:t>help from </a:t>
            </a:r>
            <a:r>
              <a:rPr lang="en-US" sz="2000" b="1" dirty="0" smtClean="0"/>
              <a:t>Theo </a:t>
            </a:r>
            <a:r>
              <a:rPr lang="en-US" sz="2000" b="1" dirty="0" err="1" smtClean="0"/>
              <a:t>Demma</a:t>
            </a:r>
            <a:r>
              <a:rPr lang="en-US" sz="2000" b="1" dirty="0" smtClean="0"/>
              <a:t> </a:t>
            </a:r>
            <a:r>
              <a:rPr lang="en-US" sz="2000" dirty="0" smtClean="0"/>
              <a:t>and/or </a:t>
            </a:r>
            <a:r>
              <a:rPr lang="en-US" sz="2000" b="1" dirty="0" err="1" smtClean="0"/>
              <a:t>Ubaldo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Iriso</a:t>
            </a:r>
            <a:r>
              <a:rPr lang="en-US" sz="2000" dirty="0" smtClean="0"/>
              <a:t>?</a:t>
            </a:r>
            <a:endParaRPr lang="en-US" sz="2000" dirty="0" smtClean="0"/>
          </a:p>
          <a:p>
            <a:pPr marL="398463" lvl="1" indent="-398463"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extended LHC forecast </a:t>
            </a:r>
            <a:r>
              <a:rPr lang="en-US" b="1" i="1" dirty="0" smtClean="0">
                <a:solidFill>
                  <a:srgbClr val="0000CC"/>
                </a:solidFill>
              </a:rPr>
              <a:t>– </a:t>
            </a:r>
            <a:r>
              <a:rPr lang="en-US" b="1" i="1" dirty="0" smtClean="0">
                <a:solidFill>
                  <a:srgbClr val="0000CC"/>
                </a:solidFill>
              </a:rPr>
              <a:t>PLANNED </a:t>
            </a:r>
            <a:r>
              <a:rPr lang="en-US" b="1" i="1" dirty="0" smtClean="0">
                <a:solidFill>
                  <a:srgbClr val="0000CC"/>
                </a:solidFill>
              </a:rPr>
              <a:t>(Humberto)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/>
            <a:r>
              <a:rPr lang="en-US" sz="2000" dirty="0" smtClean="0"/>
              <a:t>simulations for larger values of </a:t>
            </a:r>
            <a:r>
              <a:rPr lang="en-US" sz="2000" dirty="0" smtClean="0">
                <a:latin typeface="Symbol" pitchFamily="18" charset="2"/>
              </a:rPr>
              <a:t>d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elogbook.cern.ch/eLogbook/attach_reader?attach_id=11207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4495800"/>
            <a:ext cx="4114800" cy="1295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0" y="5867400"/>
            <a:ext cx="1183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2/11/2010</a:t>
            </a:r>
            <a:endParaRPr lang="en-US" dirty="0"/>
          </a:p>
        </p:txBody>
      </p:sp>
      <p:pic>
        <p:nvPicPr>
          <p:cNvPr id="4" name="Picture 3" descr="Graph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2848131" cy="1981200"/>
          </a:xfrm>
          <a:prstGeom prst="rect">
            <a:avLst/>
          </a:prstGeom>
        </p:spPr>
      </p:pic>
      <p:pic>
        <p:nvPicPr>
          <p:cNvPr id="5" name="Picture 4" descr="Graph3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9399" y="0"/>
            <a:ext cx="6324601" cy="43994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533400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8</a:t>
            </a:r>
            <a:r>
              <a:rPr lang="en-US" b="1" dirty="0" smtClean="0">
                <a:solidFill>
                  <a:srgbClr val="3333FF"/>
                </a:solidFill>
              </a:rPr>
              <a:t>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</a:p>
          <a:p>
            <a:r>
              <a:rPr lang="en-US" b="1" dirty="0">
                <a:solidFill>
                  <a:srgbClr val="3333FF"/>
                </a:solidFill>
              </a:rPr>
              <a:t> </a:t>
            </a:r>
            <a:r>
              <a:rPr lang="en-US" b="1" dirty="0" smtClean="0">
                <a:solidFill>
                  <a:srgbClr val="3333FF"/>
                </a:solidFill>
              </a:rPr>
              <a:t>      m</a:t>
            </a:r>
            <a:r>
              <a:rPr lang="en-US" b="1" baseline="30000" dirty="0" smtClean="0">
                <a:solidFill>
                  <a:srgbClr val="3333FF"/>
                </a:solidFill>
              </a:rPr>
              <a:t>-3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762000"/>
            <a:ext cx="1326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a</a:t>
            </a:r>
            <a:r>
              <a:rPr lang="en-US" b="1" dirty="0" smtClean="0">
                <a:solidFill>
                  <a:srgbClr val="3333FF"/>
                </a:solidFill>
              </a:rPr>
              <a:t>rc dipole</a:t>
            </a:r>
          </a:p>
          <a:p>
            <a:r>
              <a:rPr lang="en-US" b="1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max</a:t>
            </a:r>
            <a:r>
              <a:rPr lang="en-US" b="1" dirty="0" smtClean="0">
                <a:solidFill>
                  <a:srgbClr val="3333FF"/>
                </a:solidFill>
              </a:rPr>
              <a:t>=2.5</a:t>
            </a:r>
          </a:p>
          <a:p>
            <a:r>
              <a:rPr lang="en-US" b="1" i="1" dirty="0" smtClean="0">
                <a:solidFill>
                  <a:srgbClr val="3333FF"/>
                </a:solidFill>
              </a:rPr>
              <a:t>R</a:t>
            </a:r>
            <a:r>
              <a:rPr lang="en-US" b="1" dirty="0" smtClean="0">
                <a:solidFill>
                  <a:srgbClr val="3333FF"/>
                </a:solidFill>
              </a:rPr>
              <a:t>=0.5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1 </a:t>
            </a:r>
            <a:r>
              <a:rPr lang="en-US" b="1" dirty="0" err="1" smtClean="0">
                <a:solidFill>
                  <a:srgbClr val="3333FF"/>
                </a:solidFill>
              </a:rPr>
              <a:t>nTorr</a:t>
            </a:r>
            <a:endParaRPr lang="en-US" b="1" dirty="0" smtClean="0">
              <a:solidFill>
                <a:srgbClr val="3333FF"/>
              </a:solidFill>
            </a:endParaRPr>
          </a:p>
          <a:p>
            <a:r>
              <a:rPr lang="en-US" b="1" i="1" dirty="0" err="1" smtClean="0">
                <a:solidFill>
                  <a:srgbClr val="3333FF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3333FF"/>
                </a:solidFill>
              </a:rPr>
              <a:t>b</a:t>
            </a:r>
            <a:r>
              <a:rPr lang="en-US" b="1" dirty="0" smtClean="0">
                <a:solidFill>
                  <a:srgbClr val="3333FF"/>
                </a:solidFill>
              </a:rPr>
              <a:t>=1.2x10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886200" y="2590800"/>
            <a:ext cx="35052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467600" y="2438400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~instability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threshold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124200"/>
            <a:ext cx="1326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a</a:t>
            </a:r>
            <a:r>
              <a:rPr lang="en-US" b="1" dirty="0" smtClean="0">
                <a:solidFill>
                  <a:srgbClr val="3333FF"/>
                </a:solidFill>
              </a:rPr>
              <a:t>rc dipole</a:t>
            </a:r>
          </a:p>
          <a:p>
            <a:r>
              <a:rPr lang="en-US" b="1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max</a:t>
            </a:r>
            <a:r>
              <a:rPr lang="en-US" b="1" dirty="0" smtClean="0">
                <a:solidFill>
                  <a:srgbClr val="3333FF"/>
                </a:solidFill>
              </a:rPr>
              <a:t>=2.4</a:t>
            </a:r>
          </a:p>
          <a:p>
            <a:r>
              <a:rPr lang="en-US" b="1" i="1" dirty="0" smtClean="0">
                <a:solidFill>
                  <a:srgbClr val="3333FF"/>
                </a:solidFill>
              </a:rPr>
              <a:t>R</a:t>
            </a:r>
            <a:r>
              <a:rPr lang="en-US" b="1" dirty="0" smtClean="0">
                <a:solidFill>
                  <a:srgbClr val="3333FF"/>
                </a:solidFill>
              </a:rPr>
              <a:t>=0.5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1 </a:t>
            </a:r>
            <a:r>
              <a:rPr lang="en-US" b="1" dirty="0" err="1" smtClean="0">
                <a:solidFill>
                  <a:srgbClr val="3333FF"/>
                </a:solidFill>
              </a:rPr>
              <a:t>nTorr</a:t>
            </a:r>
            <a:endParaRPr lang="en-US" b="1" dirty="0" smtClean="0">
              <a:solidFill>
                <a:srgbClr val="3333FF"/>
              </a:solidFill>
            </a:endParaRPr>
          </a:p>
          <a:p>
            <a:r>
              <a:rPr lang="en-US" b="1" i="1" dirty="0" err="1" smtClean="0">
                <a:solidFill>
                  <a:srgbClr val="3333FF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3333FF"/>
                </a:solidFill>
              </a:rPr>
              <a:t>b</a:t>
            </a:r>
            <a:r>
              <a:rPr lang="en-US" b="1" dirty="0" smtClean="0">
                <a:solidFill>
                  <a:srgbClr val="3333FF"/>
                </a:solidFill>
              </a:rPr>
              <a:t>=1.2x10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6764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10</a:t>
            </a:r>
            <a:r>
              <a:rPr lang="en-US" b="1" baseline="30000" dirty="0" smtClean="0">
                <a:solidFill>
                  <a:srgbClr val="3333FF"/>
                </a:solidFill>
              </a:rPr>
              <a:t>10</a:t>
            </a:r>
            <a:r>
              <a:rPr lang="en-US" b="1" dirty="0" smtClean="0">
                <a:solidFill>
                  <a:srgbClr val="3333FF"/>
                </a:solidFill>
              </a:rPr>
              <a:t> m</a:t>
            </a:r>
            <a:r>
              <a:rPr lang="en-US" b="1" baseline="30000" dirty="0" smtClean="0">
                <a:solidFill>
                  <a:srgbClr val="3333FF"/>
                </a:solidFill>
              </a:rPr>
              <a:t>-3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9328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</a:rPr>
              <a:t>LHC at injection: 4x24 bunch pattern (+3x37 missing bunches)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9000" y="5867400"/>
            <a:ext cx="3335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</a:t>
            </a:r>
            <a:r>
              <a:rPr lang="en-US" sz="2000" dirty="0" smtClean="0"/>
              <a:t>mittance growth observation</a:t>
            </a:r>
          </a:p>
          <a:p>
            <a:r>
              <a:rPr lang="en-US" sz="2000" dirty="0" smtClean="0"/>
              <a:t>F. </a:t>
            </a:r>
            <a:r>
              <a:rPr lang="en-US" sz="2000" dirty="0" err="1" smtClean="0"/>
              <a:t>Roncarolo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62000"/>
            <a:ext cx="20232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</a:t>
            </a:r>
            <a:r>
              <a:rPr lang="en-US" b="1" dirty="0" smtClean="0"/>
              <a:t>or </a:t>
            </a:r>
            <a:r>
              <a:rPr lang="en-US" b="1" dirty="0" err="1" smtClean="0">
                <a:latin typeface="Symbol" pitchFamily="18" charset="2"/>
              </a:rPr>
              <a:t>d</a:t>
            </a:r>
            <a:r>
              <a:rPr lang="en-US" b="1" baseline="-25000" dirty="0" err="1" smtClean="0"/>
              <a:t>max</a:t>
            </a:r>
            <a:r>
              <a:rPr lang="en-US" b="1" dirty="0" smtClean="0"/>
              <a:t>=2.4, </a:t>
            </a:r>
            <a:r>
              <a:rPr lang="en-US" b="1" i="1" dirty="0" smtClean="0"/>
              <a:t>R</a:t>
            </a:r>
            <a:r>
              <a:rPr lang="en-US" b="1" dirty="0" smtClean="0"/>
              <a:t>=0.5:</a:t>
            </a:r>
          </a:p>
          <a:p>
            <a:r>
              <a:rPr lang="en-US" b="1" dirty="0" smtClean="0"/>
              <a:t>no </a:t>
            </a:r>
            <a:r>
              <a:rPr lang="en-US" b="1" dirty="0" err="1" smtClean="0"/>
              <a:t>multipacting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05000" y="3200400"/>
            <a:ext cx="130240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c</a:t>
            </a:r>
            <a:r>
              <a:rPr lang="en-US" sz="2800" b="1" i="1" dirty="0" smtClean="0"/>
              <a:t>entral </a:t>
            </a:r>
          </a:p>
          <a:p>
            <a:r>
              <a:rPr lang="en-US" sz="2800" b="1" i="1" dirty="0" smtClean="0"/>
              <a:t>cloud </a:t>
            </a:r>
          </a:p>
          <a:p>
            <a:r>
              <a:rPr lang="en-US" sz="2800" b="1" i="1" dirty="0" smtClean="0"/>
              <a:t>density</a:t>
            </a:r>
            <a:endParaRPr lang="en-US" sz="28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994967" y="6488668"/>
            <a:ext cx="114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Humberto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5181600"/>
            <a:ext cx="17972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with R=0.5,</a:t>
            </a:r>
          </a:p>
          <a:p>
            <a:r>
              <a:rPr lang="en-US" sz="2400" b="1" dirty="0" err="1" smtClean="0"/>
              <a:t>m</a:t>
            </a:r>
            <a:r>
              <a:rPr lang="en-US" sz="2400" b="1" dirty="0" err="1" smtClean="0"/>
              <a:t>ultipacting</a:t>
            </a:r>
            <a:endParaRPr lang="en-US" sz="2400" b="1" dirty="0" smtClean="0"/>
          </a:p>
          <a:p>
            <a:r>
              <a:rPr lang="en-US" sz="2400" b="1" dirty="0" smtClean="0"/>
              <a:t>f</a:t>
            </a:r>
            <a:r>
              <a:rPr lang="en-US" sz="2400" b="1" dirty="0" smtClean="0"/>
              <a:t>or </a:t>
            </a:r>
            <a:r>
              <a:rPr lang="en-US" sz="2400" b="1" dirty="0" smtClean="0">
                <a:latin typeface="Symbol" pitchFamily="18" charset="2"/>
              </a:rPr>
              <a:t>d</a:t>
            </a:r>
            <a:r>
              <a:rPr lang="en-US" sz="2400" b="1" baseline="-25000" dirty="0" smtClean="0"/>
              <a:t>max</a:t>
            </a:r>
            <a:r>
              <a:rPr lang="en-US" sz="2400" b="1" dirty="0" smtClean="0">
                <a:latin typeface="Calibri"/>
              </a:rPr>
              <a:t>≥2.5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 descr="centerdensity.data.dipole.y2p1.12e10.1ntorr.R.1.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559208"/>
            <a:ext cx="4724400" cy="3298791"/>
          </a:xfrm>
          <a:prstGeom prst="rect">
            <a:avLst/>
          </a:prstGeom>
        </p:spPr>
      </p:pic>
      <p:pic>
        <p:nvPicPr>
          <p:cNvPr id="28" name="Picture 27" descr="centerdensity.data.dipole.y2p2.12e10.1ntorr.R.1.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3628" y="3581400"/>
            <a:ext cx="4710371" cy="3276600"/>
          </a:xfrm>
          <a:prstGeom prst="rect">
            <a:avLst/>
          </a:prstGeom>
        </p:spPr>
      </p:pic>
      <p:pic>
        <p:nvPicPr>
          <p:cNvPr id="3" name="Picture 2" descr="Graph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67200" y="533400"/>
            <a:ext cx="4876800" cy="3392370"/>
          </a:xfrm>
          <a:prstGeom prst="rect">
            <a:avLst/>
          </a:prstGeom>
        </p:spPr>
      </p:pic>
      <p:pic>
        <p:nvPicPr>
          <p:cNvPr id="2" name="Picture 1" descr="Graph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533401"/>
            <a:ext cx="4819914" cy="3352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85800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8</a:t>
            </a:r>
            <a:r>
              <a:rPr lang="en-US" b="1" dirty="0" smtClean="0">
                <a:solidFill>
                  <a:srgbClr val="3333FF"/>
                </a:solidFill>
              </a:rPr>
              <a:t>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</a:p>
          <a:p>
            <a:r>
              <a:rPr lang="en-US" b="1" dirty="0">
                <a:solidFill>
                  <a:srgbClr val="3333FF"/>
                </a:solidFill>
              </a:rPr>
              <a:t> </a:t>
            </a:r>
            <a:r>
              <a:rPr lang="en-US" b="1" dirty="0" smtClean="0">
                <a:solidFill>
                  <a:srgbClr val="3333FF"/>
                </a:solidFill>
              </a:rPr>
              <a:t>      m</a:t>
            </a:r>
            <a:r>
              <a:rPr lang="en-US" b="1" baseline="30000" dirty="0" smtClean="0">
                <a:solidFill>
                  <a:srgbClr val="3333FF"/>
                </a:solidFill>
              </a:rPr>
              <a:t>-3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990600"/>
            <a:ext cx="1326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a</a:t>
            </a:r>
            <a:r>
              <a:rPr lang="en-US" b="1" dirty="0" smtClean="0">
                <a:solidFill>
                  <a:srgbClr val="3333FF"/>
                </a:solidFill>
              </a:rPr>
              <a:t>rc dipole</a:t>
            </a:r>
          </a:p>
          <a:p>
            <a:r>
              <a:rPr lang="en-US" b="1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max</a:t>
            </a:r>
            <a:r>
              <a:rPr lang="en-US" b="1" dirty="0" smtClean="0">
                <a:solidFill>
                  <a:srgbClr val="3333FF"/>
                </a:solidFill>
              </a:rPr>
              <a:t>=2.5</a:t>
            </a:r>
          </a:p>
          <a:p>
            <a:r>
              <a:rPr lang="en-US" b="1" i="1" dirty="0" smtClean="0">
                <a:solidFill>
                  <a:srgbClr val="3333FF"/>
                </a:solidFill>
              </a:rPr>
              <a:t>R</a:t>
            </a:r>
            <a:r>
              <a:rPr lang="en-US" b="1" dirty="0" smtClean="0">
                <a:solidFill>
                  <a:srgbClr val="3333FF"/>
                </a:solidFill>
              </a:rPr>
              <a:t>=0.5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1 </a:t>
            </a:r>
            <a:r>
              <a:rPr lang="en-US" b="1" dirty="0" err="1" smtClean="0">
                <a:solidFill>
                  <a:srgbClr val="3333FF"/>
                </a:solidFill>
              </a:rPr>
              <a:t>nTorr</a:t>
            </a:r>
            <a:endParaRPr lang="en-US" b="1" dirty="0" smtClean="0">
              <a:solidFill>
                <a:srgbClr val="3333FF"/>
              </a:solidFill>
            </a:endParaRPr>
          </a:p>
          <a:p>
            <a:r>
              <a:rPr lang="en-US" b="1" i="1" dirty="0" err="1" smtClean="0">
                <a:solidFill>
                  <a:srgbClr val="3333FF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3333FF"/>
                </a:solidFill>
              </a:rPr>
              <a:t>b</a:t>
            </a:r>
            <a:r>
              <a:rPr lang="en-US" b="1" dirty="0" smtClean="0">
                <a:solidFill>
                  <a:srgbClr val="3333FF"/>
                </a:solidFill>
              </a:rPr>
              <a:t>=1.2x10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105400" y="3200400"/>
            <a:ext cx="33528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543800" y="2590800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~instability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threshold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1600200"/>
            <a:ext cx="1326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a</a:t>
            </a:r>
            <a:r>
              <a:rPr lang="en-US" b="1" dirty="0" smtClean="0">
                <a:solidFill>
                  <a:srgbClr val="3333FF"/>
                </a:solidFill>
              </a:rPr>
              <a:t>rc dipole</a:t>
            </a:r>
          </a:p>
          <a:p>
            <a:r>
              <a:rPr lang="en-US" b="1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max</a:t>
            </a:r>
            <a:r>
              <a:rPr lang="en-US" b="1" dirty="0" smtClean="0">
                <a:solidFill>
                  <a:srgbClr val="3333FF"/>
                </a:solidFill>
              </a:rPr>
              <a:t>=2.5</a:t>
            </a:r>
          </a:p>
          <a:p>
            <a:r>
              <a:rPr lang="en-US" b="1" i="1" dirty="0" smtClean="0">
                <a:solidFill>
                  <a:srgbClr val="3333FF"/>
                </a:solidFill>
              </a:rPr>
              <a:t>R</a:t>
            </a:r>
            <a:r>
              <a:rPr lang="en-US" b="1" dirty="0" smtClean="0">
                <a:solidFill>
                  <a:srgbClr val="3333FF"/>
                </a:solidFill>
              </a:rPr>
              <a:t>=0.5</a:t>
            </a:r>
          </a:p>
          <a:p>
            <a:r>
              <a:rPr lang="en-US" b="1" u="sng" dirty="0" smtClean="0">
                <a:solidFill>
                  <a:srgbClr val="3333FF"/>
                </a:solidFill>
              </a:rPr>
              <a:t>10 </a:t>
            </a:r>
            <a:r>
              <a:rPr lang="en-US" b="1" u="sng" dirty="0" err="1" smtClean="0">
                <a:solidFill>
                  <a:srgbClr val="3333FF"/>
                </a:solidFill>
              </a:rPr>
              <a:t>nTorr</a:t>
            </a:r>
            <a:endParaRPr lang="en-US" b="1" u="sng" dirty="0" smtClean="0">
              <a:solidFill>
                <a:srgbClr val="3333FF"/>
              </a:solidFill>
            </a:endParaRPr>
          </a:p>
          <a:p>
            <a:r>
              <a:rPr lang="en-US" b="1" i="1" dirty="0" err="1" smtClean="0">
                <a:solidFill>
                  <a:srgbClr val="3333FF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3333FF"/>
                </a:solidFill>
              </a:rPr>
              <a:t>b</a:t>
            </a:r>
            <a:r>
              <a:rPr lang="en-US" b="1" dirty="0" smtClean="0">
                <a:solidFill>
                  <a:srgbClr val="3333FF"/>
                </a:solidFill>
              </a:rPr>
              <a:t>=1.2x10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609600"/>
            <a:ext cx="8675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7x10</a:t>
            </a:r>
            <a:r>
              <a:rPr lang="en-US" b="1" baseline="30000" dirty="0" smtClean="0">
                <a:solidFill>
                  <a:srgbClr val="3333FF"/>
                </a:solidFill>
              </a:rPr>
              <a:t>12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</a:p>
          <a:p>
            <a:r>
              <a:rPr lang="en-US" b="1" dirty="0">
                <a:solidFill>
                  <a:srgbClr val="3333FF"/>
                </a:solidFill>
              </a:rPr>
              <a:t> </a:t>
            </a:r>
            <a:r>
              <a:rPr lang="en-US" b="1" dirty="0" smtClean="0">
                <a:solidFill>
                  <a:srgbClr val="3333FF"/>
                </a:solidFill>
              </a:rPr>
              <a:t>      m</a:t>
            </a:r>
            <a:r>
              <a:rPr lang="en-US" b="1" baseline="30000" dirty="0" smtClean="0">
                <a:solidFill>
                  <a:srgbClr val="3333FF"/>
                </a:solidFill>
              </a:rPr>
              <a:t>-3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38200" y="2590800"/>
            <a:ext cx="33528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52800" y="2667000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~instability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threshold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5257800" y="6248400"/>
            <a:ext cx="32004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00" y="5715000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~instability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threshold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328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</a:rPr>
              <a:t>LHC at injection: 4x24 bunch pattern (+3x37 missing bunches)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43400" y="4495800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1.0</a:t>
            </a:r>
            <a:r>
              <a:rPr lang="en-US" b="1" dirty="0" smtClean="0">
                <a:solidFill>
                  <a:srgbClr val="3333FF"/>
                </a:solidFill>
              </a:rPr>
              <a:t>x10</a:t>
            </a:r>
            <a:r>
              <a:rPr lang="en-US" b="1" baseline="30000" dirty="0" smtClean="0">
                <a:solidFill>
                  <a:srgbClr val="3333FF"/>
                </a:solidFill>
              </a:rPr>
              <a:t>13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endParaRPr lang="en-US" b="1" dirty="0" smtClean="0">
              <a:solidFill>
                <a:srgbClr val="3333FF"/>
              </a:solidFill>
            </a:endParaRPr>
          </a:p>
          <a:p>
            <a:r>
              <a:rPr lang="en-US" b="1" dirty="0">
                <a:solidFill>
                  <a:srgbClr val="3333FF"/>
                </a:solidFill>
              </a:rPr>
              <a:t> </a:t>
            </a:r>
            <a:r>
              <a:rPr lang="en-US" b="1" dirty="0" smtClean="0">
                <a:solidFill>
                  <a:srgbClr val="3333FF"/>
                </a:solidFill>
              </a:rPr>
              <a:t>      m</a:t>
            </a:r>
            <a:r>
              <a:rPr lang="en-US" b="1" baseline="30000" dirty="0" smtClean="0">
                <a:solidFill>
                  <a:srgbClr val="3333FF"/>
                </a:solidFill>
              </a:rPr>
              <a:t>-3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3657600"/>
            <a:ext cx="851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5</a:t>
            </a:r>
            <a:r>
              <a:rPr lang="en-US" b="1" dirty="0" smtClean="0">
                <a:solidFill>
                  <a:srgbClr val="3333FF"/>
                </a:solidFill>
              </a:rPr>
              <a:t>x10</a:t>
            </a:r>
            <a:r>
              <a:rPr lang="en-US" b="1" baseline="30000" dirty="0" smtClean="0">
                <a:solidFill>
                  <a:srgbClr val="3333FF"/>
                </a:solidFill>
              </a:rPr>
              <a:t>12</a:t>
            </a:r>
            <a:r>
              <a:rPr lang="en-US" b="1" dirty="0" smtClean="0">
                <a:solidFill>
                  <a:srgbClr val="3333FF"/>
                </a:solidFill>
              </a:rPr>
              <a:t> </a:t>
            </a:r>
            <a:endParaRPr lang="en-US" b="1" dirty="0" smtClean="0">
              <a:solidFill>
                <a:srgbClr val="3333FF"/>
              </a:solidFill>
            </a:endParaRPr>
          </a:p>
          <a:p>
            <a:r>
              <a:rPr lang="en-US" b="1" dirty="0" smtClean="0">
                <a:solidFill>
                  <a:srgbClr val="3333FF"/>
                </a:solidFill>
              </a:rPr>
              <a:t>m</a:t>
            </a:r>
            <a:r>
              <a:rPr lang="en-US" b="1" baseline="30000" dirty="0" smtClean="0">
                <a:solidFill>
                  <a:srgbClr val="3333FF"/>
                </a:solidFill>
              </a:rPr>
              <a:t>-3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38200" y="6248400"/>
            <a:ext cx="3352800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200400" y="4572000"/>
            <a:ext cx="1326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a</a:t>
            </a:r>
            <a:r>
              <a:rPr lang="en-US" b="1" dirty="0" smtClean="0">
                <a:solidFill>
                  <a:srgbClr val="3333FF"/>
                </a:solidFill>
              </a:rPr>
              <a:t>rc dipole</a:t>
            </a:r>
          </a:p>
          <a:p>
            <a:r>
              <a:rPr lang="en-US" b="1" u="sng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b="1" u="sng" baseline="-25000" dirty="0" err="1" smtClean="0">
                <a:solidFill>
                  <a:srgbClr val="3333FF"/>
                </a:solidFill>
              </a:rPr>
              <a:t>max</a:t>
            </a:r>
            <a:r>
              <a:rPr lang="en-US" b="1" u="sng" dirty="0" smtClean="0">
                <a:solidFill>
                  <a:srgbClr val="3333FF"/>
                </a:solidFill>
              </a:rPr>
              <a:t>=2.1</a:t>
            </a:r>
            <a:endParaRPr lang="en-US" b="1" u="sng" dirty="0" smtClean="0">
              <a:solidFill>
                <a:srgbClr val="3333FF"/>
              </a:solidFill>
            </a:endParaRPr>
          </a:p>
          <a:p>
            <a:r>
              <a:rPr lang="en-US" b="1" i="1" u="sng" dirty="0" smtClean="0">
                <a:solidFill>
                  <a:srgbClr val="3333FF"/>
                </a:solidFill>
              </a:rPr>
              <a:t>R</a:t>
            </a:r>
            <a:r>
              <a:rPr lang="en-US" b="1" u="sng" dirty="0" smtClean="0">
                <a:solidFill>
                  <a:srgbClr val="3333FF"/>
                </a:solidFill>
              </a:rPr>
              <a:t>=1.0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1 </a:t>
            </a:r>
            <a:r>
              <a:rPr lang="en-US" b="1" dirty="0" err="1" smtClean="0">
                <a:solidFill>
                  <a:srgbClr val="3333FF"/>
                </a:solidFill>
              </a:rPr>
              <a:t>nTorr</a:t>
            </a:r>
            <a:endParaRPr lang="en-US" b="1" dirty="0" smtClean="0">
              <a:solidFill>
                <a:srgbClr val="3333FF"/>
              </a:solidFill>
            </a:endParaRPr>
          </a:p>
          <a:p>
            <a:r>
              <a:rPr lang="en-US" b="1" i="1" dirty="0" err="1" smtClean="0">
                <a:solidFill>
                  <a:srgbClr val="3333FF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3333FF"/>
                </a:solidFill>
              </a:rPr>
              <a:t>b</a:t>
            </a:r>
            <a:r>
              <a:rPr lang="en-US" b="1" dirty="0" smtClean="0">
                <a:solidFill>
                  <a:srgbClr val="3333FF"/>
                </a:solidFill>
              </a:rPr>
              <a:t>=1.2x10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0000" y="6211669"/>
            <a:ext cx="1293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~instability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threshold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38800" y="381000"/>
            <a:ext cx="3264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c</a:t>
            </a:r>
            <a:r>
              <a:rPr lang="en-US" sz="2800" b="1" i="1" dirty="0" smtClean="0"/>
              <a:t>entral cloud density</a:t>
            </a:r>
            <a:endParaRPr lang="en-US" sz="28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7994967" y="6488668"/>
            <a:ext cx="114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Humberto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43800" y="4114800"/>
            <a:ext cx="1326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a</a:t>
            </a:r>
            <a:r>
              <a:rPr lang="en-US" b="1" dirty="0" smtClean="0">
                <a:solidFill>
                  <a:srgbClr val="3333FF"/>
                </a:solidFill>
              </a:rPr>
              <a:t>rc dipole</a:t>
            </a:r>
          </a:p>
          <a:p>
            <a:r>
              <a:rPr lang="en-US" b="1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max</a:t>
            </a:r>
            <a:r>
              <a:rPr lang="en-US" b="1" dirty="0" smtClean="0">
                <a:solidFill>
                  <a:srgbClr val="3333FF"/>
                </a:solidFill>
              </a:rPr>
              <a:t>=2.2</a:t>
            </a:r>
            <a:endParaRPr lang="en-US" b="1" dirty="0" smtClean="0">
              <a:solidFill>
                <a:srgbClr val="3333FF"/>
              </a:solidFill>
            </a:endParaRPr>
          </a:p>
          <a:p>
            <a:r>
              <a:rPr lang="en-US" b="1" i="1" u="sng" dirty="0" smtClean="0">
                <a:solidFill>
                  <a:srgbClr val="3333FF"/>
                </a:solidFill>
              </a:rPr>
              <a:t>R</a:t>
            </a:r>
            <a:r>
              <a:rPr lang="en-US" b="1" u="sng" dirty="0" smtClean="0">
                <a:solidFill>
                  <a:srgbClr val="3333FF"/>
                </a:solidFill>
              </a:rPr>
              <a:t>=1.0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1 </a:t>
            </a:r>
            <a:r>
              <a:rPr lang="en-US" b="1" dirty="0" err="1" smtClean="0">
                <a:solidFill>
                  <a:srgbClr val="3333FF"/>
                </a:solidFill>
              </a:rPr>
              <a:t>nTorr</a:t>
            </a:r>
            <a:endParaRPr lang="en-US" b="1" dirty="0" smtClean="0">
              <a:solidFill>
                <a:srgbClr val="3333FF"/>
              </a:solidFill>
            </a:endParaRPr>
          </a:p>
          <a:p>
            <a:r>
              <a:rPr lang="en-US" b="1" i="1" dirty="0" err="1" smtClean="0">
                <a:solidFill>
                  <a:srgbClr val="3333FF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3333FF"/>
                </a:solidFill>
              </a:rPr>
              <a:t>b</a:t>
            </a:r>
            <a:r>
              <a:rPr lang="en-US" b="1" dirty="0" smtClean="0">
                <a:solidFill>
                  <a:srgbClr val="3333FF"/>
                </a:solidFill>
              </a:rPr>
              <a:t>=1.2x10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eloss.data.dipole.y2p5.12e12.1mbar.R.1.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3518634"/>
            <a:ext cx="4800600" cy="3339365"/>
          </a:xfrm>
          <a:prstGeom prst="rect">
            <a:avLst/>
          </a:prstGeom>
        </p:spPr>
      </p:pic>
      <p:pic>
        <p:nvPicPr>
          <p:cNvPr id="29" name="Picture 28" descr="eloss.data.dipole.y2p4.12e12.1mbar.R.1.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49054"/>
            <a:ext cx="4900628" cy="3408946"/>
          </a:xfrm>
          <a:prstGeom prst="rect">
            <a:avLst/>
          </a:prstGeom>
        </p:spPr>
      </p:pic>
      <p:pic>
        <p:nvPicPr>
          <p:cNvPr id="27" name="Picture 26" descr="eloss.data.dipole.y2p5.12e12.10mbar.R.0.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457200"/>
            <a:ext cx="4572000" cy="3180348"/>
          </a:xfrm>
          <a:prstGeom prst="rect">
            <a:avLst/>
          </a:prstGeom>
        </p:spPr>
      </p:pic>
      <p:pic>
        <p:nvPicPr>
          <p:cNvPr id="24" name="Picture 23" descr="eloss.data.dipole.y2p5.12e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457200"/>
            <a:ext cx="4352914" cy="3027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09600"/>
            <a:ext cx="869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70 </a:t>
            </a:r>
          </a:p>
          <a:p>
            <a:r>
              <a:rPr lang="en-US" b="1" dirty="0" err="1" smtClean="0">
                <a:solidFill>
                  <a:srgbClr val="3333FF"/>
                </a:solidFill>
              </a:rPr>
              <a:t>mW</a:t>
            </a:r>
            <a:r>
              <a:rPr lang="en-US" b="1" dirty="0" smtClean="0">
                <a:solidFill>
                  <a:srgbClr val="3333FF"/>
                </a:solidFill>
              </a:rPr>
              <a:t>/m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/bunch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4600" y="990600"/>
            <a:ext cx="1326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a</a:t>
            </a:r>
            <a:r>
              <a:rPr lang="en-US" b="1" dirty="0" smtClean="0">
                <a:solidFill>
                  <a:srgbClr val="3333FF"/>
                </a:solidFill>
              </a:rPr>
              <a:t>rc dipole</a:t>
            </a:r>
          </a:p>
          <a:p>
            <a:r>
              <a:rPr lang="en-US" b="1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max</a:t>
            </a:r>
            <a:r>
              <a:rPr lang="en-US" b="1" dirty="0" smtClean="0">
                <a:solidFill>
                  <a:srgbClr val="3333FF"/>
                </a:solidFill>
              </a:rPr>
              <a:t>=2.5</a:t>
            </a:r>
          </a:p>
          <a:p>
            <a:r>
              <a:rPr lang="en-US" b="1" i="1" dirty="0" smtClean="0">
                <a:solidFill>
                  <a:srgbClr val="3333FF"/>
                </a:solidFill>
              </a:rPr>
              <a:t>R</a:t>
            </a:r>
            <a:r>
              <a:rPr lang="en-US" b="1" dirty="0" smtClean="0">
                <a:solidFill>
                  <a:srgbClr val="3333FF"/>
                </a:solidFill>
              </a:rPr>
              <a:t>=0.5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1 </a:t>
            </a:r>
            <a:r>
              <a:rPr lang="en-US" b="1" dirty="0" err="1" smtClean="0">
                <a:solidFill>
                  <a:srgbClr val="3333FF"/>
                </a:solidFill>
              </a:rPr>
              <a:t>nTorr</a:t>
            </a:r>
            <a:endParaRPr lang="en-US" b="1" dirty="0" smtClean="0">
              <a:solidFill>
                <a:srgbClr val="3333FF"/>
              </a:solidFill>
            </a:endParaRPr>
          </a:p>
          <a:p>
            <a:r>
              <a:rPr lang="en-US" b="1" i="1" dirty="0" err="1" smtClean="0">
                <a:solidFill>
                  <a:srgbClr val="3333FF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3333FF"/>
                </a:solidFill>
              </a:rPr>
              <a:t>b</a:t>
            </a:r>
            <a:r>
              <a:rPr lang="en-US" b="1" dirty="0" smtClean="0">
                <a:solidFill>
                  <a:srgbClr val="3333FF"/>
                </a:solidFill>
              </a:rPr>
              <a:t>=1.2x10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1600200"/>
            <a:ext cx="1326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a</a:t>
            </a:r>
            <a:r>
              <a:rPr lang="en-US" b="1" dirty="0" smtClean="0">
                <a:solidFill>
                  <a:srgbClr val="3333FF"/>
                </a:solidFill>
              </a:rPr>
              <a:t>rc dipole</a:t>
            </a:r>
          </a:p>
          <a:p>
            <a:r>
              <a:rPr lang="en-US" b="1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max</a:t>
            </a:r>
            <a:r>
              <a:rPr lang="en-US" b="1" dirty="0" smtClean="0">
                <a:solidFill>
                  <a:srgbClr val="3333FF"/>
                </a:solidFill>
              </a:rPr>
              <a:t>=2.5</a:t>
            </a:r>
          </a:p>
          <a:p>
            <a:r>
              <a:rPr lang="en-US" b="1" i="1" dirty="0" smtClean="0">
                <a:solidFill>
                  <a:srgbClr val="3333FF"/>
                </a:solidFill>
              </a:rPr>
              <a:t>R</a:t>
            </a:r>
            <a:r>
              <a:rPr lang="en-US" b="1" dirty="0" smtClean="0">
                <a:solidFill>
                  <a:srgbClr val="3333FF"/>
                </a:solidFill>
              </a:rPr>
              <a:t>=0.5</a:t>
            </a:r>
          </a:p>
          <a:p>
            <a:r>
              <a:rPr lang="en-US" b="1" u="sng" dirty="0" smtClean="0">
                <a:solidFill>
                  <a:srgbClr val="3333FF"/>
                </a:solidFill>
              </a:rPr>
              <a:t>10 </a:t>
            </a:r>
            <a:r>
              <a:rPr lang="en-US" b="1" u="sng" dirty="0" err="1" smtClean="0">
                <a:solidFill>
                  <a:srgbClr val="3333FF"/>
                </a:solidFill>
              </a:rPr>
              <a:t>nTorr</a:t>
            </a:r>
            <a:endParaRPr lang="en-US" b="1" u="sng" dirty="0" smtClean="0">
              <a:solidFill>
                <a:srgbClr val="3333FF"/>
              </a:solidFill>
            </a:endParaRPr>
          </a:p>
          <a:p>
            <a:r>
              <a:rPr lang="en-US" b="1" i="1" dirty="0" err="1" smtClean="0">
                <a:solidFill>
                  <a:srgbClr val="3333FF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3333FF"/>
                </a:solidFill>
              </a:rPr>
              <a:t>b</a:t>
            </a:r>
            <a:r>
              <a:rPr lang="en-US" b="1" dirty="0" smtClean="0">
                <a:solidFill>
                  <a:srgbClr val="3333FF"/>
                </a:solidFill>
              </a:rPr>
              <a:t>=1.2x10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7800" y="4724400"/>
            <a:ext cx="1326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a</a:t>
            </a:r>
            <a:r>
              <a:rPr lang="en-US" b="1" dirty="0" smtClean="0">
                <a:solidFill>
                  <a:srgbClr val="3333FF"/>
                </a:solidFill>
              </a:rPr>
              <a:t>rc dipole</a:t>
            </a:r>
          </a:p>
          <a:p>
            <a:r>
              <a:rPr lang="en-US" b="1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b="1" baseline="-25000" dirty="0" err="1" smtClean="0">
                <a:solidFill>
                  <a:srgbClr val="3333FF"/>
                </a:solidFill>
              </a:rPr>
              <a:t>max</a:t>
            </a:r>
            <a:r>
              <a:rPr lang="en-US" b="1" dirty="0" smtClean="0">
                <a:solidFill>
                  <a:srgbClr val="3333FF"/>
                </a:solidFill>
              </a:rPr>
              <a:t>=2.5</a:t>
            </a:r>
          </a:p>
          <a:p>
            <a:r>
              <a:rPr lang="en-US" b="1" i="1" u="sng" dirty="0" smtClean="0">
                <a:solidFill>
                  <a:srgbClr val="3333FF"/>
                </a:solidFill>
              </a:rPr>
              <a:t>R</a:t>
            </a:r>
            <a:r>
              <a:rPr lang="en-US" b="1" u="sng" dirty="0" smtClean="0">
                <a:solidFill>
                  <a:srgbClr val="3333FF"/>
                </a:solidFill>
              </a:rPr>
              <a:t>=1.0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1 </a:t>
            </a:r>
            <a:r>
              <a:rPr lang="en-US" b="1" dirty="0" err="1" smtClean="0">
                <a:solidFill>
                  <a:srgbClr val="3333FF"/>
                </a:solidFill>
              </a:rPr>
              <a:t>nTorr</a:t>
            </a:r>
            <a:endParaRPr lang="en-US" b="1" dirty="0" smtClean="0">
              <a:solidFill>
                <a:srgbClr val="3333FF"/>
              </a:solidFill>
            </a:endParaRPr>
          </a:p>
          <a:p>
            <a:r>
              <a:rPr lang="en-US" b="1" i="1" dirty="0" err="1" smtClean="0">
                <a:solidFill>
                  <a:srgbClr val="3333FF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3333FF"/>
                </a:solidFill>
              </a:rPr>
              <a:t>b</a:t>
            </a:r>
            <a:r>
              <a:rPr lang="en-US" b="1" dirty="0" smtClean="0">
                <a:solidFill>
                  <a:srgbClr val="3333FF"/>
                </a:solidFill>
              </a:rPr>
              <a:t>=1.2x10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93289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3333FF"/>
                </a:solidFill>
              </a:rPr>
              <a:t>LHC at injection: 4x24 bunch pattern (+3x37 missing bunches)</a:t>
            </a:r>
            <a:endParaRPr lang="en-US" sz="2800" b="1" dirty="0">
              <a:solidFill>
                <a:srgbClr val="3333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00400" y="4572000"/>
            <a:ext cx="13260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a</a:t>
            </a:r>
            <a:r>
              <a:rPr lang="en-US" b="1" dirty="0" smtClean="0">
                <a:solidFill>
                  <a:srgbClr val="3333FF"/>
                </a:solidFill>
              </a:rPr>
              <a:t>rc dipole</a:t>
            </a:r>
          </a:p>
          <a:p>
            <a:r>
              <a:rPr lang="en-US" b="1" u="sng" dirty="0" err="1" smtClean="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b="1" u="sng" baseline="-25000" dirty="0" err="1" smtClean="0">
                <a:solidFill>
                  <a:srgbClr val="3333FF"/>
                </a:solidFill>
              </a:rPr>
              <a:t>max</a:t>
            </a:r>
            <a:r>
              <a:rPr lang="en-US" b="1" u="sng" dirty="0" smtClean="0">
                <a:solidFill>
                  <a:srgbClr val="3333FF"/>
                </a:solidFill>
              </a:rPr>
              <a:t>=2.4</a:t>
            </a:r>
          </a:p>
          <a:p>
            <a:r>
              <a:rPr lang="en-US" b="1" i="1" u="sng" dirty="0" smtClean="0">
                <a:solidFill>
                  <a:srgbClr val="3333FF"/>
                </a:solidFill>
              </a:rPr>
              <a:t>R</a:t>
            </a:r>
            <a:r>
              <a:rPr lang="en-US" b="1" u="sng" dirty="0" smtClean="0">
                <a:solidFill>
                  <a:srgbClr val="3333FF"/>
                </a:solidFill>
              </a:rPr>
              <a:t>=1.0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1 </a:t>
            </a:r>
            <a:r>
              <a:rPr lang="en-US" b="1" dirty="0" err="1" smtClean="0">
                <a:solidFill>
                  <a:srgbClr val="3333FF"/>
                </a:solidFill>
              </a:rPr>
              <a:t>nTorr</a:t>
            </a:r>
            <a:endParaRPr lang="en-US" b="1" dirty="0" smtClean="0">
              <a:solidFill>
                <a:srgbClr val="3333FF"/>
              </a:solidFill>
            </a:endParaRPr>
          </a:p>
          <a:p>
            <a:r>
              <a:rPr lang="en-US" b="1" i="1" dirty="0" err="1" smtClean="0">
                <a:solidFill>
                  <a:srgbClr val="3333FF"/>
                </a:solidFill>
              </a:rPr>
              <a:t>N</a:t>
            </a:r>
            <a:r>
              <a:rPr lang="en-US" b="1" i="1" baseline="-25000" dirty="0" err="1" smtClean="0">
                <a:solidFill>
                  <a:srgbClr val="3333FF"/>
                </a:solidFill>
              </a:rPr>
              <a:t>b</a:t>
            </a:r>
            <a:r>
              <a:rPr lang="en-US" b="1" dirty="0" smtClean="0">
                <a:solidFill>
                  <a:srgbClr val="3333FF"/>
                </a:solidFill>
              </a:rPr>
              <a:t>=1.2x10</a:t>
            </a:r>
            <a:r>
              <a:rPr lang="en-US" b="1" baseline="30000" dirty="0" smtClean="0">
                <a:solidFill>
                  <a:srgbClr val="3333FF"/>
                </a:solidFill>
              </a:rPr>
              <a:t>11</a:t>
            </a:r>
            <a:endParaRPr lang="en-US" b="1" baseline="30000" dirty="0">
              <a:solidFill>
                <a:srgbClr val="3333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14800" y="762000"/>
            <a:ext cx="869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700</a:t>
            </a:r>
          </a:p>
          <a:p>
            <a:r>
              <a:rPr lang="en-US" b="1" dirty="0" err="1" smtClean="0">
                <a:solidFill>
                  <a:srgbClr val="3333FF"/>
                </a:solidFill>
              </a:rPr>
              <a:t>mW</a:t>
            </a:r>
            <a:r>
              <a:rPr lang="en-US" b="1" dirty="0" smtClean="0">
                <a:solidFill>
                  <a:srgbClr val="3333FF"/>
                </a:solidFill>
              </a:rPr>
              <a:t>/m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/bunch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3429000"/>
            <a:ext cx="873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3 W/m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/bunch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43400" y="3505200"/>
            <a:ext cx="1029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FF"/>
                </a:solidFill>
              </a:rPr>
              <a:t>3.5 W/m</a:t>
            </a:r>
          </a:p>
          <a:p>
            <a:r>
              <a:rPr lang="en-US" b="1" dirty="0" smtClean="0">
                <a:solidFill>
                  <a:srgbClr val="3333FF"/>
                </a:solidFill>
              </a:rPr>
              <a:t>/bunch</a:t>
            </a:r>
            <a:endParaRPr lang="en-US" b="1" dirty="0">
              <a:solidFill>
                <a:srgbClr val="3333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39000" y="381000"/>
            <a:ext cx="1601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h</a:t>
            </a:r>
            <a:r>
              <a:rPr lang="en-US" sz="2800" b="1" i="1" dirty="0" smtClean="0"/>
              <a:t>eat load</a:t>
            </a:r>
            <a:endParaRPr lang="en-US" sz="28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994967" y="6488668"/>
            <a:ext cx="1149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Humberto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/>
          <a:lstStyle/>
          <a:p>
            <a:r>
              <a:rPr lang="en-US" dirty="0" smtClean="0"/>
              <a:t>modeling tools at CERN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871270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3333FF"/>
                </a:solidFill>
              </a:rPr>
              <a:t> ECLOUD </a:t>
            </a:r>
            <a:r>
              <a:rPr lang="en-US" sz="2800" dirty="0" smtClean="0"/>
              <a:t>(F. Zimmermann, G. Rumolo, et al ++)</a:t>
            </a:r>
            <a:endParaRPr lang="en-US" sz="3600" dirty="0" smtClean="0"/>
          </a:p>
          <a:p>
            <a:r>
              <a:rPr lang="en-US" sz="3600" dirty="0" smtClean="0"/>
              <a:t>	- e-cloud build up, electron flux on wall, </a:t>
            </a:r>
          </a:p>
          <a:p>
            <a:r>
              <a:rPr lang="en-US" sz="3600" dirty="0"/>
              <a:t>	</a:t>
            </a:r>
            <a:r>
              <a:rPr lang="en-US" sz="3600" dirty="0" smtClean="0"/>
              <a:t>heat load, multi-bunch wake field</a:t>
            </a:r>
          </a:p>
          <a:p>
            <a:pPr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3333FF"/>
                </a:solidFill>
              </a:rPr>
              <a:t> HEADTAIL </a:t>
            </a:r>
            <a:r>
              <a:rPr lang="en-US" sz="2800" dirty="0" smtClean="0"/>
              <a:t>(G. Rumolo, F.Z., E. Benedetto,…)</a:t>
            </a:r>
            <a:endParaRPr lang="en-US" sz="3600" dirty="0" smtClean="0"/>
          </a:p>
          <a:p>
            <a:pPr lvl="1"/>
            <a:r>
              <a:rPr lang="en-US" sz="3600" dirty="0"/>
              <a:t>	</a:t>
            </a:r>
            <a:r>
              <a:rPr lang="en-US" sz="3600" dirty="0" smtClean="0"/>
              <a:t>- e-cloud driven single-bunch instability,</a:t>
            </a:r>
          </a:p>
          <a:p>
            <a:pPr lvl="1"/>
            <a:r>
              <a:rPr lang="en-US" sz="3600" dirty="0"/>
              <a:t>	</a:t>
            </a:r>
            <a:r>
              <a:rPr lang="en-US" sz="3600" dirty="0" smtClean="0"/>
              <a:t>incoherent emittance growth, interplay </a:t>
            </a:r>
          </a:p>
          <a:p>
            <a:pPr lvl="1"/>
            <a:r>
              <a:rPr lang="en-US" sz="3600" dirty="0"/>
              <a:t>	</a:t>
            </a:r>
            <a:r>
              <a:rPr lang="en-US" sz="3600" dirty="0" smtClean="0"/>
              <a:t>w. impedance &amp; space charge</a:t>
            </a:r>
          </a:p>
          <a:p>
            <a:pPr marL="0" lvl="1" indent="228600"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b="1" dirty="0" err="1" smtClean="0"/>
              <a:t>Micromaps</a:t>
            </a:r>
            <a:r>
              <a:rPr lang="en-US" sz="3600" dirty="0" smtClean="0"/>
              <a:t> </a:t>
            </a:r>
            <a:r>
              <a:rPr lang="en-US" sz="2800" dirty="0" smtClean="0"/>
              <a:t>(G. Franchetti, E.B., F.Z.)</a:t>
            </a:r>
            <a:endParaRPr lang="en-US" sz="3600" dirty="0" smtClean="0"/>
          </a:p>
          <a:p>
            <a:pPr marL="457200" lvl="2" indent="228600"/>
            <a:r>
              <a:rPr lang="en-US" sz="3600" dirty="0"/>
              <a:t>	</a:t>
            </a:r>
            <a:r>
              <a:rPr lang="en-US" sz="3600" dirty="0" smtClean="0"/>
              <a:t>-  precise incoherent effects </a:t>
            </a:r>
          </a:p>
          <a:p>
            <a:pPr marL="0" lvl="2" indent="339725">
              <a:buFont typeface="Arial" pitchFamily="34" charset="0"/>
              <a:buChar char="•"/>
            </a:pPr>
            <a:r>
              <a:rPr lang="en-US" sz="3600" b="1" dirty="0" smtClean="0"/>
              <a:t>Faktor2</a:t>
            </a:r>
            <a:r>
              <a:rPr lang="en-US" sz="3600" dirty="0" smtClean="0"/>
              <a:t> (W. </a:t>
            </a:r>
            <a:r>
              <a:rPr lang="en-US" sz="3600" dirty="0" err="1" smtClean="0"/>
              <a:t>Bruns</a:t>
            </a:r>
            <a:r>
              <a:rPr lang="en-US" sz="3600" dirty="0" smtClean="0"/>
              <a:t>, G. Rumolo) for 3D</a:t>
            </a:r>
          </a:p>
          <a:p>
            <a:pPr lvl="1"/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2" y="1219200"/>
          <a:ext cx="9144002" cy="4427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2"/>
                <a:gridCol w="1240970"/>
                <a:gridCol w="1306286"/>
                <a:gridCol w="1306286"/>
                <a:gridCol w="1306286"/>
                <a:gridCol w="1306286"/>
                <a:gridCol w="1306286"/>
              </a:tblGrid>
              <a:tr h="1199147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Symbol" pitchFamily="18" charset="2"/>
                        </a:rPr>
                        <a:t>d</a:t>
                      </a:r>
                      <a:r>
                        <a:rPr lang="en-US" sz="2400" baseline="-25000" dirty="0" err="1" smtClean="0"/>
                        <a:t>max</a:t>
                      </a:r>
                      <a:endParaRPr lang="en-US" sz="24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/>
                        <a:t>N</a:t>
                      </a:r>
                      <a:r>
                        <a:rPr lang="en-US" sz="2400" i="1" baseline="-25000" dirty="0" err="1" smtClean="0"/>
                        <a:t>b</a:t>
                      </a:r>
                      <a:endParaRPr lang="en-US" sz="2400" i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P </a:t>
                      </a:r>
                      <a:r>
                        <a:rPr lang="en-US" sz="2400" i="0" dirty="0" smtClean="0"/>
                        <a:t>[</a:t>
                      </a:r>
                      <a:r>
                        <a:rPr lang="en-US" sz="2400" i="0" dirty="0" err="1" smtClean="0"/>
                        <a:t>nTorr</a:t>
                      </a:r>
                      <a:r>
                        <a:rPr lang="en-US" sz="2400" i="0" dirty="0" smtClean="0"/>
                        <a:t>]</a:t>
                      </a:r>
                      <a:endParaRPr lang="en-US" sz="24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/>
                        <a:t>R</a:t>
                      </a:r>
                      <a:endParaRPr lang="en-US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dP</a:t>
                      </a:r>
                      <a:r>
                        <a:rPr lang="en-US" sz="2400" dirty="0" smtClean="0"/>
                        <a:t>/</a:t>
                      </a:r>
                      <a:r>
                        <a:rPr lang="en-US" sz="2400" dirty="0" err="1" smtClean="0"/>
                        <a:t>ds</a:t>
                      </a:r>
                      <a:r>
                        <a:rPr lang="en-US" sz="2400" dirty="0" smtClean="0"/>
                        <a:t> [</a:t>
                      </a:r>
                      <a:r>
                        <a:rPr lang="en-US" sz="2400" dirty="0" err="1" smtClean="0"/>
                        <a:t>mW</a:t>
                      </a:r>
                      <a:r>
                        <a:rPr lang="en-US" sz="2400" dirty="0" smtClean="0"/>
                        <a:t>/m]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total e- flux</a:t>
                      </a:r>
                    </a:p>
                    <a:p>
                      <a:r>
                        <a:rPr lang="en-US" sz="2400" dirty="0" smtClean="0"/>
                        <a:t>[</a:t>
                      </a:r>
                      <a:r>
                        <a:rPr lang="en-US" sz="240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2400" dirty="0" err="1" smtClean="0"/>
                        <a:t>A</a:t>
                      </a:r>
                      <a:r>
                        <a:rPr lang="en-US" sz="2400" dirty="0" smtClean="0"/>
                        <a:t>/m]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e- flux </a:t>
                      </a:r>
                    </a:p>
                    <a:p>
                      <a:r>
                        <a:rPr lang="en-US" sz="2400" dirty="0" smtClean="0"/>
                        <a:t>&gt; 30 </a:t>
                      </a:r>
                      <a:r>
                        <a:rPr lang="en-US" sz="2400" dirty="0" err="1" smtClean="0"/>
                        <a:t>eV</a:t>
                      </a:r>
                      <a:endParaRPr lang="en-US" sz="2400" dirty="0" smtClean="0"/>
                    </a:p>
                    <a:p>
                      <a:r>
                        <a:rPr lang="en-US" sz="2400" dirty="0" smtClean="0"/>
                        <a:t>[</a:t>
                      </a:r>
                      <a:r>
                        <a:rPr lang="en-US" sz="2400" dirty="0" err="1" smtClean="0">
                          <a:latin typeface="Symbol" pitchFamily="18" charset="2"/>
                        </a:rPr>
                        <a:t>m</a:t>
                      </a:r>
                      <a:r>
                        <a:rPr lang="en-US" sz="2400" dirty="0" err="1" smtClean="0"/>
                        <a:t>A</a:t>
                      </a:r>
                      <a:r>
                        <a:rPr lang="en-US" sz="2400" dirty="0" smtClean="0"/>
                        <a:t>/m]</a:t>
                      </a:r>
                    </a:p>
                  </a:txBody>
                  <a:tcPr/>
                </a:tc>
              </a:tr>
              <a:tr h="46121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33FF"/>
                          </a:solidFill>
                        </a:rPr>
                        <a:t>2.4</a:t>
                      </a:r>
                      <a:endParaRPr lang="en-US" sz="2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1.2x10</a:t>
                      </a:r>
                      <a:r>
                        <a:rPr lang="en-US" sz="2400" baseline="30000" dirty="0" smtClean="0"/>
                        <a:t>11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0.001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0.034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0.011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6121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33FF"/>
                          </a:solidFill>
                        </a:rPr>
                        <a:t>2.5</a:t>
                      </a:r>
                      <a:endParaRPr lang="en-US" sz="2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1.2x10</a:t>
                      </a:r>
                      <a:r>
                        <a:rPr lang="en-US" sz="2400" baseline="30000" dirty="0" smtClean="0"/>
                        <a:t>11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0.18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0.697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0.239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612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1.2x10</a:t>
                      </a:r>
                      <a:r>
                        <a:rPr lang="en-US" sz="2400" baseline="30000" dirty="0" smtClean="0"/>
                        <a:t>11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33FF"/>
                          </a:solidFill>
                        </a:rPr>
                        <a:t>10</a:t>
                      </a:r>
                      <a:endParaRPr lang="en-US" sz="2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3.3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12.3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4.34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612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1.2x10</a:t>
                      </a:r>
                      <a:r>
                        <a:rPr lang="en-US" sz="2400" baseline="30000" dirty="0" smtClean="0"/>
                        <a:t>11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33FF"/>
                          </a:solidFill>
                        </a:rPr>
                        <a:t>1.0</a:t>
                      </a:r>
                      <a:endParaRPr lang="en-US" sz="2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61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268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69.8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6121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33FF"/>
                          </a:solidFill>
                        </a:rPr>
                        <a:t>2.4</a:t>
                      </a:r>
                      <a:endParaRPr lang="en-US" sz="2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1.2x10</a:t>
                      </a:r>
                      <a:r>
                        <a:rPr lang="en-US" sz="2400" baseline="30000" dirty="0" smtClean="0"/>
                        <a:t>11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33FF"/>
                          </a:solidFill>
                        </a:rPr>
                        <a:t>1.0</a:t>
                      </a:r>
                      <a:endParaRPr lang="en-US" sz="2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46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52.7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612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33FF"/>
                          </a:solidFill>
                        </a:rPr>
                        <a:t>1.0x10</a:t>
                      </a:r>
                      <a:r>
                        <a:rPr lang="en-US" sz="2400" b="1" baseline="30000" dirty="0" smtClean="0">
                          <a:solidFill>
                            <a:srgbClr val="3333FF"/>
                          </a:solidFill>
                        </a:rPr>
                        <a:t>11</a:t>
                      </a:r>
                      <a:endParaRPr lang="en-US" sz="2400" b="1" baseline="30000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0.44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0.71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61211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3333FF"/>
                          </a:solidFill>
                        </a:rPr>
                        <a:t>2.5 (top!)</a:t>
                      </a:r>
                      <a:endParaRPr lang="en-US" sz="2400" b="1" dirty="0">
                        <a:solidFill>
                          <a:srgbClr val="3333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1.2x10</a:t>
                      </a:r>
                      <a:r>
                        <a:rPr lang="en-US" sz="2400" baseline="30000" dirty="0" smtClean="0"/>
                        <a:t>11</a:t>
                      </a:r>
                      <a:endParaRPr lang="en-US" sz="2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0.5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59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356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7030A0"/>
                          </a:solidFill>
                        </a:rPr>
                        <a:t>93.8</a:t>
                      </a:r>
                      <a:endParaRPr lang="en-US" sz="2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9316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s</a:t>
            </a:r>
            <a:r>
              <a:rPr lang="en-US" sz="3600" dirty="0" smtClean="0"/>
              <a:t>imulation results for 4x24 bunches [at injection]</a:t>
            </a:r>
          </a:p>
          <a:p>
            <a:r>
              <a:rPr lang="en-US" sz="3600" dirty="0" smtClean="0"/>
              <a:t>(1.85 </a:t>
            </a:r>
            <a:r>
              <a:rPr lang="en-US" sz="3600" dirty="0" smtClean="0">
                <a:latin typeface="Symbol" pitchFamily="18" charset="2"/>
              </a:rPr>
              <a:t>m</a:t>
            </a:r>
            <a:r>
              <a:rPr lang="en-US" sz="3600" dirty="0" smtClean="0"/>
              <a:t>s spacing between batches)</a:t>
            </a:r>
            <a:endParaRPr lang="en-US" sz="3600" dirty="0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0" y="5657671"/>
            <a:ext cx="92657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</a:rPr>
              <a:t>30 days continuous running </a:t>
            </a:r>
            <a:r>
              <a:rPr lang="en-US" sz="2400" b="1" i="1" dirty="0">
                <a:solidFill>
                  <a:srgbClr val="7030A0"/>
                </a:solidFill>
              </a:rPr>
              <a:t>at 7</a:t>
            </a:r>
            <a:r>
              <a:rPr lang="en-US" sz="2400" b="1" i="1" dirty="0" smtClean="0">
                <a:solidFill>
                  <a:srgbClr val="7030A0"/>
                </a:solidFill>
              </a:rPr>
              <a:t>0 </a:t>
            </a:r>
            <a:r>
              <a:rPr lang="en-US" sz="2400" b="1" i="1" dirty="0" err="1">
                <a:solidFill>
                  <a:srgbClr val="7030A0"/>
                </a:solidFill>
                <a:latin typeface="Symbol" pitchFamily="18" charset="2"/>
              </a:rPr>
              <a:t>m</a:t>
            </a:r>
            <a:r>
              <a:rPr lang="en-US" sz="2400" b="1" i="1" dirty="0" err="1">
                <a:solidFill>
                  <a:srgbClr val="7030A0"/>
                </a:solidFill>
              </a:rPr>
              <a:t>A</a:t>
            </a:r>
            <a:r>
              <a:rPr lang="en-US" sz="2400" b="1" i="1" dirty="0">
                <a:solidFill>
                  <a:srgbClr val="7030A0"/>
                </a:solidFill>
              </a:rPr>
              <a:t>/m gives CO pressure </a:t>
            </a:r>
            <a:endParaRPr lang="en-US" sz="2400" b="1" i="1" dirty="0" smtClean="0">
              <a:solidFill>
                <a:srgbClr val="7030A0"/>
              </a:solidFill>
            </a:endParaRP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corresponding to 100-hr </a:t>
            </a:r>
            <a:r>
              <a:rPr lang="en-US" sz="2400" b="1" i="1" dirty="0">
                <a:solidFill>
                  <a:srgbClr val="7030A0"/>
                </a:solidFill>
              </a:rPr>
              <a:t>beam lifetime </a:t>
            </a:r>
            <a:r>
              <a:rPr lang="en-US" sz="2400" b="1" i="1" dirty="0" smtClean="0">
                <a:solidFill>
                  <a:srgbClr val="7030A0"/>
                </a:solidFill>
              </a:rPr>
              <a:t>(</a:t>
            </a:r>
            <a:r>
              <a:rPr lang="en-US" sz="2400" b="1" i="1" dirty="0">
                <a:solidFill>
                  <a:srgbClr val="7030A0"/>
                </a:solidFill>
              </a:rPr>
              <a:t>N. </a:t>
            </a:r>
            <a:r>
              <a:rPr lang="en-US" sz="2400" b="1" i="1" dirty="0" err="1">
                <a:solidFill>
                  <a:srgbClr val="7030A0"/>
                </a:solidFill>
              </a:rPr>
              <a:t>Hilleret</a:t>
            </a:r>
            <a:r>
              <a:rPr lang="en-US" sz="2400" b="1" i="1" dirty="0">
                <a:solidFill>
                  <a:srgbClr val="7030A0"/>
                </a:solidFill>
              </a:rPr>
              <a:t>, LHC MAC </a:t>
            </a:r>
            <a:r>
              <a:rPr lang="en-US" sz="2400" b="1" i="1" dirty="0" smtClean="0">
                <a:solidFill>
                  <a:srgbClr val="7030A0"/>
                </a:solidFill>
              </a:rPr>
              <a:t>Dec.2004);</a:t>
            </a:r>
          </a:p>
          <a:p>
            <a:r>
              <a:rPr lang="en-US" sz="2400" b="1" i="1" dirty="0">
                <a:solidFill>
                  <a:srgbClr val="7030A0"/>
                </a:solidFill>
              </a:rPr>
              <a:t>2</a:t>
            </a:r>
            <a:r>
              <a:rPr lang="en-US" sz="2400" b="1" i="1" dirty="0" smtClean="0">
                <a:solidFill>
                  <a:srgbClr val="7030A0"/>
                </a:solidFill>
              </a:rPr>
              <a:t> days continuous running at 70 </a:t>
            </a:r>
            <a:r>
              <a:rPr lang="en-US" sz="2400" b="1" i="1" dirty="0" err="1" smtClean="0">
                <a:solidFill>
                  <a:srgbClr val="7030A0"/>
                </a:solidFill>
                <a:latin typeface="Symbol" pitchFamily="18" charset="2"/>
              </a:rPr>
              <a:t>m</a:t>
            </a:r>
            <a:r>
              <a:rPr lang="en-US" sz="2400" b="1" i="1" dirty="0" err="1" smtClean="0">
                <a:solidFill>
                  <a:srgbClr val="7030A0"/>
                </a:solidFill>
              </a:rPr>
              <a:t>A</a:t>
            </a:r>
            <a:r>
              <a:rPr lang="en-US" sz="2400" b="1" i="1" dirty="0" smtClean="0">
                <a:solidFill>
                  <a:srgbClr val="7030A0"/>
                </a:solidFill>
              </a:rPr>
              <a:t>/m gives 1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mC</a:t>
            </a:r>
            <a:r>
              <a:rPr lang="en-US" sz="2400" b="1" i="1" dirty="0" smtClean="0">
                <a:solidFill>
                  <a:srgbClr val="7030A0"/>
                </a:solidFill>
              </a:rPr>
              <a:t>/mm</a:t>
            </a:r>
            <a:r>
              <a:rPr lang="en-US" sz="2400" b="1" i="1" baseline="30000" dirty="0" smtClean="0">
                <a:solidFill>
                  <a:srgbClr val="7030A0"/>
                </a:solidFill>
              </a:rPr>
              <a:t>2</a:t>
            </a:r>
            <a:r>
              <a:rPr lang="en-US" sz="2400" b="1" i="1" dirty="0" smtClean="0">
                <a:solidFill>
                  <a:srgbClr val="7030A0"/>
                </a:solidFill>
              </a:rPr>
              <a:t> !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8758" y="914400"/>
            <a:ext cx="158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H. Maury Cuna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lot_onset_s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70560"/>
            <a:ext cx="8839200" cy="6187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1322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Octavio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1600200"/>
            <a:ext cx="2484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strip detector (~MBB)</a:t>
            </a:r>
            <a:endParaRPr lang="en-US" sz="2000" b="1" dirty="0">
              <a:solidFill>
                <a:srgbClr val="0000C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4419600"/>
            <a:ext cx="22481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r>
              <a:rPr lang="en-US" dirty="0" smtClean="0"/>
              <a:t>hreshold much lower</a:t>
            </a:r>
          </a:p>
          <a:p>
            <a:r>
              <a:rPr lang="en-US" dirty="0" smtClean="0"/>
              <a:t>t</a:t>
            </a:r>
            <a:r>
              <a:rPr lang="en-US" dirty="0" smtClean="0"/>
              <a:t>han for LHC;</a:t>
            </a:r>
          </a:p>
          <a:p>
            <a:r>
              <a:rPr lang="en-US" dirty="0" smtClean="0"/>
              <a:t>c</a:t>
            </a:r>
            <a:r>
              <a:rPr lang="en-US" dirty="0" smtClean="0"/>
              <a:t>heck MBA chamber</a:t>
            </a:r>
          </a:p>
          <a:p>
            <a:endParaRPr lang="en-US" dirty="0"/>
          </a:p>
        </p:txBody>
      </p:sp>
      <p:sp>
        <p:nvSpPr>
          <p:cNvPr id="8" name="5-Point Star 7"/>
          <p:cNvSpPr/>
          <p:nvPr/>
        </p:nvSpPr>
        <p:spPr>
          <a:xfrm>
            <a:off x="4953000" y="16002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953000" y="0"/>
            <a:ext cx="457200" cy="3810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62600" y="0"/>
            <a:ext cx="2624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LHC, R=0.5 (Humberto)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057400"/>
            <a:ext cx="2624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LHC, R=1.0 (Humberto)</a:t>
            </a:r>
            <a:endParaRPr lang="en-US" sz="20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4876800" y="4724400"/>
            <a:ext cx="2743200" cy="1724025"/>
            <a:chOff x="6854" y="11640"/>
            <a:chExt cx="4321" cy="2715"/>
          </a:xfrm>
        </p:grpSpPr>
        <p:cxnSp>
          <p:nvCxnSpPr>
            <p:cNvPr id="29698" name="AutoShape 2"/>
            <p:cNvCxnSpPr>
              <a:cxnSpLocks noChangeShapeType="1"/>
            </p:cNvCxnSpPr>
            <p:nvPr/>
          </p:nvCxnSpPr>
          <p:spPr bwMode="auto">
            <a:xfrm>
              <a:off x="9689" y="12045"/>
              <a:ext cx="61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6854" y="11640"/>
              <a:ext cx="4321" cy="2715"/>
              <a:chOff x="6854" y="11640"/>
              <a:chExt cx="4321" cy="2715"/>
            </a:xfrm>
          </p:grpSpPr>
          <p:cxnSp>
            <p:nvCxnSpPr>
              <p:cNvPr id="29700" name="AutoShape 4"/>
              <p:cNvCxnSpPr>
                <a:cxnSpLocks noChangeShapeType="1"/>
              </p:cNvCxnSpPr>
              <p:nvPr/>
            </p:nvCxnSpPr>
            <p:spPr bwMode="auto">
              <a:xfrm flipH="1">
                <a:off x="9676" y="13725"/>
                <a:ext cx="89" cy="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01" name="AutoShape 5"/>
              <p:cNvCxnSpPr>
                <a:cxnSpLocks noChangeShapeType="1"/>
              </p:cNvCxnSpPr>
              <p:nvPr/>
            </p:nvCxnSpPr>
            <p:spPr bwMode="auto">
              <a:xfrm>
                <a:off x="9675" y="13845"/>
                <a:ext cx="105" cy="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02" name="AutoShape 6"/>
              <p:cNvCxnSpPr>
                <a:cxnSpLocks noChangeShapeType="1"/>
              </p:cNvCxnSpPr>
              <p:nvPr/>
            </p:nvCxnSpPr>
            <p:spPr bwMode="auto">
              <a:xfrm flipH="1">
                <a:off x="10200" y="12060"/>
                <a:ext cx="89" cy="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03" name="AutoShape 7"/>
              <p:cNvCxnSpPr>
                <a:cxnSpLocks noChangeShapeType="1"/>
              </p:cNvCxnSpPr>
              <p:nvPr/>
            </p:nvCxnSpPr>
            <p:spPr bwMode="auto">
              <a:xfrm>
                <a:off x="10200" y="11955"/>
                <a:ext cx="105" cy="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grpSp>
            <p:nvGrpSpPr>
              <p:cNvPr id="5" name="Group 8"/>
              <p:cNvGrpSpPr>
                <a:grpSpLocks/>
              </p:cNvGrpSpPr>
              <p:nvPr/>
            </p:nvGrpSpPr>
            <p:grpSpPr bwMode="auto">
              <a:xfrm>
                <a:off x="6854" y="11640"/>
                <a:ext cx="4321" cy="2715"/>
                <a:chOff x="6854" y="11640"/>
                <a:chExt cx="4321" cy="2715"/>
              </a:xfrm>
            </p:grpSpPr>
            <p:sp>
              <p:nvSpPr>
                <p:cNvPr id="29705" name="Oval 9"/>
                <p:cNvSpPr>
                  <a:spLocks noChangeArrowheads="1"/>
                </p:cNvSpPr>
                <p:nvPr/>
              </p:nvSpPr>
              <p:spPr bwMode="auto">
                <a:xfrm>
                  <a:off x="9104" y="12240"/>
                  <a:ext cx="1201" cy="1245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06" name="Oval 10"/>
                <p:cNvSpPr>
                  <a:spLocks noChangeArrowheads="1"/>
                </p:cNvSpPr>
                <p:nvPr/>
              </p:nvSpPr>
              <p:spPr bwMode="auto">
                <a:xfrm>
                  <a:off x="8774" y="12240"/>
                  <a:ext cx="1846" cy="1245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>
                  <a:off x="6854" y="11940"/>
                  <a:ext cx="4321" cy="2415"/>
                  <a:chOff x="6854" y="11940"/>
                  <a:chExt cx="4321" cy="2415"/>
                </a:xfrm>
              </p:grpSpPr>
              <p:sp>
                <p:nvSpPr>
                  <p:cNvPr id="2970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8414" y="12240"/>
                    <a:ext cx="2520" cy="1275"/>
                  </a:xfrm>
                  <a:prstGeom prst="ellips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29709" name="AutoShape 1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659" y="13830"/>
                    <a:ext cx="961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10" name="AutoShape 1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659" y="13710"/>
                    <a:ext cx="1" cy="24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11" name="AutoShape 1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664" y="13710"/>
                    <a:ext cx="1" cy="24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12" name="AutoShape 1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659" y="13350"/>
                    <a:ext cx="1" cy="24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13" name="AutoShape 1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660" y="12960"/>
                    <a:ext cx="1" cy="24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14" name="AutoShape 1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662" y="13350"/>
                    <a:ext cx="1" cy="24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15" name="AutoShape 1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663" y="12960"/>
                    <a:ext cx="1" cy="24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16" name="AutoShape 2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024" y="12240"/>
                    <a:ext cx="1" cy="72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17" name="AutoShape 2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34" y="12240"/>
                    <a:ext cx="16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18" name="AutoShape 22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35" y="12960"/>
                    <a:ext cx="16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19" name="AutoShape 23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249" y="12240"/>
                    <a:ext cx="16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20" name="AutoShape 24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609" y="12240"/>
                    <a:ext cx="16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21" name="AutoShape 25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939" y="12240"/>
                    <a:ext cx="16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22" name="AutoShape 2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249" y="12960"/>
                    <a:ext cx="16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23" name="AutoShape 2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609" y="12960"/>
                    <a:ext cx="16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24" name="AutoShape 2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939" y="12960"/>
                    <a:ext cx="16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25" name="AutoShape 2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269" y="12960"/>
                    <a:ext cx="16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26" name="AutoShape 30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524" y="12960"/>
                    <a:ext cx="16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27" name="AutoShape 31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239" y="12240"/>
                    <a:ext cx="165" cy="0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28" name="AutoShape 32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7935" y="12240"/>
                    <a:ext cx="89" cy="10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29" name="AutoShape 33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9676" y="11940"/>
                    <a:ext cx="89" cy="10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30" name="AutoShape 34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8040" y="12840"/>
                    <a:ext cx="89" cy="10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31" name="AutoShape 35"/>
                  <p:cNvCxnSpPr>
                    <a:cxnSpLocks noChangeShapeType="1"/>
                  </p:cNvCxnSpPr>
                  <p:nvPr/>
                </p:nvCxnSpPr>
                <p:spPr bwMode="auto">
                  <a:xfrm flipH="1">
                    <a:off x="10560" y="13845"/>
                    <a:ext cx="89" cy="10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32" name="AutoShape 3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8024" y="12240"/>
                    <a:ext cx="105" cy="10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33" name="AutoShape 37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7919" y="12855"/>
                    <a:ext cx="105" cy="10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34" name="AutoShape 38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9675" y="12060"/>
                    <a:ext cx="105" cy="10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9735" name="AutoShape 39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10560" y="13740"/>
                    <a:ext cx="105" cy="105"/>
                  </a:xfrm>
                  <a:prstGeom prst="straightConnector1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</p:cxnSp>
              <p:sp>
                <p:nvSpPr>
                  <p:cNvPr id="29736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854" y="12345"/>
                    <a:ext cx="1081" cy="4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rPr>
                      <a:t>24.3 mm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  <p:sp>
                <p:nvSpPr>
                  <p:cNvPr id="29737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853" y="13950"/>
                    <a:ext cx="1322" cy="40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rPr>
                      <a:t>47.15 mm</a:t>
                    </a:r>
                    <a:endParaRPr kumimoji="0" lang="en-U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</a:endParaRPr>
                  </a:p>
                </p:txBody>
              </p:sp>
            </p:grpSp>
            <p:cxnSp>
              <p:nvCxnSpPr>
                <p:cNvPr id="29738" name="AutoShape 42"/>
                <p:cNvCxnSpPr>
                  <a:cxnSpLocks noChangeShapeType="1"/>
                </p:cNvCxnSpPr>
                <p:nvPr/>
              </p:nvCxnSpPr>
              <p:spPr bwMode="auto">
                <a:xfrm>
                  <a:off x="9659" y="12735"/>
                  <a:ext cx="1" cy="24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39" name="AutoShape 43"/>
                <p:cNvCxnSpPr>
                  <a:cxnSpLocks noChangeShapeType="1"/>
                </p:cNvCxnSpPr>
                <p:nvPr/>
              </p:nvCxnSpPr>
              <p:spPr bwMode="auto">
                <a:xfrm>
                  <a:off x="10319" y="12735"/>
                  <a:ext cx="1" cy="24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40" name="AutoShape 44"/>
                <p:cNvCxnSpPr>
                  <a:cxnSpLocks noChangeShapeType="1"/>
                </p:cNvCxnSpPr>
                <p:nvPr/>
              </p:nvCxnSpPr>
              <p:spPr bwMode="auto">
                <a:xfrm>
                  <a:off x="9659" y="12375"/>
                  <a:ext cx="1" cy="24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41" name="AutoShape 45"/>
                <p:cNvCxnSpPr>
                  <a:cxnSpLocks noChangeShapeType="1"/>
                </p:cNvCxnSpPr>
                <p:nvPr/>
              </p:nvCxnSpPr>
              <p:spPr bwMode="auto">
                <a:xfrm>
                  <a:off x="9660" y="11985"/>
                  <a:ext cx="1" cy="24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42" name="AutoShape 46"/>
                <p:cNvCxnSpPr>
                  <a:cxnSpLocks noChangeShapeType="1"/>
                </p:cNvCxnSpPr>
                <p:nvPr/>
              </p:nvCxnSpPr>
              <p:spPr bwMode="auto">
                <a:xfrm>
                  <a:off x="10317" y="12375"/>
                  <a:ext cx="1" cy="24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cxnSp>
              <p:nvCxnSpPr>
                <p:cNvPr id="29743" name="AutoShape 47"/>
                <p:cNvCxnSpPr>
                  <a:cxnSpLocks noChangeShapeType="1"/>
                </p:cNvCxnSpPr>
                <p:nvPr/>
              </p:nvCxnSpPr>
              <p:spPr bwMode="auto">
                <a:xfrm>
                  <a:off x="10318" y="11985"/>
                  <a:ext cx="1" cy="24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</p:cxnSp>
            <p:sp>
              <p:nvSpPr>
                <p:cNvPr id="2974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9479" y="11640"/>
                  <a:ext cx="1081" cy="4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24.3 mm</a:t>
                  </a:r>
                  <a:endPara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</p:grpSp>
        </p:grpSp>
      </p:grpSp>
      <p:grpSp>
        <p:nvGrpSpPr>
          <p:cNvPr id="7" name="Group 49"/>
          <p:cNvGrpSpPr>
            <a:grpSpLocks/>
          </p:cNvGrpSpPr>
          <p:nvPr/>
        </p:nvGrpSpPr>
        <p:grpSpPr bwMode="auto">
          <a:xfrm>
            <a:off x="1149350" y="4676775"/>
            <a:ext cx="3679825" cy="1771650"/>
            <a:chOff x="1091" y="11640"/>
            <a:chExt cx="5793" cy="2790"/>
          </a:xfrm>
        </p:grpSpPr>
        <p:grpSp>
          <p:nvGrpSpPr>
            <p:cNvPr id="8" name="Group 50"/>
            <p:cNvGrpSpPr>
              <a:grpSpLocks/>
            </p:cNvGrpSpPr>
            <p:nvPr/>
          </p:nvGrpSpPr>
          <p:grpSpPr bwMode="auto">
            <a:xfrm>
              <a:off x="4020" y="12420"/>
              <a:ext cx="2864" cy="2010"/>
              <a:chOff x="4020" y="12420"/>
              <a:chExt cx="2864" cy="2010"/>
            </a:xfrm>
          </p:grpSpPr>
          <p:cxnSp>
            <p:nvCxnSpPr>
              <p:cNvPr id="29747" name="AutoShape 51"/>
              <p:cNvCxnSpPr>
                <a:cxnSpLocks noChangeShapeType="1"/>
              </p:cNvCxnSpPr>
              <p:nvPr/>
            </p:nvCxnSpPr>
            <p:spPr bwMode="auto">
              <a:xfrm>
                <a:off x="4049" y="13905"/>
                <a:ext cx="1318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48" name="AutoShape 52"/>
              <p:cNvCxnSpPr>
                <a:cxnSpLocks noChangeShapeType="1"/>
              </p:cNvCxnSpPr>
              <p:nvPr/>
            </p:nvCxnSpPr>
            <p:spPr bwMode="auto">
              <a:xfrm>
                <a:off x="4049" y="13785"/>
                <a:ext cx="1" cy="2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49" name="AutoShape 53"/>
              <p:cNvCxnSpPr>
                <a:cxnSpLocks noChangeShapeType="1"/>
              </p:cNvCxnSpPr>
              <p:nvPr/>
            </p:nvCxnSpPr>
            <p:spPr bwMode="auto">
              <a:xfrm>
                <a:off x="5369" y="13785"/>
                <a:ext cx="1" cy="2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50" name="AutoShape 54"/>
              <p:cNvCxnSpPr>
                <a:cxnSpLocks noChangeShapeType="1"/>
              </p:cNvCxnSpPr>
              <p:nvPr/>
            </p:nvCxnSpPr>
            <p:spPr bwMode="auto">
              <a:xfrm>
                <a:off x="4049" y="13425"/>
                <a:ext cx="1" cy="2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51" name="AutoShape 55"/>
              <p:cNvCxnSpPr>
                <a:cxnSpLocks noChangeShapeType="1"/>
              </p:cNvCxnSpPr>
              <p:nvPr/>
            </p:nvCxnSpPr>
            <p:spPr bwMode="auto">
              <a:xfrm>
                <a:off x="4050" y="13035"/>
                <a:ext cx="1" cy="2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52" name="AutoShape 56"/>
              <p:cNvCxnSpPr>
                <a:cxnSpLocks noChangeShapeType="1"/>
              </p:cNvCxnSpPr>
              <p:nvPr/>
            </p:nvCxnSpPr>
            <p:spPr bwMode="auto">
              <a:xfrm>
                <a:off x="5367" y="13425"/>
                <a:ext cx="1" cy="2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53" name="AutoShape 57"/>
              <p:cNvCxnSpPr>
                <a:cxnSpLocks noChangeShapeType="1"/>
              </p:cNvCxnSpPr>
              <p:nvPr/>
            </p:nvCxnSpPr>
            <p:spPr bwMode="auto">
              <a:xfrm>
                <a:off x="5368" y="13035"/>
                <a:ext cx="1" cy="24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54" name="AutoShape 58"/>
              <p:cNvCxnSpPr>
                <a:cxnSpLocks noChangeShapeType="1"/>
              </p:cNvCxnSpPr>
              <p:nvPr/>
            </p:nvCxnSpPr>
            <p:spPr bwMode="auto">
              <a:xfrm>
                <a:off x="4020" y="13035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55" name="AutoShape 59"/>
              <p:cNvCxnSpPr>
                <a:cxnSpLocks noChangeShapeType="1"/>
              </p:cNvCxnSpPr>
              <p:nvPr/>
            </p:nvCxnSpPr>
            <p:spPr bwMode="auto">
              <a:xfrm>
                <a:off x="4334" y="13035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56" name="AutoShape 60"/>
              <p:cNvCxnSpPr>
                <a:cxnSpLocks noChangeShapeType="1"/>
              </p:cNvCxnSpPr>
              <p:nvPr/>
            </p:nvCxnSpPr>
            <p:spPr bwMode="auto">
              <a:xfrm>
                <a:off x="4694" y="13035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57" name="AutoShape 61"/>
              <p:cNvCxnSpPr>
                <a:cxnSpLocks noChangeShapeType="1"/>
              </p:cNvCxnSpPr>
              <p:nvPr/>
            </p:nvCxnSpPr>
            <p:spPr bwMode="auto">
              <a:xfrm>
                <a:off x="5024" y="13035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58" name="AutoShape 62"/>
              <p:cNvCxnSpPr>
                <a:cxnSpLocks noChangeShapeType="1"/>
              </p:cNvCxnSpPr>
              <p:nvPr/>
            </p:nvCxnSpPr>
            <p:spPr bwMode="auto">
              <a:xfrm>
                <a:off x="5354" y="13035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59" name="AutoShape 63"/>
              <p:cNvCxnSpPr>
                <a:cxnSpLocks noChangeShapeType="1"/>
              </p:cNvCxnSpPr>
              <p:nvPr/>
            </p:nvCxnSpPr>
            <p:spPr bwMode="auto">
              <a:xfrm>
                <a:off x="5609" y="13035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60" name="AutoShape 64"/>
              <p:cNvCxnSpPr>
                <a:cxnSpLocks noChangeShapeType="1"/>
              </p:cNvCxnSpPr>
              <p:nvPr/>
            </p:nvCxnSpPr>
            <p:spPr bwMode="auto">
              <a:xfrm flipH="1">
                <a:off x="4064" y="13800"/>
                <a:ext cx="89" cy="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61" name="AutoShape 65"/>
              <p:cNvCxnSpPr>
                <a:cxnSpLocks noChangeShapeType="1"/>
              </p:cNvCxnSpPr>
              <p:nvPr/>
            </p:nvCxnSpPr>
            <p:spPr bwMode="auto">
              <a:xfrm flipH="1">
                <a:off x="5265" y="13920"/>
                <a:ext cx="89" cy="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62" name="AutoShape 66"/>
              <p:cNvCxnSpPr>
                <a:cxnSpLocks noChangeShapeType="1"/>
              </p:cNvCxnSpPr>
              <p:nvPr/>
            </p:nvCxnSpPr>
            <p:spPr bwMode="auto">
              <a:xfrm>
                <a:off x="4063" y="13920"/>
                <a:ext cx="105" cy="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63" name="AutoShape 67"/>
              <p:cNvCxnSpPr>
                <a:cxnSpLocks noChangeShapeType="1"/>
              </p:cNvCxnSpPr>
              <p:nvPr/>
            </p:nvCxnSpPr>
            <p:spPr bwMode="auto">
              <a:xfrm>
                <a:off x="5265" y="13815"/>
                <a:ext cx="105" cy="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9764" name="Text Box 68"/>
              <p:cNvSpPr txBox="1">
                <a:spLocks noChangeArrowheads="1"/>
              </p:cNvSpPr>
              <p:nvPr/>
            </p:nvSpPr>
            <p:spPr bwMode="auto">
              <a:xfrm>
                <a:off x="5683" y="12420"/>
                <a:ext cx="1201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47.15 mm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765" name="Text Box 69"/>
              <p:cNvSpPr txBox="1">
                <a:spLocks noChangeArrowheads="1"/>
              </p:cNvSpPr>
              <p:nvPr/>
            </p:nvSpPr>
            <p:spPr bwMode="auto">
              <a:xfrm>
                <a:off x="4243" y="14025"/>
                <a:ext cx="1081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70.0 mm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9" name="Group 70"/>
            <p:cNvGrpSpPr>
              <a:grpSpLocks/>
            </p:cNvGrpSpPr>
            <p:nvPr/>
          </p:nvGrpSpPr>
          <p:grpSpPr bwMode="auto">
            <a:xfrm>
              <a:off x="2773" y="11640"/>
              <a:ext cx="3031" cy="2505"/>
              <a:chOff x="8249" y="6810"/>
              <a:chExt cx="3031" cy="2505"/>
            </a:xfrm>
          </p:grpSpPr>
          <p:sp>
            <p:nvSpPr>
              <p:cNvPr id="29767" name="Oval 71"/>
              <p:cNvSpPr>
                <a:spLocks noChangeArrowheads="1"/>
              </p:cNvSpPr>
              <p:nvPr/>
            </p:nvSpPr>
            <p:spPr bwMode="auto">
              <a:xfrm>
                <a:off x="8249" y="6810"/>
                <a:ext cx="2520" cy="250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9768" name="AutoShape 72"/>
              <p:cNvCxnSpPr>
                <a:cxnSpLocks noChangeShapeType="1"/>
              </p:cNvCxnSpPr>
              <p:nvPr/>
            </p:nvCxnSpPr>
            <p:spPr bwMode="auto">
              <a:xfrm>
                <a:off x="9509" y="7140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69" name="AutoShape 73"/>
              <p:cNvCxnSpPr>
                <a:cxnSpLocks noChangeShapeType="1"/>
              </p:cNvCxnSpPr>
              <p:nvPr/>
            </p:nvCxnSpPr>
            <p:spPr bwMode="auto">
              <a:xfrm>
                <a:off x="9869" y="7140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70" name="AutoShape 74"/>
              <p:cNvCxnSpPr>
                <a:cxnSpLocks noChangeShapeType="1"/>
              </p:cNvCxnSpPr>
              <p:nvPr/>
            </p:nvCxnSpPr>
            <p:spPr bwMode="auto">
              <a:xfrm>
                <a:off x="10199" y="7140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71" name="AutoShape 75"/>
              <p:cNvCxnSpPr>
                <a:cxnSpLocks noChangeShapeType="1"/>
              </p:cNvCxnSpPr>
              <p:nvPr/>
            </p:nvCxnSpPr>
            <p:spPr bwMode="auto">
              <a:xfrm>
                <a:off x="10499" y="7140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sp>
            <p:nvSpPr>
              <p:cNvPr id="29772" name="Oval 76"/>
              <p:cNvSpPr>
                <a:spLocks noChangeArrowheads="1"/>
              </p:cNvSpPr>
              <p:nvPr/>
            </p:nvSpPr>
            <p:spPr bwMode="auto">
              <a:xfrm>
                <a:off x="8249" y="7170"/>
                <a:ext cx="2520" cy="186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9773" name="AutoShape 77"/>
              <p:cNvCxnSpPr>
                <a:cxnSpLocks noChangeShapeType="1"/>
              </p:cNvCxnSpPr>
              <p:nvPr/>
            </p:nvCxnSpPr>
            <p:spPr bwMode="auto">
              <a:xfrm>
                <a:off x="11175" y="7140"/>
                <a:ext cx="14" cy="102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74" name="AutoShape 78"/>
              <p:cNvCxnSpPr>
                <a:cxnSpLocks noChangeShapeType="1"/>
              </p:cNvCxnSpPr>
              <p:nvPr/>
            </p:nvCxnSpPr>
            <p:spPr bwMode="auto">
              <a:xfrm flipH="1">
                <a:off x="11086" y="7140"/>
                <a:ext cx="89" cy="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75" name="AutoShape 79"/>
              <p:cNvCxnSpPr>
                <a:cxnSpLocks noChangeShapeType="1"/>
              </p:cNvCxnSpPr>
              <p:nvPr/>
            </p:nvCxnSpPr>
            <p:spPr bwMode="auto">
              <a:xfrm flipH="1">
                <a:off x="11191" y="8040"/>
                <a:ext cx="89" cy="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76" name="AutoShape 80"/>
              <p:cNvCxnSpPr>
                <a:cxnSpLocks noChangeShapeType="1"/>
              </p:cNvCxnSpPr>
              <p:nvPr/>
            </p:nvCxnSpPr>
            <p:spPr bwMode="auto">
              <a:xfrm>
                <a:off x="11175" y="7140"/>
                <a:ext cx="105" cy="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77" name="AutoShape 81"/>
              <p:cNvCxnSpPr>
                <a:cxnSpLocks noChangeShapeType="1"/>
              </p:cNvCxnSpPr>
              <p:nvPr/>
            </p:nvCxnSpPr>
            <p:spPr bwMode="auto">
              <a:xfrm>
                <a:off x="11070" y="8055"/>
                <a:ext cx="105" cy="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78" name="AutoShape 82"/>
              <p:cNvCxnSpPr>
                <a:cxnSpLocks noChangeShapeType="1"/>
              </p:cNvCxnSpPr>
              <p:nvPr/>
            </p:nvCxnSpPr>
            <p:spPr bwMode="auto">
              <a:xfrm>
                <a:off x="10783" y="7140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79" name="AutoShape 83"/>
              <p:cNvCxnSpPr>
                <a:cxnSpLocks noChangeShapeType="1"/>
              </p:cNvCxnSpPr>
              <p:nvPr/>
            </p:nvCxnSpPr>
            <p:spPr bwMode="auto">
              <a:xfrm>
                <a:off x="11053" y="7140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0" name="Group 84"/>
            <p:cNvGrpSpPr>
              <a:grpSpLocks/>
            </p:cNvGrpSpPr>
            <p:nvPr/>
          </p:nvGrpSpPr>
          <p:grpSpPr bwMode="auto">
            <a:xfrm>
              <a:off x="2308" y="13035"/>
              <a:ext cx="1799" cy="0"/>
              <a:chOff x="3014" y="8130"/>
              <a:chExt cx="1799" cy="0"/>
            </a:xfrm>
          </p:grpSpPr>
          <p:cxnSp>
            <p:nvCxnSpPr>
              <p:cNvPr id="29781" name="AutoShape 85"/>
              <p:cNvCxnSpPr>
                <a:cxnSpLocks noChangeShapeType="1"/>
              </p:cNvCxnSpPr>
              <p:nvPr/>
            </p:nvCxnSpPr>
            <p:spPr bwMode="auto">
              <a:xfrm>
                <a:off x="3014" y="8130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82" name="AutoShape 86"/>
              <p:cNvCxnSpPr>
                <a:cxnSpLocks noChangeShapeType="1"/>
              </p:cNvCxnSpPr>
              <p:nvPr/>
            </p:nvCxnSpPr>
            <p:spPr bwMode="auto">
              <a:xfrm>
                <a:off x="3374" y="8130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83" name="AutoShape 87"/>
              <p:cNvCxnSpPr>
                <a:cxnSpLocks noChangeShapeType="1"/>
              </p:cNvCxnSpPr>
              <p:nvPr/>
            </p:nvCxnSpPr>
            <p:spPr bwMode="auto">
              <a:xfrm>
                <a:off x="3704" y="8130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84" name="AutoShape 88"/>
              <p:cNvCxnSpPr>
                <a:cxnSpLocks noChangeShapeType="1"/>
              </p:cNvCxnSpPr>
              <p:nvPr/>
            </p:nvCxnSpPr>
            <p:spPr bwMode="auto">
              <a:xfrm>
                <a:off x="4004" y="8130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85" name="AutoShape 89"/>
              <p:cNvCxnSpPr>
                <a:cxnSpLocks noChangeShapeType="1"/>
              </p:cNvCxnSpPr>
              <p:nvPr/>
            </p:nvCxnSpPr>
            <p:spPr bwMode="auto">
              <a:xfrm>
                <a:off x="4348" y="8130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86" name="AutoShape 90"/>
              <p:cNvCxnSpPr>
                <a:cxnSpLocks noChangeShapeType="1"/>
              </p:cNvCxnSpPr>
              <p:nvPr/>
            </p:nvCxnSpPr>
            <p:spPr bwMode="auto">
              <a:xfrm>
                <a:off x="4648" y="8130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grpSp>
          <p:nvGrpSpPr>
            <p:cNvPr id="11" name="Group 91"/>
            <p:cNvGrpSpPr>
              <a:grpSpLocks/>
            </p:cNvGrpSpPr>
            <p:nvPr/>
          </p:nvGrpSpPr>
          <p:grpSpPr bwMode="auto">
            <a:xfrm>
              <a:off x="1091" y="11640"/>
              <a:ext cx="4216" cy="1920"/>
              <a:chOff x="1077" y="6855"/>
              <a:chExt cx="4216" cy="1920"/>
            </a:xfrm>
          </p:grpSpPr>
          <p:sp>
            <p:nvSpPr>
              <p:cNvPr id="29788" name="Text Box 92"/>
              <p:cNvSpPr txBox="1">
                <a:spLocks noChangeArrowheads="1"/>
              </p:cNvSpPr>
              <p:nvPr/>
            </p:nvSpPr>
            <p:spPr bwMode="auto">
              <a:xfrm>
                <a:off x="1077" y="7305"/>
                <a:ext cx="1081" cy="4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70.0 mm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9789" name="Oval 93"/>
              <p:cNvSpPr>
                <a:spLocks noChangeArrowheads="1"/>
              </p:cNvSpPr>
              <p:nvPr/>
            </p:nvSpPr>
            <p:spPr bwMode="auto">
              <a:xfrm>
                <a:off x="2773" y="7500"/>
                <a:ext cx="2520" cy="1275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9790" name="AutoShape 94"/>
              <p:cNvCxnSpPr>
                <a:cxnSpLocks noChangeShapeType="1"/>
              </p:cNvCxnSpPr>
              <p:nvPr/>
            </p:nvCxnSpPr>
            <p:spPr bwMode="auto">
              <a:xfrm>
                <a:off x="2383" y="6870"/>
                <a:ext cx="1" cy="135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91" name="AutoShape 95"/>
              <p:cNvCxnSpPr>
                <a:cxnSpLocks noChangeShapeType="1"/>
              </p:cNvCxnSpPr>
              <p:nvPr/>
            </p:nvCxnSpPr>
            <p:spPr bwMode="auto">
              <a:xfrm flipH="1">
                <a:off x="2294" y="6870"/>
                <a:ext cx="89" cy="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92" name="AutoShape 96"/>
              <p:cNvCxnSpPr>
                <a:cxnSpLocks noChangeShapeType="1"/>
              </p:cNvCxnSpPr>
              <p:nvPr/>
            </p:nvCxnSpPr>
            <p:spPr bwMode="auto">
              <a:xfrm flipH="1">
                <a:off x="2399" y="8100"/>
                <a:ext cx="89" cy="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93" name="AutoShape 97"/>
              <p:cNvCxnSpPr>
                <a:cxnSpLocks noChangeShapeType="1"/>
              </p:cNvCxnSpPr>
              <p:nvPr/>
            </p:nvCxnSpPr>
            <p:spPr bwMode="auto">
              <a:xfrm>
                <a:off x="2383" y="6870"/>
                <a:ext cx="105" cy="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94" name="AutoShape 98"/>
              <p:cNvCxnSpPr>
                <a:cxnSpLocks noChangeShapeType="1"/>
              </p:cNvCxnSpPr>
              <p:nvPr/>
            </p:nvCxnSpPr>
            <p:spPr bwMode="auto">
              <a:xfrm>
                <a:off x="2278" y="8115"/>
                <a:ext cx="105" cy="105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95" name="AutoShape 99"/>
              <p:cNvCxnSpPr>
                <a:cxnSpLocks noChangeShapeType="1"/>
              </p:cNvCxnSpPr>
              <p:nvPr/>
            </p:nvCxnSpPr>
            <p:spPr bwMode="auto">
              <a:xfrm>
                <a:off x="2218" y="6855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96" name="AutoShape 100"/>
              <p:cNvCxnSpPr>
                <a:cxnSpLocks noChangeShapeType="1"/>
              </p:cNvCxnSpPr>
              <p:nvPr/>
            </p:nvCxnSpPr>
            <p:spPr bwMode="auto">
              <a:xfrm>
                <a:off x="2578" y="6855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97" name="AutoShape 101"/>
              <p:cNvCxnSpPr>
                <a:cxnSpLocks noChangeShapeType="1"/>
              </p:cNvCxnSpPr>
              <p:nvPr/>
            </p:nvCxnSpPr>
            <p:spPr bwMode="auto">
              <a:xfrm>
                <a:off x="2908" y="6855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98" name="AutoShape 102"/>
              <p:cNvCxnSpPr>
                <a:cxnSpLocks noChangeShapeType="1"/>
              </p:cNvCxnSpPr>
              <p:nvPr/>
            </p:nvCxnSpPr>
            <p:spPr bwMode="auto">
              <a:xfrm>
                <a:off x="3208" y="6855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799" name="AutoShape 103"/>
              <p:cNvCxnSpPr>
                <a:cxnSpLocks noChangeShapeType="1"/>
              </p:cNvCxnSpPr>
              <p:nvPr/>
            </p:nvCxnSpPr>
            <p:spPr bwMode="auto">
              <a:xfrm>
                <a:off x="3552" y="6855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  <p:cxnSp>
            <p:nvCxnSpPr>
              <p:cNvPr id="29800" name="AutoShape 104"/>
              <p:cNvCxnSpPr>
                <a:cxnSpLocks noChangeShapeType="1"/>
              </p:cNvCxnSpPr>
              <p:nvPr/>
            </p:nvCxnSpPr>
            <p:spPr bwMode="auto">
              <a:xfrm>
                <a:off x="3852" y="6855"/>
                <a:ext cx="16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</p:grpSp>
      <p:sp>
        <p:nvSpPr>
          <p:cNvPr id="29801" name="Rectangle 105"/>
          <p:cNvSpPr>
            <a:spLocks noChangeArrowheads="1"/>
          </p:cNvSpPr>
          <p:nvPr/>
        </p:nvSpPr>
        <p:spPr bwMode="auto">
          <a:xfrm>
            <a:off x="0" y="762000"/>
            <a:ext cx="72853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</a:t>
            </a:r>
            <a:r>
              <a:rPr kumimoji="0" lang="en-US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ending field,</a:t>
            </a:r>
            <a:r>
              <a:rPr kumimoji="0" lang="en-US" sz="28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2.025 T</a:t>
            </a:r>
            <a:endParaRPr kumimoji="0" lang="en-US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 0.9 mm;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y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 0.4 mm;</a:t>
            </a:r>
            <a:r>
              <a:rPr lang="en-US" sz="1600" dirty="0" smtClean="0">
                <a:latin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en-US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z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 11.8 cm;</a:t>
            </a:r>
            <a:r>
              <a:rPr lang="en-US" sz="2800" dirty="0" smtClean="0">
                <a:solidFill>
                  <a:prstClr val="black"/>
                </a:solidFill>
                <a:latin typeface="Symbol" pitchFamily="18" charset="2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Symbol" pitchFamily="18" charset="2"/>
                <a:ea typeface="Calibri" pitchFamily="34" charset="0"/>
                <a:cs typeface="Times New Roman" pitchFamily="18" charset="0"/>
              </a:rPr>
              <a:t>e</a:t>
            </a:r>
            <a:r>
              <a:rPr lang="en-US" sz="2800" baseline="-30000" dirty="0" err="1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max</a:t>
            </a:r>
            <a:r>
              <a:rPr lang="en-US" sz="2800" dirty="0" smtClean="0">
                <a:solidFill>
                  <a:prstClr val="black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 230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821779" y="685800"/>
            <a:ext cx="1322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Octavio</a:t>
            </a:r>
            <a:endParaRPr lang="en-US" sz="2800" dirty="0"/>
          </a:p>
        </p:txBody>
      </p:sp>
      <p:sp>
        <p:nvSpPr>
          <p:cNvPr id="109" name="TextBox 108"/>
          <p:cNvSpPr txBox="1"/>
          <p:nvPr/>
        </p:nvSpPr>
        <p:spPr>
          <a:xfrm>
            <a:off x="0" y="0"/>
            <a:ext cx="8705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</a:t>
            </a:r>
            <a:r>
              <a:rPr lang="en-US" sz="2800" b="1" dirty="0" smtClean="0">
                <a:solidFill>
                  <a:srgbClr val="FF0000"/>
                </a:solidFill>
              </a:rPr>
              <a:t>ifference SPS - LHC? (chamber shape? </a:t>
            </a:r>
            <a:r>
              <a:rPr lang="en-US" sz="2800" b="1" dirty="0" smtClean="0">
                <a:solidFill>
                  <a:srgbClr val="FF0000"/>
                </a:solidFill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</a:rPr>
              <a:t>hamber radius?)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110" name="Table 109"/>
          <p:cNvGraphicFramePr>
            <a:graphicFrameLocks noGrp="1"/>
          </p:cNvGraphicFramePr>
          <p:nvPr/>
        </p:nvGraphicFramePr>
        <p:xfrm>
          <a:off x="0" y="1981200"/>
          <a:ext cx="9144000" cy="2286000"/>
        </p:xfrm>
        <a:graphic>
          <a:graphicData uri="http://schemas.openxmlformats.org/drawingml/2006/table">
            <a:tbl>
              <a:tblPr/>
              <a:tblGrid>
                <a:gridCol w="1427195"/>
                <a:gridCol w="1161669"/>
                <a:gridCol w="1410599"/>
                <a:gridCol w="1029737"/>
                <a:gridCol w="1127650"/>
                <a:gridCol w="1991433"/>
                <a:gridCol w="995717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Bs [ns]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R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pipe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shape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Calibri"/>
                          <a:ea typeface="Calibri"/>
                          <a:cs typeface="Times New Roman"/>
                        </a:rPr>
                        <a:t>hx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[m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 smtClean="0">
                          <a:latin typeface="Calibri"/>
                          <a:ea typeface="Calibri"/>
                          <a:cs typeface="Times New Roman"/>
                        </a:rPr>
                        <a:t>hy,hz</a:t>
                      </a: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[m]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pressure 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[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Times New Roman"/>
                        </a:rPr>
                        <a:t>nTorr</a:t>
                      </a: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]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onset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0.7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Elliptical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0.07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0.0243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0.7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Elliptical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0.07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0.04715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1.3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0.7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Round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0.07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0.07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1.5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0.7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Elliptical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0.04715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0.0243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1.7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0.7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Round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0.0243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0.0243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1.6</a:t>
                      </a:r>
                    </a:p>
                  </a:txBody>
                  <a:tcPr marL="66381" marR="663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0" y="1447800"/>
            <a:ext cx="6781800" cy="4114800"/>
          </a:xfrm>
          <a:prstGeom prst="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144780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848600" y="5943600"/>
            <a:ext cx="8537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Symbol" pitchFamily="18" charset="2"/>
              </a:rPr>
              <a:t>d</a:t>
            </a:r>
            <a:r>
              <a:rPr lang="en-US" sz="3200" baseline="-25000" dirty="0" err="1" smtClean="0"/>
              <a:t>max</a:t>
            </a:r>
            <a:endParaRPr lang="en-US" sz="3200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HEADTAIL simulations </a:t>
            </a:r>
            <a:r>
              <a:rPr lang="en-US" sz="3200" dirty="0" smtClean="0"/>
              <a:t>(Tatiana, Kevin?, </a:t>
            </a:r>
            <a:r>
              <a:rPr lang="en-US" sz="2400" dirty="0" smtClean="0"/>
              <a:t>Giovanni? E</a:t>
            </a:r>
            <a:r>
              <a:rPr lang="en-US" sz="2400" dirty="0" smtClean="0"/>
              <a:t>lena? 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t</a:t>
            </a:r>
            <a:r>
              <a:rPr lang="en-US" sz="2800" b="1" dirty="0" smtClean="0">
                <a:solidFill>
                  <a:srgbClr val="0070C0"/>
                </a:solidFill>
              </a:rPr>
              <a:t>une shift with stripes </a:t>
            </a:r>
            <a:r>
              <a:rPr lang="en-US" sz="2800" dirty="0" smtClean="0"/>
              <a:t>(question by </a:t>
            </a:r>
            <a:r>
              <a:rPr lang="en-US" sz="2800" dirty="0"/>
              <a:t>S</a:t>
            </a:r>
            <a:r>
              <a:rPr lang="en-US" sz="2800" dirty="0" smtClean="0"/>
              <a:t>tephane Fartoukh)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nclude proper chamber boundaries with image current; analytical estimate?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ee APAC’01 paper with Ohmi and Sam H., and Chamonix 2001 </a:t>
            </a:r>
            <a:r>
              <a:rPr lang="en-US" sz="2000" dirty="0" smtClean="0"/>
              <a:t>paper</a:t>
            </a:r>
          </a:p>
          <a:p>
            <a:r>
              <a:rPr lang="en-US" sz="2800" dirty="0" smtClean="0"/>
              <a:t>single-bunch instability </a:t>
            </a:r>
            <a:r>
              <a:rPr lang="en-US" sz="2800" b="1" dirty="0" smtClean="0">
                <a:solidFill>
                  <a:srgbClr val="0070C0"/>
                </a:solidFill>
              </a:rPr>
              <a:t>threshold and growth rates</a:t>
            </a:r>
          </a:p>
          <a:p>
            <a:pPr lvl="1"/>
            <a:r>
              <a:rPr lang="en-US" sz="2000" dirty="0" smtClean="0"/>
              <a:t>simulations for 0.45, </a:t>
            </a:r>
            <a:r>
              <a:rPr lang="en-US" sz="2000" dirty="0" smtClean="0"/>
              <a:t>3.5</a:t>
            </a:r>
            <a:r>
              <a:rPr lang="en-US" sz="2000" dirty="0" smtClean="0"/>
              <a:t>, and 7 </a:t>
            </a:r>
            <a:r>
              <a:rPr lang="en-US" sz="2000" dirty="0" err="1" smtClean="0"/>
              <a:t>TeV</a:t>
            </a:r>
            <a:r>
              <a:rPr lang="en-US" sz="2000" dirty="0" smtClean="0"/>
              <a:t>; parameters to be </a:t>
            </a:r>
            <a:r>
              <a:rPr lang="en-US" sz="2000" dirty="0" smtClean="0"/>
              <a:t>defined</a:t>
            </a:r>
            <a:endParaRPr lang="en-US" sz="2000" dirty="0" smtClean="0"/>
          </a:p>
          <a:p>
            <a:r>
              <a:rPr lang="en-US" sz="2800" dirty="0" smtClean="0"/>
              <a:t>e-cloud induced energy loss &amp; phase shift</a:t>
            </a:r>
          </a:p>
          <a:p>
            <a:pPr lvl="1"/>
            <a:r>
              <a:rPr lang="en-US" sz="1800" dirty="0" smtClean="0"/>
              <a:t>old studies by G. Rumolo &amp; F.Z., USC group, A. </a:t>
            </a:r>
            <a:r>
              <a:rPr lang="en-US" sz="1800" dirty="0" err="1" smtClean="0"/>
              <a:t>Novokhatski</a:t>
            </a:r>
            <a:endParaRPr lang="en-US" sz="1800" dirty="0" smtClean="0"/>
          </a:p>
          <a:p>
            <a:r>
              <a:rPr lang="en-US" sz="2800" dirty="0" smtClean="0"/>
              <a:t>effect </a:t>
            </a:r>
            <a:r>
              <a:rPr lang="en-US" sz="2800" dirty="0" smtClean="0"/>
              <a:t>of </a:t>
            </a:r>
            <a:r>
              <a:rPr lang="en-US" sz="2800" b="1" dirty="0" smtClean="0">
                <a:solidFill>
                  <a:srgbClr val="0070C0"/>
                </a:solidFill>
              </a:rPr>
              <a:t>transverse offset </a:t>
            </a:r>
            <a:r>
              <a:rPr lang="en-US" sz="2800" dirty="0" smtClean="0"/>
              <a:t>(question by Wolfgang Hofle)</a:t>
            </a:r>
          </a:p>
          <a:p>
            <a:pPr lvl="1"/>
            <a:r>
              <a:rPr lang="en-US" sz="2000" dirty="0"/>
              <a:t>i</a:t>
            </a:r>
            <a:r>
              <a:rPr lang="en-US" sz="2000" dirty="0" smtClean="0"/>
              <a:t>nclude proper chamber boundaries with image current and reasonable electron reflection/secondary emission </a:t>
            </a:r>
          </a:p>
          <a:p>
            <a:pPr lvl="1"/>
            <a:r>
              <a:rPr lang="en-US" sz="2000" dirty="0"/>
              <a:t>s</a:t>
            </a:r>
            <a:r>
              <a:rPr lang="en-US" sz="2000" dirty="0" smtClean="0"/>
              <a:t>tart with SPS ; - </a:t>
            </a:r>
            <a:r>
              <a:rPr lang="en-US" sz="2000" dirty="0" smtClean="0"/>
              <a:t>some</a:t>
            </a:r>
            <a:r>
              <a:rPr lang="en-US" sz="2000" dirty="0" smtClean="0"/>
              <a:t> </a:t>
            </a:r>
            <a:r>
              <a:rPr lang="en-US" sz="2000" dirty="0" smtClean="0"/>
              <a:t>analytical </a:t>
            </a:r>
            <a:r>
              <a:rPr lang="en-US" sz="2000" dirty="0" smtClean="0"/>
              <a:t>estimate could also be </a:t>
            </a:r>
            <a:r>
              <a:rPr lang="en-US" sz="2000" dirty="0" smtClean="0"/>
              <a:t>developed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incoherent effects </a:t>
            </a:r>
            <a:r>
              <a:rPr lang="en-US" sz="2000" dirty="0" smtClean="0"/>
              <a:t>- c</a:t>
            </a:r>
            <a:r>
              <a:rPr lang="en-US" sz="2000" dirty="0" smtClean="0"/>
              <a:t>ollaboration with Giuliano </a:t>
            </a:r>
            <a:r>
              <a:rPr lang="en-US" sz="2000" dirty="0" smtClean="0"/>
              <a:t>Franchetti (?)</a:t>
            </a:r>
            <a:endParaRPr lang="en-US" sz="2000" dirty="0" smtClean="0"/>
          </a:p>
          <a:p>
            <a:r>
              <a:rPr lang="en-US" sz="2800" b="1" dirty="0">
                <a:solidFill>
                  <a:srgbClr val="0070C0"/>
                </a:solidFill>
              </a:rPr>
              <a:t>i</a:t>
            </a:r>
            <a:r>
              <a:rPr lang="en-US" sz="2800" b="1" dirty="0" smtClean="0">
                <a:solidFill>
                  <a:srgbClr val="0070C0"/>
                </a:solidFill>
              </a:rPr>
              <a:t>nterplay with beam-beam</a:t>
            </a:r>
          </a:p>
          <a:p>
            <a:pPr lvl="1"/>
            <a:r>
              <a:rPr lang="en-US" sz="2000" dirty="0"/>
              <a:t>o</a:t>
            </a:r>
            <a:r>
              <a:rPr lang="en-US" sz="2000" dirty="0" smtClean="0"/>
              <a:t>ld (2002) study by Ohmi and </a:t>
            </a:r>
            <a:r>
              <a:rPr lang="en-US" sz="2000" dirty="0" smtClean="0"/>
              <a:t>Chao in ECLOUD02 </a:t>
            </a:r>
            <a:r>
              <a:rPr lang="en-US" sz="2000" dirty="0" smtClean="0"/>
              <a:t>proceedings </a:t>
            </a:r>
          </a:p>
          <a:p>
            <a:pPr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collect all relevant data (bunch length, emittance, aperture,…)</a:t>
            </a:r>
          </a:p>
          <a:p>
            <a:r>
              <a:rPr lang="en-US" dirty="0" smtClean="0"/>
              <a:t>propose additional experiments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 descr="ecloudsch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915400" cy="3268663"/>
          </a:xfrm>
          <a:prstGeom prst="rect">
            <a:avLst/>
          </a:prstGeom>
          <a:noFill/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04800" y="4648200"/>
            <a:ext cx="8934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0">
                <a:solidFill>
                  <a:schemeClr val="accent2"/>
                </a:solidFill>
                <a:latin typeface="Times New Roman" pitchFamily="18" charset="0"/>
              </a:rPr>
              <a:t>schematic of e- cloud build up in LHC arc beam pipe,</a:t>
            </a:r>
          </a:p>
          <a:p>
            <a:r>
              <a:rPr lang="en-US" sz="3200" b="0">
                <a:solidFill>
                  <a:schemeClr val="accent2"/>
                </a:solidFill>
                <a:latin typeface="Times New Roman" pitchFamily="18" charset="0"/>
              </a:rPr>
              <a:t>due to </a:t>
            </a: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photoemission</a:t>
            </a:r>
            <a:r>
              <a:rPr lang="en-US" sz="320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0">
                <a:solidFill>
                  <a:schemeClr val="accent2"/>
                </a:solidFill>
                <a:latin typeface="Times New Roman" pitchFamily="18" charset="0"/>
              </a:rPr>
              <a:t>and </a:t>
            </a:r>
            <a:r>
              <a:rPr lang="en-US" sz="3200">
                <a:solidFill>
                  <a:schemeClr val="tx2"/>
                </a:solidFill>
                <a:latin typeface="Times New Roman" pitchFamily="18" charset="0"/>
              </a:rPr>
              <a:t>secondary emission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6080125" y="5832475"/>
            <a:ext cx="1843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chemeClr val="accent2"/>
                </a:solidFill>
                <a:latin typeface="Times New Roman" pitchFamily="18" charset="0"/>
              </a:rPr>
              <a:t>[F. Ruggiero]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iminoCollins-forF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8661400" cy="5670550"/>
          </a:xfrm>
          <a:prstGeom prst="rect">
            <a:avLst/>
          </a:prstGeom>
          <a:noFill/>
        </p:spPr>
      </p:pic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355725" y="115888"/>
            <a:ext cx="664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/>
              <a:t>R. Cimino, I. Collins, 2003; CERN-AB-2004-012</a:t>
            </a:r>
          </a:p>
        </p:txBody>
      </p:sp>
      <p:sp>
        <p:nvSpPr>
          <p:cNvPr id="72708" name="Text Box 4"/>
          <p:cNvSpPr txBox="1">
            <a:spLocks noChangeArrowheads="1"/>
          </p:cNvSpPr>
          <p:nvPr/>
        </p:nvSpPr>
        <p:spPr bwMode="auto">
          <a:xfrm>
            <a:off x="0" y="5867400"/>
            <a:ext cx="8728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0">
                <a:solidFill>
                  <a:srgbClr val="FF0000"/>
                </a:solidFill>
              </a:rPr>
              <a:t>probability of elastic electron reflection seems to approach 1</a:t>
            </a:r>
            <a:r>
              <a:rPr lang="en-US" sz="2400" b="0">
                <a:solidFill>
                  <a:schemeClr val="accent2"/>
                </a:solidFill>
              </a:rPr>
              <a:t> for</a:t>
            </a:r>
          </a:p>
          <a:p>
            <a:r>
              <a:rPr lang="en-US" sz="2400" b="0">
                <a:solidFill>
                  <a:schemeClr val="accent2"/>
                </a:solidFill>
              </a:rPr>
              <a:t>zero incident energy and is independent of </a:t>
            </a:r>
            <a:r>
              <a:rPr lang="en-US" sz="2400" b="0" i="1">
                <a:solidFill>
                  <a:schemeClr val="accent2"/>
                </a:solidFill>
                <a:latin typeface="Symbol" pitchFamily="18" charset="2"/>
              </a:rPr>
              <a:t>d</a:t>
            </a:r>
            <a:r>
              <a:rPr lang="en-US" sz="2400" b="0" i="1">
                <a:solidFill>
                  <a:schemeClr val="accent2"/>
                </a:solidFill>
              </a:rPr>
              <a:t>*</a:t>
            </a:r>
            <a:r>
              <a:rPr lang="en-US" sz="2400" b="0" i="1" baseline="-25000">
                <a:solidFill>
                  <a:schemeClr val="accent2"/>
                </a:solidFill>
              </a:rPr>
              <a:t>max</a:t>
            </a:r>
            <a:endParaRPr lang="en-US" sz="2400" b="0" i="1">
              <a:solidFill>
                <a:schemeClr val="accent2"/>
              </a:solidFill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0" y="838200"/>
            <a:ext cx="10191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0"/>
              <a:t>yield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2324100" y="3009900"/>
            <a:ext cx="4648200" cy="1588"/>
          </a:xfrm>
          <a:prstGeom prst="straightConnector1">
            <a:avLst/>
          </a:prstGeom>
          <a:ln w="476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24400" y="1066800"/>
            <a:ext cx="783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Symbol" pitchFamily="18" charset="2"/>
              </a:rPr>
              <a:t>d</a:t>
            </a:r>
            <a:r>
              <a:rPr lang="en-US" sz="2800" b="1" baseline="-25000" dirty="0" err="1" smtClean="0"/>
              <a:t>max</a:t>
            </a:r>
            <a:endParaRPr lang="en-US" sz="2800" b="1" baseline="-25000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1143000" y="5257800"/>
            <a:ext cx="3429000" cy="1588"/>
          </a:xfrm>
          <a:prstGeom prst="straightConnector1">
            <a:avLst/>
          </a:prstGeom>
          <a:ln w="476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38400" y="4495800"/>
            <a:ext cx="762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Symbol" pitchFamily="18" charset="2"/>
              </a:rPr>
              <a:t>e</a:t>
            </a:r>
            <a:r>
              <a:rPr lang="en-US" sz="2800" b="1" baseline="-25000" dirty="0" err="1" smtClean="0"/>
              <a:t>max</a:t>
            </a:r>
            <a:endParaRPr lang="en-US" sz="2800" b="1" baseline="-25000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38100" y="4152900"/>
            <a:ext cx="2362200" cy="1588"/>
          </a:xfrm>
          <a:prstGeom prst="straightConnector1">
            <a:avLst/>
          </a:prstGeom>
          <a:ln w="476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43000" y="24384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R</a:t>
            </a:r>
            <a:endParaRPr lang="en-US" sz="2800" b="1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6096000" y="2514600"/>
            <a:ext cx="251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000" b="0">
                <a:latin typeface="Times New Roman" pitchFamily="18" charset="0"/>
                <a:ea typeface="MS Mincho" charset="-128"/>
                <a:cs typeface="Times New Roman" pitchFamily="18" charset="0"/>
              </a:rPr>
              <a:t>[M. Furman, 1997]                                               </a:t>
            </a:r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2133600" y="3124200"/>
          <a:ext cx="3403600" cy="1001713"/>
        </p:xfrm>
        <a:graphic>
          <a:graphicData uri="http://schemas.openxmlformats.org/presentationml/2006/ole">
            <p:oleObj spid="_x0000_s1026" name="Equation" r:id="rId3" imgW="2311200" imgH="685800" progId="Equation.3">
              <p:embed/>
            </p:oleObj>
          </a:graphicData>
        </a:graphic>
      </p:graphicFrame>
      <p:graphicFrame>
        <p:nvGraphicFramePr>
          <p:cNvPr id="118788" name="Object 4"/>
          <p:cNvGraphicFramePr>
            <a:graphicFrameLocks noChangeAspect="1"/>
          </p:cNvGraphicFramePr>
          <p:nvPr/>
        </p:nvGraphicFramePr>
        <p:xfrm>
          <a:off x="-3143250" y="5075238"/>
          <a:ext cx="114300" cy="219075"/>
        </p:xfrm>
        <a:graphic>
          <a:graphicData uri="http://schemas.openxmlformats.org/presentationml/2006/ole">
            <p:oleObj spid="_x0000_s1027" name="Equation" r:id="rId4" imgW="114151" imgH="215619" progId="Equation.3">
              <p:embed/>
            </p:oleObj>
          </a:graphicData>
        </a:graphic>
      </p:graphicFrame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-3143250" y="5294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8790" name="Object 6"/>
          <p:cNvGraphicFramePr>
            <a:graphicFrameLocks noChangeAspect="1"/>
          </p:cNvGraphicFramePr>
          <p:nvPr/>
        </p:nvGraphicFramePr>
        <p:xfrm>
          <a:off x="1752600" y="4343400"/>
          <a:ext cx="3008313" cy="919163"/>
        </p:xfrm>
        <a:graphic>
          <a:graphicData uri="http://schemas.openxmlformats.org/presentationml/2006/ole">
            <p:oleObj spid="_x0000_s1028" name="Equation" r:id="rId5" imgW="1828800" imgH="558720" progId="Equation.3">
              <p:embed/>
            </p:oleObj>
          </a:graphicData>
        </a:graphic>
      </p:graphicFrame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457200" y="0"/>
            <a:ext cx="82365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0" dirty="0"/>
              <a:t>Present Model of Secondary Emission Yield</a:t>
            </a:r>
          </a:p>
        </p:txBody>
      </p:sp>
      <p:graphicFrame>
        <p:nvGraphicFramePr>
          <p:cNvPr id="118792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1029" name="Equation" r:id="rId6" imgW="114151" imgH="215619" progId="Equation.3">
              <p:embed/>
            </p:oleObj>
          </a:graphicData>
        </a:graphic>
      </p:graphicFrame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8794" name="Object 10"/>
          <p:cNvGraphicFramePr>
            <a:graphicFrameLocks noChangeAspect="1"/>
          </p:cNvGraphicFramePr>
          <p:nvPr/>
        </p:nvGraphicFramePr>
        <p:xfrm>
          <a:off x="1509713" y="914400"/>
          <a:ext cx="6019800" cy="422275"/>
        </p:xfrm>
        <a:graphic>
          <a:graphicData uri="http://schemas.openxmlformats.org/presentationml/2006/ole">
            <p:oleObj spid="_x0000_s1030" name="Equation" r:id="rId7" imgW="3390840" imgH="241200" progId="Equation.3">
              <p:embed/>
            </p:oleObj>
          </a:graphicData>
        </a:graphic>
      </p:graphicFrame>
      <p:sp>
        <p:nvSpPr>
          <p:cNvPr id="118795" name="Line 11"/>
          <p:cNvSpPr>
            <a:spLocks noChangeShapeType="1"/>
          </p:cNvSpPr>
          <p:nvPr/>
        </p:nvSpPr>
        <p:spPr bwMode="auto">
          <a:xfrm flipV="1">
            <a:off x="5943600" y="990600"/>
            <a:ext cx="14478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8797" name="Line 13"/>
          <p:cNvSpPr>
            <a:spLocks noChangeShapeType="1"/>
          </p:cNvSpPr>
          <p:nvPr/>
        </p:nvSpPr>
        <p:spPr bwMode="auto">
          <a:xfrm>
            <a:off x="5867400" y="914400"/>
            <a:ext cx="1524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798" name="Line 14"/>
          <p:cNvSpPr>
            <a:spLocks noChangeShapeType="1"/>
          </p:cNvSpPr>
          <p:nvPr/>
        </p:nvSpPr>
        <p:spPr bwMode="auto">
          <a:xfrm flipV="1">
            <a:off x="5486400" y="914400"/>
            <a:ext cx="1524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799" name="Line 15"/>
          <p:cNvSpPr>
            <a:spLocks noChangeShapeType="1"/>
          </p:cNvSpPr>
          <p:nvPr/>
        </p:nvSpPr>
        <p:spPr bwMode="auto">
          <a:xfrm flipH="1" flipV="1">
            <a:off x="5486400" y="990600"/>
            <a:ext cx="1524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8800" name="Text Box 16"/>
          <p:cNvSpPr txBox="1">
            <a:spLocks noChangeArrowheads="1"/>
          </p:cNvSpPr>
          <p:nvPr/>
        </p:nvSpPr>
        <p:spPr bwMode="auto">
          <a:xfrm>
            <a:off x="609600" y="1371600"/>
            <a:ext cx="791575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 dirty="0"/>
              <a:t>secondary electrons consist of </a:t>
            </a:r>
            <a:r>
              <a:rPr lang="en-US" sz="2000" b="0" dirty="0">
                <a:solidFill>
                  <a:srgbClr val="FF0000"/>
                </a:solidFill>
              </a:rPr>
              <a:t>true </a:t>
            </a:r>
            <a:r>
              <a:rPr lang="en-US" sz="2000" b="0" dirty="0" err="1">
                <a:solidFill>
                  <a:srgbClr val="FF0000"/>
                </a:solidFill>
              </a:rPr>
              <a:t>secondaries</a:t>
            </a:r>
            <a:r>
              <a:rPr lang="en-US" sz="2000" b="0" dirty="0"/>
              <a:t> and </a:t>
            </a:r>
            <a:r>
              <a:rPr lang="en-US" sz="2000" b="0" dirty="0">
                <a:solidFill>
                  <a:srgbClr val="FF0000"/>
                </a:solidFill>
              </a:rPr>
              <a:t>elastically reflected</a:t>
            </a:r>
            <a:r>
              <a:rPr lang="en-US" sz="2000" b="0" dirty="0"/>
              <a:t>;</a:t>
            </a:r>
          </a:p>
          <a:p>
            <a:r>
              <a:rPr lang="en-US" sz="2000" b="0" dirty="0"/>
              <a:t>since 2003 we assume that elastic reflection is independent of </a:t>
            </a:r>
            <a:r>
              <a:rPr lang="en-US" sz="2000" b="0" dirty="0">
                <a:latin typeface="Symbol" pitchFamily="18" charset="2"/>
              </a:rPr>
              <a:t>Q</a:t>
            </a:r>
            <a:r>
              <a:rPr lang="en-US" sz="2000" b="0" dirty="0"/>
              <a:t> (no data)</a:t>
            </a:r>
          </a:p>
        </p:txBody>
      </p:sp>
      <p:graphicFrame>
        <p:nvGraphicFramePr>
          <p:cNvPr id="118801" name="Object 17"/>
          <p:cNvGraphicFramePr>
            <a:graphicFrameLocks noChangeAspect="1"/>
          </p:cNvGraphicFramePr>
          <p:nvPr/>
        </p:nvGraphicFramePr>
        <p:xfrm>
          <a:off x="1676400" y="2362200"/>
          <a:ext cx="4357688" cy="790575"/>
        </p:xfrm>
        <a:graphic>
          <a:graphicData uri="http://schemas.openxmlformats.org/presentationml/2006/ole">
            <p:oleObj spid="_x0000_s1031" name="Equation" r:id="rId8" imgW="2565360" imgH="482400" progId="Equation.3">
              <p:embed/>
            </p:oleObj>
          </a:graphicData>
        </a:graphic>
      </p:graphicFrame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5486400" y="3124200"/>
            <a:ext cx="16922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Times New Roman" pitchFamily="18" charset="0"/>
              </a:rPr>
              <a:t>[Kirby, 2001;</a:t>
            </a:r>
          </a:p>
          <a:p>
            <a:r>
              <a:rPr lang="en-US" sz="2000" b="0">
                <a:latin typeface="Times New Roman" pitchFamily="18" charset="0"/>
              </a:rPr>
              <a:t>Henrist, 2002;</a:t>
            </a:r>
          </a:p>
          <a:p>
            <a:r>
              <a:rPr lang="en-US" sz="2000" b="0">
                <a:latin typeface="Times New Roman" pitchFamily="18" charset="0"/>
              </a:rPr>
              <a:t>Furman, 1997]</a:t>
            </a:r>
          </a:p>
        </p:txBody>
      </p:sp>
      <p:sp>
        <p:nvSpPr>
          <p:cNvPr id="118803" name="Text Box 19"/>
          <p:cNvSpPr txBox="1">
            <a:spLocks noChangeArrowheads="1"/>
          </p:cNvSpPr>
          <p:nvPr/>
        </p:nvSpPr>
        <p:spPr bwMode="auto">
          <a:xfrm>
            <a:off x="762000" y="2057400"/>
            <a:ext cx="193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u="sng">
                <a:solidFill>
                  <a:schemeClr val="accent2"/>
                </a:solidFill>
              </a:rPr>
              <a:t>true secondaries:</a:t>
            </a:r>
          </a:p>
        </p:txBody>
      </p:sp>
      <p:sp>
        <p:nvSpPr>
          <p:cNvPr id="118804" name="Text Box 20"/>
          <p:cNvSpPr txBox="1">
            <a:spLocks noChangeArrowheads="1"/>
          </p:cNvSpPr>
          <p:nvPr/>
        </p:nvSpPr>
        <p:spPr bwMode="auto">
          <a:xfrm>
            <a:off x="838200" y="4114800"/>
            <a:ext cx="188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u="sng">
                <a:solidFill>
                  <a:schemeClr val="accent2"/>
                </a:solidFill>
              </a:rPr>
              <a:t>elastic reflection:</a:t>
            </a:r>
          </a:p>
        </p:txBody>
      </p:sp>
      <p:sp>
        <p:nvSpPr>
          <p:cNvPr id="118805" name="Rectangle 21"/>
          <p:cNvSpPr>
            <a:spLocks noChangeArrowheads="1"/>
          </p:cNvSpPr>
          <p:nvPr/>
        </p:nvSpPr>
        <p:spPr bwMode="auto">
          <a:xfrm>
            <a:off x="5105400" y="4343400"/>
            <a:ext cx="322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0">
                <a:latin typeface="Times New Roman" pitchFamily="18" charset="0"/>
              </a:rPr>
              <a:t>[Cimino, Collins, et al., 2003]</a:t>
            </a:r>
          </a:p>
        </p:txBody>
      </p:sp>
      <p:sp>
        <p:nvSpPr>
          <p:cNvPr id="118806" name="Text Box 22"/>
          <p:cNvSpPr txBox="1">
            <a:spLocks noChangeArrowheads="1"/>
          </p:cNvSpPr>
          <p:nvPr/>
        </p:nvSpPr>
        <p:spPr bwMode="auto">
          <a:xfrm>
            <a:off x="685800" y="5181600"/>
            <a:ext cx="74866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accent2"/>
                </a:solidFill>
              </a:rPr>
              <a:t>this </a:t>
            </a:r>
            <a:r>
              <a:rPr lang="en-US" b="0" i="1" dirty="0">
                <a:solidFill>
                  <a:srgbClr val="FF0000"/>
                </a:solidFill>
              </a:rPr>
              <a:t>quantum-mechanical formula</a:t>
            </a:r>
            <a:r>
              <a:rPr lang="en-US" b="0" dirty="0">
                <a:solidFill>
                  <a:schemeClr val="accent2"/>
                </a:solidFill>
              </a:rPr>
              <a:t> fits </a:t>
            </a:r>
            <a:r>
              <a:rPr lang="en-US" b="0" i="1" dirty="0">
                <a:solidFill>
                  <a:schemeClr val="accent2"/>
                </a:solidFill>
              </a:rPr>
              <a:t>the data well for E</a:t>
            </a:r>
            <a:r>
              <a:rPr lang="en-US" b="0" i="1" baseline="-25000" dirty="0">
                <a:solidFill>
                  <a:schemeClr val="accent2"/>
                </a:solidFill>
              </a:rPr>
              <a:t>0</a:t>
            </a:r>
            <a:r>
              <a:rPr lang="en-US" b="0" i="1" dirty="0">
                <a:solidFill>
                  <a:schemeClr val="accent2"/>
                </a:solidFill>
              </a:rPr>
              <a:t>~150 </a:t>
            </a:r>
            <a:r>
              <a:rPr lang="en-US" b="0" i="1" dirty="0" err="1">
                <a:solidFill>
                  <a:schemeClr val="accent2"/>
                </a:solidFill>
              </a:rPr>
              <a:t>eV</a:t>
            </a:r>
            <a:endParaRPr lang="en-US" b="0" i="1" dirty="0">
              <a:solidFill>
                <a:schemeClr val="accent2"/>
              </a:solidFill>
            </a:endParaRPr>
          </a:p>
          <a:p>
            <a:endParaRPr lang="en-US" b="0" dirty="0">
              <a:solidFill>
                <a:schemeClr val="accent2"/>
              </a:solidFill>
            </a:endParaRPr>
          </a:p>
          <a:p>
            <a:r>
              <a:rPr lang="en-US" b="0" dirty="0">
                <a:solidFill>
                  <a:schemeClr val="accent2"/>
                </a:solidFill>
              </a:rPr>
              <a:t>M. Furman includes </a:t>
            </a:r>
            <a:r>
              <a:rPr lang="en-US" b="0" dirty="0" err="1">
                <a:solidFill>
                  <a:schemeClr val="accent2"/>
                </a:solidFill>
              </a:rPr>
              <a:t>rediffused</a:t>
            </a:r>
            <a:r>
              <a:rPr lang="en-US" b="0" dirty="0">
                <a:solidFill>
                  <a:schemeClr val="accent2"/>
                </a:solidFill>
              </a:rPr>
              <a:t> electrons and finds that they increase the</a:t>
            </a:r>
          </a:p>
          <a:p>
            <a:r>
              <a:rPr lang="en-US" b="0" dirty="0">
                <a:solidFill>
                  <a:schemeClr val="accent2"/>
                </a:solidFill>
              </a:rPr>
              <a:t>heat load by 100%</a:t>
            </a:r>
            <a:endParaRPr lang="en-US" b="0" baseline="30000" dirty="0">
              <a:solidFill>
                <a:srgbClr val="FF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2971800" y="3276600"/>
            <a:ext cx="457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4800" y="2667000"/>
            <a:ext cx="12679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his </a:t>
            </a:r>
            <a:r>
              <a:rPr lang="en-US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baseline="30000" dirty="0" smtClean="0">
                <a:solidFill>
                  <a:srgbClr val="FF0000"/>
                </a:solidFill>
                <a:latin typeface="Symbol" pitchFamily="18" charset="2"/>
              </a:rPr>
              <a:t>*</a:t>
            </a:r>
            <a:r>
              <a:rPr lang="en-US" baseline="-25000" dirty="0" smtClean="0">
                <a:solidFill>
                  <a:srgbClr val="FF0000"/>
                </a:solidFill>
              </a:rPr>
              <a:t>max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 rescaled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considering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R </a:t>
            </a:r>
            <a:endParaRPr lang="en-US" dirty="0" smtClean="0">
              <a:solidFill>
                <a:srgbClr val="FF000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371600" y="2819400"/>
            <a:ext cx="1524000" cy="457200"/>
          </a:xfrm>
          <a:prstGeom prst="straightConnector1">
            <a:avLst/>
          </a:prstGeom>
          <a:ln w="476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SEY model examples</a:t>
            </a:r>
            <a:endParaRPr lang="en-US" dirty="0"/>
          </a:p>
        </p:txBody>
      </p:sp>
      <p:pic>
        <p:nvPicPr>
          <p:cNvPr id="3" name="Picture 2" descr="modelexampl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05000"/>
            <a:ext cx="9144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9000" y="6488668"/>
            <a:ext cx="412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N. </a:t>
            </a:r>
            <a:r>
              <a:rPr lang="en-US" dirty="0" err="1" smtClean="0"/>
              <a:t>Hilleret</a:t>
            </a:r>
            <a:r>
              <a:rPr lang="en-US" dirty="0" smtClean="0"/>
              <a:t>, SPS Scrubbing Day, CERN, 2002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in-situ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conditioning in the SPS (2002)</a:t>
            </a:r>
          </a:p>
        </p:txBody>
      </p:sp>
      <p:pic>
        <p:nvPicPr>
          <p:cNvPr id="6" name="Picture 5" descr="NoelH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5729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52400" y="152400"/>
            <a:ext cx="848200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smtClean="0"/>
              <a:t>SPS benchmarking 2004, </a:t>
            </a:r>
            <a:r>
              <a:rPr lang="en-US" sz="3200" dirty="0"/>
              <a:t>strip detector simulation</a:t>
            </a:r>
          </a:p>
        </p:txBody>
      </p:sp>
      <p:pic>
        <p:nvPicPr>
          <p:cNvPr id="12291" name="Picture 3" descr="pac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762000"/>
            <a:ext cx="6858000" cy="4794250"/>
          </a:xfrm>
          <a:prstGeom prst="rect">
            <a:avLst/>
          </a:prstGeom>
          <a:noFill/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52400" y="5486400"/>
            <a:ext cx="883145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surface conditions (</a:t>
            </a:r>
            <a:r>
              <a:rPr lang="en-US" sz="2400" dirty="0" err="1">
                <a:latin typeface="Symbol" pitchFamily="18" charset="2"/>
              </a:rPr>
              <a:t>d</a:t>
            </a:r>
            <a:r>
              <a:rPr lang="en-US" sz="2400" baseline="-25000" dirty="0" err="1"/>
              <a:t>max</a:t>
            </a:r>
            <a:r>
              <a:rPr lang="en-US" sz="2400" dirty="0"/>
              <a:t>, </a:t>
            </a:r>
            <a:r>
              <a:rPr lang="en-US" sz="2400" i="1" dirty="0"/>
              <a:t>R</a:t>
            </a:r>
            <a:r>
              <a:rPr lang="en-US" sz="2400" dirty="0"/>
              <a:t>) and detector properties are uncertain</a:t>
            </a:r>
          </a:p>
          <a:p>
            <a:r>
              <a:rPr lang="en-US" sz="2400" dirty="0"/>
              <a:t>        constrain parameters by </a:t>
            </a:r>
            <a:r>
              <a:rPr lang="en-US" sz="2400" b="1" dirty="0">
                <a:solidFill>
                  <a:srgbClr val="FF0000"/>
                </a:solidFill>
              </a:rPr>
              <a:t>benchmarking multiple measurements</a:t>
            </a:r>
            <a:r>
              <a:rPr lang="en-US" sz="2400" dirty="0"/>
              <a:t> </a:t>
            </a:r>
          </a:p>
          <a:p>
            <a:r>
              <a:rPr lang="en-US" sz="2400" dirty="0"/>
              <a:t>        change </a:t>
            </a:r>
            <a:r>
              <a:rPr lang="en-US" sz="2400" b="1" dirty="0">
                <a:solidFill>
                  <a:srgbClr val="FF0000"/>
                </a:solidFill>
              </a:rPr>
              <a:t>distance between trains</a:t>
            </a:r>
            <a:r>
              <a:rPr lang="en-US" sz="2400" dirty="0"/>
              <a:t> &amp; use </a:t>
            </a:r>
            <a:r>
              <a:rPr lang="en-US" sz="2400" b="1" dirty="0">
                <a:solidFill>
                  <a:srgbClr val="FF0000"/>
                </a:solidFill>
              </a:rPr>
              <a:t>relative measurements</a:t>
            </a:r>
            <a:r>
              <a:rPr lang="en-US" sz="2400" dirty="0"/>
              <a:t> 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152400" y="6019800"/>
            <a:ext cx="4572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152400" y="6324600"/>
            <a:ext cx="457200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146925" y="1027113"/>
            <a:ext cx="186955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3333FF"/>
                </a:solidFill>
              </a:rPr>
              <a:t>two different</a:t>
            </a:r>
          </a:p>
          <a:p>
            <a:r>
              <a:rPr lang="en-US" sz="2400" b="1" dirty="0">
                <a:solidFill>
                  <a:srgbClr val="3333FF"/>
                </a:solidFill>
              </a:rPr>
              <a:t>bunch train </a:t>
            </a:r>
          </a:p>
          <a:p>
            <a:r>
              <a:rPr lang="en-US" sz="2400" b="1" dirty="0" err="1">
                <a:solidFill>
                  <a:srgbClr val="3333FF"/>
                </a:solidFill>
              </a:rPr>
              <a:t>spacings</a:t>
            </a:r>
            <a:endParaRPr lang="en-US" sz="2400" b="1" dirty="0">
              <a:solidFill>
                <a:srgbClr val="3333FF"/>
              </a:solidFill>
            </a:endParaRPr>
          </a:p>
          <a:p>
            <a:endParaRPr lang="en-US" sz="2400" b="1" dirty="0">
              <a:solidFill>
                <a:srgbClr val="3333FF"/>
              </a:solidFill>
            </a:endParaRPr>
          </a:p>
          <a:p>
            <a:r>
              <a:rPr lang="en-US" sz="2400" b="1" dirty="0">
                <a:solidFill>
                  <a:srgbClr val="3333FF"/>
                </a:solidFill>
              </a:rPr>
              <a:t>two different</a:t>
            </a:r>
          </a:p>
          <a:p>
            <a:r>
              <a:rPr lang="en-US" sz="2400" b="1" dirty="0">
                <a:solidFill>
                  <a:srgbClr val="3333FF"/>
                </a:solidFill>
              </a:rPr>
              <a:t>pressures</a:t>
            </a:r>
          </a:p>
          <a:p>
            <a:r>
              <a:rPr lang="en-US" sz="2400" b="1" dirty="0">
                <a:solidFill>
                  <a:srgbClr val="3333FF"/>
                </a:solidFill>
              </a:rPr>
              <a:t>(40 </a:t>
            </a:r>
            <a:r>
              <a:rPr lang="en-US" sz="2400" b="1" dirty="0" err="1">
                <a:solidFill>
                  <a:srgbClr val="3333FF"/>
                </a:solidFill>
              </a:rPr>
              <a:t>ntorr</a:t>
            </a:r>
            <a:endParaRPr lang="en-US" sz="2400" b="1" dirty="0">
              <a:solidFill>
                <a:srgbClr val="3333FF"/>
              </a:solidFill>
            </a:endParaRPr>
          </a:p>
          <a:p>
            <a:r>
              <a:rPr lang="en-US" sz="2400" b="1" dirty="0">
                <a:solidFill>
                  <a:srgbClr val="3333FF"/>
                </a:solidFill>
              </a:rPr>
              <a:t>and 4 </a:t>
            </a:r>
            <a:r>
              <a:rPr lang="en-US" sz="2400" b="1" dirty="0" err="1">
                <a:solidFill>
                  <a:srgbClr val="3333FF"/>
                </a:solidFill>
              </a:rPr>
              <a:t>ntorr</a:t>
            </a:r>
            <a:r>
              <a:rPr lang="en-US" sz="2400" b="1" dirty="0">
                <a:solidFill>
                  <a:srgbClr val="3333FF"/>
                </a:solidFill>
              </a:rPr>
              <a:t>)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410200" y="685800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Daniel Schulte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1686</TotalTime>
  <Words>1714</Words>
  <Application>Microsoft Office PowerPoint</Application>
  <PresentationFormat>On-screen Show (4:3)</PresentationFormat>
  <Paragraphs>452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Electron-Cloud Activities for LHC</vt:lpstr>
      <vt:lpstr>electron-cloud effects</vt:lpstr>
      <vt:lpstr>modeling tools at CERN</vt:lpstr>
      <vt:lpstr>Slide 4</vt:lpstr>
      <vt:lpstr>Slide 5</vt:lpstr>
      <vt:lpstr>Slide 6</vt:lpstr>
      <vt:lpstr>SEY model examples</vt:lpstr>
      <vt:lpstr>Slide 8</vt:lpstr>
      <vt:lpstr>Slide 9</vt:lpstr>
      <vt:lpstr>Slide 10</vt:lpstr>
      <vt:lpstr>Slide 11</vt:lpstr>
      <vt:lpstr>Slide 12</vt:lpstr>
      <vt:lpstr>e- cloud can lead to  bunch instability</vt:lpstr>
      <vt:lpstr>LHC emittance growth for different re </vt:lpstr>
      <vt:lpstr>Slide 15</vt:lpstr>
      <vt:lpstr>Slide 16</vt:lpstr>
      <vt:lpstr>surface conditioning</vt:lpstr>
      <vt:lpstr>Slide 18</vt:lpstr>
      <vt:lpstr>Slide 19</vt:lpstr>
      <vt:lpstr>Slide 20</vt:lpstr>
      <vt:lpstr>Slide 21</vt:lpstr>
      <vt:lpstr>Slide 22</vt:lpstr>
      <vt:lpstr>early preliminary LHC findings</vt:lpstr>
      <vt:lpstr>ongoing, planned &amp; proposed studies</vt:lpstr>
      <vt:lpstr>ECLOUD simulations (Humberto, Octavio)</vt:lpstr>
      <vt:lpstr>ECLOUD simulations (Humberto, Octavio)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HEADTAIL simulations (Tatiana, Kevin?, Giovanni? Elena? )</vt:lpstr>
      <vt:lpstr>experiments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Electron-Cloud Activities for LHC</dc:title>
  <dc:creator>Frank Zimmermann</dc:creator>
  <cp:lastModifiedBy>Frank Zimmermann</cp:lastModifiedBy>
  <cp:revision>20</cp:revision>
  <dcterms:created xsi:type="dcterms:W3CDTF">2010-11-19T01:29:01Z</dcterms:created>
  <dcterms:modified xsi:type="dcterms:W3CDTF">2010-11-24T11:45:24Z</dcterms:modified>
</cp:coreProperties>
</file>