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348" r:id="rId2"/>
    <p:sldId id="421" r:id="rId3"/>
    <p:sldId id="431" r:id="rId4"/>
    <p:sldId id="381" r:id="rId5"/>
    <p:sldId id="416" r:id="rId6"/>
    <p:sldId id="423" r:id="rId7"/>
    <p:sldId id="422" r:id="rId8"/>
    <p:sldId id="424" r:id="rId9"/>
    <p:sldId id="417" r:id="rId10"/>
    <p:sldId id="418" r:id="rId11"/>
    <p:sldId id="420" r:id="rId12"/>
    <p:sldId id="419" r:id="rId13"/>
    <p:sldId id="425" r:id="rId14"/>
    <p:sldId id="426" r:id="rId15"/>
    <p:sldId id="427" r:id="rId16"/>
    <p:sldId id="428" r:id="rId17"/>
    <p:sldId id="432" r:id="rId18"/>
    <p:sldId id="429" r:id="rId19"/>
    <p:sldId id="430" r:id="rId20"/>
  </p:sldIdLst>
  <p:sldSz cx="10160000" cy="7620000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7250" autoAdjust="0"/>
  </p:normalViewPr>
  <p:slideViewPr>
    <p:cSldViewPr>
      <p:cViewPr>
        <p:scale>
          <a:sx n="50" d="100"/>
          <a:sy n="50" d="100"/>
        </p:scale>
        <p:origin x="-366" y="-8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jpeg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3" cy="494031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97" y="0"/>
            <a:ext cx="2945873" cy="494031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r">
              <a:defRPr sz="1200"/>
            </a:lvl1pPr>
          </a:lstStyle>
          <a:p>
            <a:pPr>
              <a:defRPr/>
            </a:pPr>
            <a:fld id="{E5F13FF5-F2DD-49B9-BB96-63E40A07DF31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6" tIns="45953" rIns="91906" bIns="4595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7" y="4690905"/>
            <a:ext cx="5438783" cy="4443094"/>
          </a:xfrm>
          <a:prstGeom prst="rect">
            <a:avLst/>
          </a:prstGeom>
        </p:spPr>
        <p:txBody>
          <a:bodyPr vert="horz" lIns="91906" tIns="45953" rIns="91906" bIns="4595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632"/>
            <a:ext cx="2945873" cy="494031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97" y="9378632"/>
            <a:ext cx="2945873" cy="494031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r">
              <a:defRPr sz="1200"/>
            </a:lvl1pPr>
          </a:lstStyle>
          <a:p>
            <a:pPr>
              <a:defRPr/>
            </a:pPr>
            <a:fld id="{6799BBFC-CC4F-4959-960D-0C54A40A9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9BBFC-CC4F-4959-960D-0C54A40A9A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7D5B8-AA72-43A8-944F-F7FDC2670C8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9BBFC-CC4F-4959-960D-0C54A40A9A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E07E-B8C2-46C6-BAA5-C5F5A096D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F010-4FEE-43AC-B26D-387E53F79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0"/>
            <a:ext cx="2286000" cy="680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0"/>
            <a:ext cx="6705600" cy="680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D1EA-6C3E-4F9E-8992-D7E7BD1BE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6F39-52EB-4955-A7BA-FA6085CF73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55DA8-A6BF-434B-9407-85054925A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B19C8-3FFE-4446-9D75-2592BE7A1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27D1C-A593-449A-B5DD-991D8408C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E99D7-062E-48E5-AE0C-68346B73E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5F54-C31C-40C4-AD71-A1EFDD5C6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E81E-B802-446A-957D-999A30D7D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3785-D991-459E-AAA4-39E89F02F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178800" cy="5334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0000"/>
              </a:schemeClr>
            </a:outerShdw>
          </a:effec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title style</a:t>
            </a:r>
          </a:p>
        </p:txBody>
      </p:sp>
      <p:sp>
        <p:nvSpPr>
          <p:cNvPr id="10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06000" y="7315200"/>
            <a:ext cx="2667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2CC67E4D-4458-4BFF-9266-444E50076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62000" cy="766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0000"/>
              </a:scheme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72600" y="49213"/>
            <a:ext cx="762000" cy="7270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+mj-lt"/>
          <a:ea typeface="+mj-ea"/>
          <a:cs typeface="+mj-cs"/>
          <a:sym typeface="Time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131313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 Commissioning WG , 10 August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2282" y="2590800"/>
            <a:ext cx="5381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Luminosity Scans in the LHC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S. White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and Fill 1268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1858" name="Picture 2" descr="\\cern.ch\dfs\Users\s\swhite\Documents\TIMESERIES_CHART_IMAG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99" y="838200"/>
            <a:ext cx="5773027" cy="3159821"/>
          </a:xfrm>
          <a:prstGeom prst="rect">
            <a:avLst/>
          </a:prstGeom>
          <a:noFill/>
        </p:spPr>
      </p:pic>
      <p:pic>
        <p:nvPicPr>
          <p:cNvPr id="121859" name="Picture 3" descr="\\cern.ch\dfs\Users\s\swhite\Documents\1268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035" y="4191000"/>
            <a:ext cx="5847165" cy="3200400"/>
          </a:xfrm>
          <a:prstGeom prst="rect">
            <a:avLst/>
          </a:prstGeom>
          <a:noFill/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451600" y="914400"/>
            <a:ext cx="3505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First tests (end of fill):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Done for IP5.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Separate the beams and launch routine to re-align.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 Small losses observed on B1 when separating beams the first time.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No losses afterwards.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Losses on B2: tune swap.</a:t>
            </a:r>
            <a:endParaRPr lang="en-US" sz="1800" b="1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3200" y="4625876"/>
            <a:ext cx="350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Fill 1268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Losses when bringing beams into collisions.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 No losses during optimization.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 Optimizing IP1+IP5+IP8: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~10 minutes.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No significant effects or losses with high intensity.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IP Orbit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7" name="Picture 3" descr="\\cern.ch\dfs\Users\s\swhite\Documents\knobs_35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48" y="1484148"/>
            <a:ext cx="6310254" cy="43832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1905000"/>
            <a:ext cx="340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Corrections for 3.5 m optics: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 1232: good stability. Max 200 </a:t>
            </a:r>
            <a:r>
              <a:rPr lang="en-US" sz="2000" b="1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1232: Jump. (see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Jorg’s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talk last week).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1232: Excellent stability. Max 50 </a:t>
            </a:r>
            <a:r>
              <a:rPr lang="en-US" sz="2000" b="1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IP2 seems more difficult to control.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895290"/>
            <a:ext cx="922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Corrections applied B1-B2: information on orbit stability at the IP.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200" y="6096000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general very good stability. </a:t>
            </a:r>
          </a:p>
          <a:p>
            <a:pPr lvl="0"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some case very large changes.</a:t>
            </a:r>
          </a:p>
          <a:p>
            <a:pPr lvl="0"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For now set the limit in the software with respect to the previous value. Longer term set it with respect to reference orbit.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420" y="1149489"/>
            <a:ext cx="95388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Luminosity Calibration: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First calibration in all IPs: 11% uncertainty.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10% from intensity.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All experiments asked for more scans at low and nominal intensity.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Luminosity Optimization: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New automated method tested and operational.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Enforces limits on the trims.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Few fills with high intensity showed not losses due to the scans.</a:t>
            </a:r>
          </a:p>
          <a:p>
            <a:pPr algn="l">
              <a:buFont typeface="Symbol"/>
              <a:buChar char="Þ"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Future Steps: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Need more experience: run like this for a couple of weeks.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Extend to parallel optimization. Full optimization few minutes.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Set limits with respect to the reference orbit.</a:t>
            </a:r>
          </a:p>
          <a:p>
            <a:pPr algn="l">
              <a:buFont typeface="Symbol"/>
              <a:buChar char="Þ"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IP2: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Colliding with an offset. Cannot apply automatic steering.</a:t>
            </a:r>
          </a:p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Set reference with head-on collisions: 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Automatic optimization, control separation in both planes, easier to find collisions.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2891" y="3048000"/>
            <a:ext cx="4823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Backup Slides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Hysteresis During the Scans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029" y="914400"/>
            <a:ext cx="9452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each plane scan in opposite directions (opposite hysteresis branch) to check  for consistency and hysteresis: effect given by the shift of the distribution.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Done for ATLAS and CMS.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5599" y="2052320"/>
          <a:ext cx="95250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latin typeface="Symbol" pitchFamily="18" charset="2"/>
                          <a:cs typeface="+mn-cs"/>
                        </a:rPr>
                        <a:t>s</a:t>
                      </a:r>
                      <a:r>
                        <a:rPr lang="en-US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effx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(mm)</a:t>
                      </a:r>
                      <a:endParaRPr lang="en-US" b="1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latin typeface="Symbol" pitchFamily="18" charset="2"/>
                          <a:cs typeface="+mn-cs"/>
                        </a:rPr>
                        <a:t>s</a:t>
                      </a:r>
                      <a:r>
                        <a:rPr lang="en-US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effy</a:t>
                      </a:r>
                      <a:r>
                        <a:rPr lang="en-US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b="1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Mean x (mm)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 (mm)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Scan 1 IP1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0.0589+/-0.0004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0.0622+/-0.001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0.007+/-0.0001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0.002+/-0.0001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Scan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IP1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0.0590+/-0.0005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0.0623+/-0.0009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0.006+/-0.0001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4e-5+/-0.0001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Diff.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-0.0001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-0.0001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0.001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0.002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Scan 1 IP5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0.0553+/-0.0006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0.0596+/-0.0005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-0.01+/-0.0001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0.003+/-0.0001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Scan 2 IP5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0.0554+/-0.0005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0.0602+/-0.0004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-0.01+/-0.0001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0.002+/-0.0001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Diff.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-0.0001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-0.0006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0.0003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0.001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776" y="5256074"/>
            <a:ext cx="95122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Largest shift seen in ATLAS vertical ~0.002 mm: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negligible effect on the rates.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Effective beam size measurement very consistent from one scan to the other.</a:t>
            </a:r>
          </a:p>
          <a:p>
            <a:pPr algn="l">
              <a:buFont typeface="Symbol"/>
              <a:buChar char="Þ"/>
            </a:pP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Hysteresis effects can be considered negligible. 0.002 mm ~ 0.05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s </a:t>
            </a:r>
            <a:r>
              <a:rPr lang="en-US"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→ 0.1% loss in luminosity.</a:t>
            </a: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Results confirm simulation shown before.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Further reduced by scanning always on the same hysteresis branch (direction).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Bump Calibration and Linearity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 descr="Xcal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0" y="1595121"/>
            <a:ext cx="3098799" cy="2389760"/>
          </a:xfrm>
          <a:prstGeom prst="rect">
            <a:avLst/>
          </a:prstGeom>
        </p:spPr>
      </p:pic>
      <p:pic>
        <p:nvPicPr>
          <p:cNvPr id="8" name="Picture 7" descr="Ycal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400" y="2738121"/>
            <a:ext cx="2981226" cy="2291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9000" y="19166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CMS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505" y="4724400"/>
            <a:ext cx="9670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 algn="l">
              <a:buFont typeface="Arial" pitchFamily="34" charset="0"/>
              <a:buChar char="•"/>
            </a:pPr>
            <a:endParaRPr lang="en-US" sz="1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Displace the IP  transversally by moving the two beams in the same direction. Compare value </a:t>
            </a:r>
          </a:p>
          <a:p>
            <a:pPr algn="l"/>
            <a:r>
              <a:rPr lang="en-US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given by magnet settings with luminous region position.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Agreement of less than 1% in CMS and  ALICE. About 1-2% in ATLAS.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scan with only one beam and compare with luminous region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centroid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displacement . Similar results.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general, very good agreement which confirms the good status of the optics.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Bump very linear. No significant coupling observed. BPM scale disagree by 10%.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895290"/>
            <a:ext cx="847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Relative beam displacement essential for effective beam size measurement.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\\cern.ch\dfs\Users\s\swhite\Documents\BPM_IP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1547662"/>
            <a:ext cx="4191000" cy="3024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\\cern.ch\dfs\Users\s\swhite\Documents\effsi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616" y="1371600"/>
            <a:ext cx="5066444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Emittance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7650" name="Picture 2" descr="\\cern.ch\dfs\Users\s\swhite\Documents\em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1447801"/>
            <a:ext cx="4956302" cy="3428999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>
            <a:off x="1270000" y="2590800"/>
            <a:ext cx="1219200" cy="1588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63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98600" y="2328446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VDM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299200" y="2817812"/>
            <a:ext cx="1219200" cy="1588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63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16218" y="2557046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VDM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600" y="5256074"/>
            <a:ext cx="95221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Symbol"/>
              <a:buChar char="Þ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blow up during the scan (left) :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effective beam size (right)  measured </a:t>
            </a:r>
          </a:p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during the scan is also affected.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The duration of a scan is about 20 minutes: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growth of the effective beam size during</a:t>
            </a:r>
          </a:p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 scan is ~1%. In the worst case: full calibration 1-2%.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Looking at the trend over the fill there could be a small blow-up due to the scan itself .To be 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confirmed with higher intensity. Else wire scanner/hump?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600" y="838200"/>
            <a:ext cx="7330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Wire scanner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measurements during calibration scan session.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Measurements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 descr="\\cern.ch\dfs\Users\s\swhite\Documents\int_0805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672539"/>
            <a:ext cx="5486400" cy="30029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4888" y="914400"/>
            <a:ext cx="9369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systems available in LHC: FBCT (bunch by bunch) and DCCT (DC current).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Luminosity calibration requires bunch by bunch measurements.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4400" y="1910477"/>
            <a:ext cx="40000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Intensity over the fill 1089: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Intensity very stable, lifetime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several hundred hours.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Scan ~20 minutes. Intensity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variations of the order of  0.1%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the duration of the scan.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corrections required from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intensity  variations over the scans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\\cern.ch\dfs\Users\s\swhite\Documents\currLH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4921483"/>
            <a:ext cx="4667250" cy="23937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746" y="4876800"/>
            <a:ext cx="51066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FBCT and DCCT measurements over a fill: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DCCT easier to calibrate.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Cross calibrate FBCT with DCCT.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DCCT: negative offset, noisy at low 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Intensity.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Intensity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systematics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includes DCCT+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systematics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(FBCT phase, drift…)</a:t>
            </a:r>
          </a:p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5% per beam, 10% for the product.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Experiments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200" y="914400"/>
            <a:ext cx="8399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Fit results comparison between BRANs and experiments: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Constant added to the fit parameters to get a reasonable Chi2. Effect larger in IP5.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Take only the best fit for each scan.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5599" y="1981200"/>
          <a:ext cx="95250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latin typeface="Symbol" pitchFamily="18" charset="2"/>
                          <a:cs typeface="+mn-cs"/>
                        </a:rPr>
                        <a:t>s</a:t>
                      </a:r>
                      <a:r>
                        <a:rPr lang="en-US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effx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(mm)</a:t>
                      </a:r>
                      <a:endParaRPr lang="en-US" b="1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latin typeface="Symbol" pitchFamily="18" charset="2"/>
                          <a:cs typeface="+mn-cs"/>
                        </a:rPr>
                        <a:t>s</a:t>
                      </a:r>
                      <a:r>
                        <a:rPr lang="en-US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effy</a:t>
                      </a:r>
                      <a:r>
                        <a:rPr lang="en-US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b="1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Mean x (mm)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 (mm)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BRAN IP1 (1)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0.0591+/-0.002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0.0624+/-0.0034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0.007+/-0.0001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0.002+/-0.0001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BRAN IP1 (2)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0.0585+/-0.034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0.0618+/-0.0034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0.006+/-0.0001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4e-5+/-0.0001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ATLAS (1)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0.0589+/-0.0004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0.0622+/-0.001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0.007+/-0.0001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0.002+/-0.0001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ATLAS (2)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0.0590+/-0.0005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0.0623+/-0.0009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0.006+/-0.0001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4e-5+/-0.0001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BRAN IP5 (1)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0.0548+/-0.0018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0.0596+/-0.0022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-0.01+/-0.0001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0.003+/-0.0001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BRAN IP5 (2)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0.0556+/-0.0018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0.0598+/-0.0022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-0.01+/-0.0001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0.002+/-0.0001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CMS (1)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0.0553+/-0.0006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0.0596+/-0.0005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-0.01+/-0.0001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0.003+/-0.0001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CMS (2)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0.0554+/-0.0005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0.0602+/-0.0004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-0.01+/-0.0001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0.002+/-0.0001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2903" y="5638800"/>
            <a:ext cx="9513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Excellent agreement on the optimum : initial purpose of the BRANs.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Large error bars on the effective beam size. Still consistent with  experiments data.</a:t>
            </a:r>
          </a:p>
          <a:p>
            <a:pPr algn="l">
              <a:buFont typeface="Symbol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general good agreement with experiment, large error bars due to background component</a:t>
            </a:r>
          </a:p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lower efficiency.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Consistency Checks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5599" y="1524000"/>
          <a:ext cx="9372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4520"/>
                <a:gridCol w="1874520"/>
                <a:gridCol w="1874520"/>
                <a:gridCol w="1874520"/>
                <a:gridCol w="18745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Horizontal B1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Vertical B1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Horizontal B2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Vertical B2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IP1 </a:t>
                      </a:r>
                      <a:r>
                        <a:rPr lang="en-US" b="1" dirty="0" smtClean="0">
                          <a:latin typeface="Symbol" pitchFamily="18" charset="2"/>
                          <a:cs typeface="Times New Roman" pitchFamily="18" charset="0"/>
                        </a:rPr>
                        <a:t>b</a:t>
                      </a:r>
                      <a:r>
                        <a:rPr lang="en-US" b="1" dirty="0" smtClean="0">
                          <a:latin typeface="+mj-lt"/>
                          <a:cs typeface="Times New Roman" pitchFamily="18" charset="0"/>
                        </a:rPr>
                        <a:t>*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(m)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2.08+/-0.32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2.18+/-0.1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1.89+/-0.13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2.03+/-0.07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IP5 </a:t>
                      </a:r>
                      <a:r>
                        <a:rPr lang="en-US" b="1" dirty="0" smtClean="0">
                          <a:latin typeface="Symbol" pitchFamily="18" charset="2"/>
                          <a:cs typeface="Times New Roman" pitchFamily="18" charset="0"/>
                        </a:rPr>
                        <a:t>b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* (m)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2.18+/-0.22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1.83+/-0.39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1.85+/-0.15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2.02+/-0.15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5600" y="2758619"/>
            <a:ext cx="953511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Compare effective area from scan and optics/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measurements: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ATLAS :  A</a:t>
            </a:r>
            <a:r>
              <a:rPr lang="en-US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0.0230 +/- 0.0004 mm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A</a:t>
            </a:r>
            <a:r>
              <a:rPr lang="en-US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0.0245 +/- 0.005 mm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CMS :  A</a:t>
            </a:r>
            <a:r>
              <a:rPr lang="en-US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0.0208 +/-  0.0002 mm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A</a:t>
            </a:r>
            <a:r>
              <a:rPr lang="en-US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0.0229 +/-  0.005 mm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Optics/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seem to over-estimate effective beam size.  Gain issues found with </a:t>
            </a:r>
          </a:p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wire scanner.</a:t>
            </a:r>
          </a:p>
          <a:p>
            <a:pPr algn="l">
              <a:buFont typeface="Symbol"/>
              <a:buChar char="Þ"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Fill to fill consistency (visible cross section):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ATLAS : 5%</a:t>
            </a:r>
            <a:endParaRPr lang="en-US" sz="2000" b="1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CMS : 4%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Comparison with Monte-Carlo calibration (preliminary):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ALICE:  fact = 1.05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ATLAS:  fact = 1.13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CMS:    fact = 1.007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fact = 1.1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948" y="762000"/>
            <a:ext cx="9431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Systematic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measurements were performed only for the ATLAS and CMS</a:t>
            </a:r>
          </a:p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scans.  In addition, only ATLAS and CMS had measurements in different fills.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Meer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50E3-2E03-469A-9809-D15F6CBCADC2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89600" y="762000"/>
            <a:ext cx="3581400" cy="1447800"/>
            <a:chOff x="4089400" y="1066800"/>
            <a:chExt cx="4876800" cy="1828800"/>
          </a:xfrm>
        </p:grpSpPr>
        <p:sp>
          <p:nvSpPr>
            <p:cNvPr id="11" name="AutoShape 2"/>
            <p:cNvSpPr>
              <a:spLocks/>
            </p:cNvSpPr>
            <p:nvPr/>
          </p:nvSpPr>
          <p:spPr bwMode="auto">
            <a:xfrm>
              <a:off x="4089400" y="1066800"/>
              <a:ext cx="4876800" cy="1828800"/>
            </a:xfrm>
            <a:prstGeom prst="roundRect">
              <a:avLst>
                <a:gd name="adj" fmla="val 2991"/>
              </a:avLst>
            </a:prstGeom>
            <a:solidFill>
              <a:srgbClr val="FFFDE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41" name="Picture 4" descr="\\cern.ch\dfs\Users\s\swhite\Documents\BeamPlot_Lum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7438" y="1066800"/>
              <a:ext cx="4445000" cy="1613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TextBox 12"/>
          <p:cNvSpPr txBox="1">
            <a:spLocks noChangeArrowheads="1"/>
          </p:cNvSpPr>
          <p:nvPr/>
        </p:nvSpPr>
        <p:spPr bwMode="auto">
          <a:xfrm>
            <a:off x="127000" y="2362200"/>
            <a:ext cx="998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Times New Roman" charset="0"/>
                <a:cs typeface="Times New Roman" charset="0"/>
              </a:rPr>
              <a:t>Beam intensities and revolution frequency should be known with good accuracy. The effective overlap area can be determined by scans in separation.</a:t>
            </a:r>
          </a:p>
          <a:p>
            <a:pPr algn="l"/>
            <a:endParaRPr lang="fr-FR" sz="2000" b="1" dirty="0" smtClean="0">
              <a:latin typeface="Times New Roman" charset="0"/>
              <a:cs typeface="Times New Roman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  <a:latin typeface="Times New Roman" charset="0"/>
                <a:cs typeface="Times New Roman" charset="0"/>
              </a:rPr>
              <a:t> Regardless of the beam density distribution: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000" y="4876800"/>
            <a:ext cx="2002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Perfect Gauss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431800" y="5486400"/>
          <a:ext cx="3838575" cy="850900"/>
        </p:xfrm>
        <a:graphic>
          <a:graphicData uri="http://schemas.openxmlformats.org/presentationml/2006/ole">
            <p:oleObj spid="_x0000_s1026" name="Equation" r:id="rId5" imgW="1790640" imgH="482400" progId="Equation.3">
              <p:embed/>
            </p:oleObj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163512" y="4191000"/>
          <a:ext cx="4840288" cy="446087"/>
        </p:xfrm>
        <a:graphic>
          <a:graphicData uri="http://schemas.openxmlformats.org/presentationml/2006/ole">
            <p:oleObj spid="_x0000_s1027" name="Equation" r:id="rId6" imgW="2501640" imgH="241200" progId="Equation.3">
              <p:embed/>
            </p:oleObj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5448300" y="3843338"/>
          <a:ext cx="4335463" cy="957262"/>
        </p:xfrm>
        <a:graphic>
          <a:graphicData uri="http://schemas.openxmlformats.org/presentationml/2006/ole">
            <p:oleObj spid="_x0000_s1028" name="Equation" r:id="rId7" imgW="2070000" imgH="558720" progId="Equation.3">
              <p:embed/>
            </p:oleObj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204190" y="1123866"/>
          <a:ext cx="1894610" cy="857334"/>
        </p:xfrm>
        <a:graphic>
          <a:graphicData uri="http://schemas.openxmlformats.org/presentationml/2006/ole">
            <p:oleObj spid="_x0000_s1029" name="Equation" r:id="rId8" imgW="965160" imgH="444240" progId="Equation.3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105400" y="5562600"/>
          <a:ext cx="4699000" cy="609600"/>
        </p:xfrm>
        <a:graphic>
          <a:graphicData uri="http://schemas.openxmlformats.org/presentationml/2006/ole">
            <p:oleObj spid="_x0000_s1030" name="Equation" r:id="rId9" imgW="1930320" imgH="304560" progId="Equation.3">
              <p:embed/>
            </p:oleObj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3937000" y="1295400"/>
            <a:ext cx="1066800" cy="381000"/>
          </a:xfrm>
          <a:prstGeom prst="rightArrow">
            <a:avLst/>
          </a:prstGeom>
          <a:solidFill>
            <a:srgbClr val="7030A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835" y="6629400"/>
            <a:ext cx="9421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Symbol" pitchFamily="18" charset="2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Measuring the collision rates as a function of the separation provides a direct </a:t>
            </a:r>
          </a:p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measurement of the overlap area. Critical parameters: intensity, beam displacement.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Scans in Practice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1639431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Move the beams stepwise across each other and measure the collision rates as a function of the beam displacement. Repeat in both planes to compute the effective overlap area.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\\cern.ch\dfs\Users\s\swhite\Documents\scanh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932" y="1295400"/>
            <a:ext cx="5979268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99000" y="895290"/>
            <a:ext cx="4221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history plot of a scan done at IP5.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" y="4839831"/>
            <a:ext cx="101411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Rates: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given by any luminosity monitor (LHC: BRAN, experiments)</a:t>
            </a:r>
            <a:endParaRPr lang="en-US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Statistical accuracy: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an issue. Step length is a user input can be changed depending on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beam parameters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Beam displacement: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done with closed orbit bump. Subject to non-closure due to optics 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errors, hysteresis, etc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Beam intensity: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requires bunch by bunch measurements (FBCTs). Collision pattern.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 parameters like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should be stable in order to avoid additional errors.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4D3DD-B79F-4E57-B219-638FC157158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Orbit Bumps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5384800" y="1295400"/>
            <a:ext cx="4267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Example of an IP bump with and without MCBX:</a:t>
            </a:r>
          </a:p>
          <a:p>
            <a:pPr algn="l"/>
            <a:endParaRPr lang="en-US" sz="1800" b="1" dirty="0">
              <a:latin typeface="Times New Roman" charset="0"/>
              <a:cs typeface="Times New Roman" charset="0"/>
            </a:endParaRPr>
          </a:p>
          <a:p>
            <a:pPr algn="l">
              <a:buFont typeface="Symbol" pitchFamily="18" charset="2"/>
              <a:buChar char="Þ"/>
            </a:pPr>
            <a:r>
              <a:rPr lang="en-US" sz="1800" b="1" dirty="0">
                <a:latin typeface="Times New Roman" charset="0"/>
                <a:cs typeface="Times New Roman" charset="0"/>
              </a:rPr>
              <a:t> </a:t>
            </a:r>
            <a:r>
              <a:rPr lang="en-US" sz="1800" b="1" dirty="0" smtClean="0">
                <a:latin typeface="Times New Roman" charset="0"/>
                <a:cs typeface="Times New Roman" charset="0"/>
              </a:rPr>
              <a:t>Displacing the beam at the IP creates </a:t>
            </a:r>
            <a:r>
              <a:rPr lang="en-US" sz="1800" b="1" dirty="0">
                <a:latin typeface="Times New Roman" charset="0"/>
                <a:cs typeface="Times New Roman" charset="0"/>
              </a:rPr>
              <a:t>a large offset in the TCT region</a:t>
            </a:r>
            <a:r>
              <a:rPr lang="en-US" sz="1800" b="1" dirty="0" smtClean="0">
                <a:latin typeface="Times New Roman" charset="0"/>
                <a:cs typeface="Times New Roman" charset="0"/>
              </a:rPr>
              <a:t>.</a:t>
            </a:r>
          </a:p>
          <a:p>
            <a:pPr algn="l">
              <a:buFont typeface="Symbol" pitchFamily="18" charset="2"/>
              <a:buChar char="Þ"/>
            </a:pPr>
            <a:endParaRPr lang="en-US" sz="1800" b="1" dirty="0" smtClean="0">
              <a:latin typeface="Times New Roman" charset="0"/>
              <a:cs typeface="Times New Roman" charset="0"/>
            </a:endParaRPr>
          </a:p>
          <a:p>
            <a:pPr algn="l">
              <a:buFont typeface="Symbol" pitchFamily="18" charset="2"/>
              <a:buChar char="Þ"/>
            </a:pPr>
            <a:r>
              <a:rPr lang="en-US" sz="1800" b="1" dirty="0" smtClean="0">
                <a:latin typeface="Times New Roman" charset="0"/>
                <a:cs typeface="Times New Roman" charset="0"/>
              </a:rPr>
              <a:t>  Smaller if MCBX are used. Factor 2 between IP and TCT displacement otherwise.</a:t>
            </a:r>
            <a:endParaRPr lang="en-US" sz="1800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6151" name="Picture 9" descr="\\cern.ch\dfs\Users\s\swhite\Documents\IP5_4magnetBu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272503"/>
            <a:ext cx="4800600" cy="35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8648" y="4876800"/>
            <a:ext cx="9599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Symbol"/>
              <a:buChar char="Þ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Displacing the beam at the TCT can compromise the collimators hierarchy and the </a:t>
            </a:r>
          </a:p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triplet protection: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trim amplitude has to remain within certain range.</a:t>
            </a:r>
          </a:p>
          <a:p>
            <a:pPr algn="l"/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IP orbit bumps should not be used for large corrections.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Limits on the trim amplitude should be enforced.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Always try to distribute the amplitude between beam 1 and beam 2.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Software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420" y="990600"/>
            <a:ext cx="978383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Developed for IR steering, luminosity optimization and calibration. Dedicated routines</a:t>
            </a:r>
          </a:p>
          <a:p>
            <a:pPr algn="l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each purpose.</a:t>
            </a:r>
          </a:p>
          <a:p>
            <a:pPr algn="l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IR Steering: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Allows to trim angle and position at the IP.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control on the trim amplitude.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Luminosity Calibration (VDM):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Large amplitude scans around the maximum. Measure beam profile.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Not optimized to find the peak as it assume we are close to the optimum.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No control on the trim amplitude.</a:t>
            </a:r>
          </a:p>
          <a:p>
            <a:pPr algn="l">
              <a:buFont typeface="Symbol"/>
              <a:buChar char="Þ"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Luminosity Optimization (Optimize):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Peak finder.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Enforces limits on the trim amplitude.</a:t>
            </a:r>
          </a:p>
          <a:p>
            <a:pPr algn="l">
              <a:buFont typeface="Symbol"/>
              <a:buChar char="Þ"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All the trims are sent via LSA: the three methods are equivalent, last two provide</a:t>
            </a:r>
          </a:p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optimum with a fit.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Only the method dedicated to optimization enforces limits on the trims.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Calibration Panel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6321" name="Picture 1" descr="\\cern.ch\dfs\Users\s\swhite\Documents\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990600"/>
            <a:ext cx="4662714" cy="3648075"/>
          </a:xfrm>
          <a:prstGeom prst="rect">
            <a:avLst/>
          </a:prstGeom>
          <a:noFill/>
        </p:spPr>
      </p:pic>
      <p:pic>
        <p:nvPicPr>
          <p:cNvPr id="56322" name="Picture 2" descr="\\cern.ch\dfs\Users\s\swhite\Documents\sy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329" y="3981450"/>
            <a:ext cx="4554471" cy="3181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32400" y="1261408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VDM Panel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Online analysis.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Automated calibration measurement.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Database access.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Only scan around the maximum. Not optimized to find the peak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628" y="4953000"/>
            <a:ext cx="4908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Data exchange with experiments: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Publishes the scan status and progress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real time.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Allow for experiments to perform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Flag used as trigger by the experiments.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Calibration Scans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838200"/>
            <a:ext cx="904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Meer scans performed in all IPs. Move both beams opposite directions to allow +/-6</a:t>
            </a:r>
            <a:r>
              <a:rPr lang="en-US" sz="1800" b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scan range (limits the offset at the TCT). Done with 2x2e10 p/bunch.</a:t>
            </a:r>
          </a:p>
        </p:txBody>
      </p:sp>
      <p:pic>
        <p:nvPicPr>
          <p:cNvPr id="7" name="Picture 1" descr="\\cern.ch\dfs\Users\s\swhite\Documents\fit_noLog_IP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11" y="1828800"/>
            <a:ext cx="4601289" cy="3276600"/>
          </a:xfrm>
          <a:prstGeom prst="rect">
            <a:avLst/>
          </a:prstGeom>
          <a:noFill/>
        </p:spPr>
      </p:pic>
      <p:pic>
        <p:nvPicPr>
          <p:cNvPr id="8" name="Picture 2" descr="\\cern.ch\dfs\Users\s\swhite\Documents\IP5X_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1794597"/>
            <a:ext cx="4648200" cy="33108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4200" y="5455384"/>
            <a:ext cx="9253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First scan performed in CMS.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Excellent results for a first try.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Non-Gaussian tails observed, could be fitted with a double Gauss.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Still allows for analytical approach.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Statistical errors on the effective beam size proved to be negligible with respect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other sources of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systematics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(&lt;1%). Confirmed by excellent consistency from one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monitor to the 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Systematics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Luminosity Calibration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567" y="838200"/>
            <a:ext cx="940083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main sources of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systematics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were identified and qualified: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Hysteresis: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checked with lab measurements + during the scans. Effect very small. Further reduced by scanning always in the same direction.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Negligible.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Fit errors 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determined by statistical accuracy: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~1%.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blow-up: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blow-up 2%  per plane over the scans: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2-3%.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Bump calibration: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1-2% per plane: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2%.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Intensity measurement: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determined by experts 5% per beam: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10%.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Other effect such as coupling (round beams), beam-beam (low intensity) can be neglected with respect to these errors.</a:t>
            </a:r>
          </a:p>
          <a:p>
            <a:pPr algn="l">
              <a:buFont typeface="Symbol"/>
              <a:buChar char="Þ"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Adding all these errors in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quadrature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~11% overall error.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Clearly dominated by intensity measurements.</a:t>
            </a:r>
          </a:p>
          <a:p>
            <a:pPr algn="l">
              <a:buFont typeface="Symbol"/>
              <a:buChar char="Þ"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Possible improvements (besides intensity, work in progress by experts):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Scan faster / less points. If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blow-up still a problem.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Calibrate the bumps of beam 1 and beam 2 independently: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error down to the vertex position resolution (less than 1%).</a:t>
            </a:r>
          </a:p>
          <a:p>
            <a:pPr algn="l">
              <a:buFont typeface="Symbol"/>
              <a:buChar char="Þ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Scan at slightly higher intensity. Still small beam-beam, pile-up but increased precision on intensity and reduce time per step.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Optimize Panel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C6F39-52EB-4955-A7BA-FA6085CF734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20834" name="Picture 2" descr="\\cern.ch\dfs\Users\s\swhite\Documents\201008051206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914399"/>
            <a:ext cx="6019800" cy="4711365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51600" y="1114485"/>
            <a:ext cx="350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Optimize panel:</a:t>
            </a:r>
            <a:endParaRPr lang="en-US" sz="1800" b="1" dirty="0">
              <a:latin typeface="Times New Roman" charset="0"/>
              <a:cs typeface="Times New Roman" charset="0"/>
            </a:endParaRPr>
          </a:p>
          <a:p>
            <a:pPr algn="l">
              <a:buFont typeface="Symbol" pitchFamily="18" charset="2"/>
              <a:buChar char="Þ"/>
            </a:pPr>
            <a:r>
              <a:rPr lang="en-US" sz="1800" b="1" dirty="0">
                <a:latin typeface="Times New Roman" charset="0"/>
                <a:cs typeface="Times New Roman" charset="0"/>
              </a:rPr>
              <a:t> </a:t>
            </a:r>
            <a:r>
              <a:rPr lang="en-US" sz="1800" b="1" dirty="0" smtClean="0">
                <a:latin typeface="Times New Roman" charset="0"/>
                <a:cs typeface="Times New Roman" charset="0"/>
              </a:rPr>
              <a:t>Automated IR steering / peak finder.</a:t>
            </a:r>
          </a:p>
          <a:p>
            <a:pPr algn="l">
              <a:buFont typeface="Symbol" pitchFamily="18" charset="2"/>
              <a:buChar char="Þ"/>
            </a:pPr>
            <a:r>
              <a:rPr lang="en-US" sz="1800" b="1" dirty="0" smtClean="0">
                <a:latin typeface="Times New Roman" charset="0"/>
                <a:cs typeface="Times New Roman" charset="0"/>
              </a:rPr>
              <a:t>  Select IP  / beam / plane / detector.</a:t>
            </a:r>
          </a:p>
          <a:p>
            <a:pPr algn="l">
              <a:buFont typeface="Symbol" pitchFamily="18" charset="2"/>
              <a:buChar char="Þ"/>
            </a:pPr>
            <a:r>
              <a:rPr lang="en-US" sz="18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User input: </a:t>
            </a: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step size / time per step.</a:t>
            </a:r>
          </a:p>
          <a:p>
            <a:pPr algn="l">
              <a:buFont typeface="Symbol" pitchFamily="18" charset="2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 Defaults: 0.5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  <a:cs typeface="Times New Roman" charset="0"/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/ 5s.</a:t>
            </a:r>
          </a:p>
          <a:p>
            <a:pPr algn="l">
              <a:buFont typeface="Symbol" pitchFamily="18" charset="2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Limit on the trim amplitude +/-2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8" charset="2"/>
                <a:cs typeface="Times New Roman" charset="0"/>
              </a:rPr>
              <a:t>s.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Can be changed if really far off.</a:t>
            </a:r>
            <a:endParaRPr lang="en-US" sz="1800" b="1" dirty="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algn="l">
              <a:buFont typeface="Symbol" pitchFamily="18" charset="2"/>
              <a:buChar char="Þ"/>
            </a:pP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Optimum given by a parabola calculated on the last three points.</a:t>
            </a:r>
          </a:p>
          <a:p>
            <a:pPr algn="l">
              <a:buFont typeface="Symbol" pitchFamily="18" charset="2"/>
              <a:buChar char="Þ"/>
            </a:pPr>
            <a:r>
              <a:rPr lang="en-US" sz="18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Allows for fast automatic optimization.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888" y="5943600"/>
            <a:ext cx="9147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Tested last week at IP5. Beam 1, beam 2, beam 1 + beam 2.  Behaves as expected.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Method is now operational.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Optimization few minutes minutes per IP.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Times"/>
        <a:ea typeface="ヒラギノ明朝 ProN W6"/>
        <a:cs typeface="ヒラギノ明朝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Pages>0</Pages>
  <Words>2297</Words>
  <Characters>0</Characters>
  <Application>Microsoft Office PowerPoint</Application>
  <PresentationFormat>Custom</PresentationFormat>
  <Lines>0</Lines>
  <Paragraphs>335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Title - Top</vt:lpstr>
      <vt:lpstr>Equation</vt:lpstr>
      <vt:lpstr>Beam Commissioning WG , 10 August 2010</vt:lpstr>
      <vt:lpstr>The Van Der Meer Method</vt:lpstr>
      <vt:lpstr>The Scans in Practice</vt:lpstr>
      <vt:lpstr>Orbit Bumps</vt:lpstr>
      <vt:lpstr>Software</vt:lpstr>
      <vt:lpstr>Calibration Panel</vt:lpstr>
      <vt:lpstr>Calibration Scans</vt:lpstr>
      <vt:lpstr>Systematics for Luminosity Calibration</vt:lpstr>
      <vt:lpstr>Optimize Panel</vt:lpstr>
      <vt:lpstr>Tests and Fill 1268</vt:lpstr>
      <vt:lpstr>IP Orbit</vt:lpstr>
      <vt:lpstr>Summary</vt:lpstr>
      <vt:lpstr>Slide 13</vt:lpstr>
      <vt:lpstr>Hysteresis During the Scans</vt:lpstr>
      <vt:lpstr>Bump Calibration and Linearity</vt:lpstr>
      <vt:lpstr>Emittance</vt:lpstr>
      <vt:lpstr>Intensity Measurements</vt:lpstr>
      <vt:lpstr>BRAN vs Experiments</vt:lpstr>
      <vt:lpstr>Consistency Checks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Colliding beams and optimizing luminosity</dc:title>
  <dc:subject/>
  <dc:creator/>
  <cp:keywords/>
  <dc:description/>
  <cp:lastModifiedBy>NICE</cp:lastModifiedBy>
  <cp:revision>527</cp:revision>
  <dcterms:modified xsi:type="dcterms:W3CDTF">2010-08-11T06:42:35Z</dcterms:modified>
</cp:coreProperties>
</file>