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73" r:id="rId4"/>
    <p:sldId id="274" r:id="rId5"/>
    <p:sldId id="275" r:id="rId6"/>
    <p:sldId id="292" r:id="rId7"/>
    <p:sldId id="261" r:id="rId8"/>
    <p:sldId id="260" r:id="rId9"/>
    <p:sldId id="257" r:id="rId10"/>
    <p:sldId id="258" r:id="rId11"/>
    <p:sldId id="265" r:id="rId12"/>
    <p:sldId id="267" r:id="rId13"/>
    <p:sldId id="293" r:id="rId14"/>
    <p:sldId id="268" r:id="rId15"/>
    <p:sldId id="266" r:id="rId16"/>
    <p:sldId id="276" r:id="rId17"/>
    <p:sldId id="279" r:id="rId18"/>
    <p:sldId id="282" r:id="rId19"/>
    <p:sldId id="284" r:id="rId20"/>
    <p:sldId id="272" r:id="rId21"/>
    <p:sldId id="271" r:id="rId22"/>
    <p:sldId id="286" r:id="rId23"/>
    <p:sldId id="283" r:id="rId24"/>
    <p:sldId id="287" r:id="rId25"/>
    <p:sldId id="285" r:id="rId26"/>
    <p:sldId id="288" r:id="rId27"/>
    <p:sldId id="289" r:id="rId28"/>
    <p:sldId id="294" r:id="rId29"/>
    <p:sldId id="269" r:id="rId30"/>
    <p:sldId id="270" r:id="rId31"/>
    <p:sldId id="291" r:id="rId32"/>
    <p:sldId id="263" r:id="rId33"/>
    <p:sldId id="264" r:id="rId34"/>
    <p:sldId id="262" r:id="rId35"/>
    <p:sldId id="259" r:id="rId36"/>
    <p:sldId id="280" r:id="rId37"/>
    <p:sldId id="281"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900CC"/>
    <a:srgbClr val="66FF33"/>
    <a:srgbClr val="0000CC"/>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152" autoAdjust="0"/>
    <p:restoredTop sz="94660"/>
  </p:normalViewPr>
  <p:slideViewPr>
    <p:cSldViewPr>
      <p:cViewPr varScale="1">
        <p:scale>
          <a:sx n="69" d="100"/>
          <a:sy n="69" d="100"/>
        </p:scale>
        <p:origin x="-16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C9BB37-FD56-44CF-98F3-49F5512FBCE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4211CF-93BE-440A-9B25-967144A6840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B581D8-F3E0-432A-8025-1E424D56929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168A4E-2E00-4E29-B2EA-E585EF056CF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4FFDF6-815C-4DC9-81F2-FB91B954FB6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116479-23CF-460B-82FA-84E9BFEB939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625EC86-ED27-45B1-932E-487C46D3BF3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8E8C29D-4843-424C-9BAD-7B2B7D54F74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770636D-475D-4C3F-908E-07E1D7A26E1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747AE40-3529-4234-AF68-E2399485BA5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75F07D-A750-4612-9BA9-BBC6C84064B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0E442FD-2024-4C29-AE86-4F48DD1D0ED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b-abp-rlc.web.cern.ch/ab-abp-rlc/Meetings/2006/2006.02.17/wire_scanner_wire_measurements.pdf" TargetMode="External"/><Relationship Id="rId2" Type="http://schemas.openxmlformats.org/officeDocument/2006/relationships/hyperlink" Target="http://cdsweb.cern.ch/record/624417/files/ab-2003-067.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0825" y="1557338"/>
            <a:ext cx="8785225" cy="1470025"/>
          </a:xfrm>
        </p:spPr>
        <p:txBody>
          <a:bodyPr/>
          <a:lstStyle/>
          <a:p>
            <a:r>
              <a:rPr lang="en-US" sz="4000"/>
              <a:t>CST simulations of the impedance</a:t>
            </a:r>
            <a:br>
              <a:rPr lang="en-US" sz="4000"/>
            </a:br>
            <a:r>
              <a:rPr lang="en-US" sz="4000"/>
              <a:t>of a new design for</a:t>
            </a:r>
            <a:br>
              <a:rPr lang="en-US" sz="4000"/>
            </a:br>
            <a:r>
              <a:rPr lang="en-US" sz="4000"/>
              <a:t>the PS wire scanners</a:t>
            </a:r>
          </a:p>
        </p:txBody>
      </p:sp>
      <p:sp>
        <p:nvSpPr>
          <p:cNvPr id="2051" name="Rectangle 3"/>
          <p:cNvSpPr>
            <a:spLocks noGrp="1" noChangeArrowheads="1"/>
          </p:cNvSpPr>
          <p:nvPr>
            <p:ph type="subTitle" idx="1"/>
          </p:nvPr>
        </p:nvSpPr>
        <p:spPr/>
        <p:txBody>
          <a:bodyPr/>
          <a:lstStyle/>
          <a:p>
            <a:r>
              <a:rPr lang="en-US" sz="2400"/>
              <a:t>F. Caspers, A. Grudiev, E. M</a:t>
            </a:r>
            <a:r>
              <a:rPr lang="en-US" sz="2400">
                <a:cs typeface="Arial" charset="0"/>
              </a:rPr>
              <a:t>étral, </a:t>
            </a:r>
            <a:r>
              <a:rPr lang="en-US" sz="2400"/>
              <a:t>B. Salvant</a:t>
            </a:r>
          </a:p>
        </p:txBody>
      </p:sp>
      <p:sp>
        <p:nvSpPr>
          <p:cNvPr id="2052" name="Text Box 4"/>
          <p:cNvSpPr txBox="1">
            <a:spLocks noChangeArrowheads="1"/>
          </p:cNvSpPr>
          <p:nvPr/>
        </p:nvSpPr>
        <p:spPr bwMode="auto">
          <a:xfrm>
            <a:off x="1187450" y="5157788"/>
            <a:ext cx="6623050" cy="366712"/>
          </a:xfrm>
          <a:prstGeom prst="rect">
            <a:avLst/>
          </a:prstGeom>
          <a:noFill/>
          <a:ln w="9525">
            <a:noFill/>
            <a:miter lim="800000"/>
            <a:headEnd/>
            <a:tailEnd/>
          </a:ln>
          <a:effectLst/>
        </p:spPr>
        <p:txBody>
          <a:bodyPr wrap="none">
            <a:spAutoFit/>
          </a:bodyPr>
          <a:lstStyle/>
          <a:p>
            <a:r>
              <a:rPr lang="en-US"/>
              <a:t>Many thanks to W. Andreazza, R. Calaga and F. Roncarolo (BI)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88913"/>
            <a:ext cx="8229600" cy="490537"/>
          </a:xfrm>
        </p:spPr>
        <p:txBody>
          <a:bodyPr/>
          <a:lstStyle/>
          <a:p>
            <a:r>
              <a:rPr lang="en-US" sz="3200"/>
              <a:t>Eigenmodes of the tank</a:t>
            </a:r>
          </a:p>
        </p:txBody>
      </p:sp>
      <p:graphicFrame>
        <p:nvGraphicFramePr>
          <p:cNvPr id="4260" name="Group 164"/>
          <p:cNvGraphicFramePr>
            <a:graphicFrameLocks noGrp="1"/>
          </p:cNvGraphicFramePr>
          <p:nvPr/>
        </p:nvGraphicFramePr>
        <p:xfrm>
          <a:off x="395288" y="908050"/>
          <a:ext cx="6862762" cy="3665538"/>
        </p:xfrm>
        <a:graphic>
          <a:graphicData uri="http://schemas.openxmlformats.org/drawingml/2006/table">
            <a:tbl>
              <a:tblPr/>
              <a:tblGrid>
                <a:gridCol w="763587"/>
                <a:gridCol w="1252538"/>
                <a:gridCol w="792162"/>
                <a:gridCol w="1062038"/>
                <a:gridCol w="998537"/>
                <a:gridCol w="1993900"/>
              </a:tblGrid>
              <a:tr h="696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Mode ID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frequency (GHz)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Rs (x,y=0)</a:t>
                      </a:r>
                      <a:endParaRPr kumimoji="0" lang="en-US" sz="1800" b="0" i="0" u="none" strike="noStrike" cap="none" normalizeH="0" baseline="0" smtClean="0">
                        <a:ln>
                          <a:noFill/>
                        </a:ln>
                        <a:solidFill>
                          <a:schemeClr val="tx1"/>
                        </a:solidFill>
                        <a:effectLst/>
                        <a:latin typeface="Arial" charset="0"/>
                        <a:sym typeface="Symbol" pitchFamily="18"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sym typeface="Symbol" pitchFamily="18" charset="2"/>
                        </a:rPr>
                        <a:t>Rs/Q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a:t>
                      </a:r>
                      <a:r>
                        <a:rPr kumimoji="0" lang="en-US" sz="1800" b="0" i="0" u="none" strike="noStrike" cap="none" normalizeH="0" baseline="-25000" smtClean="0">
                          <a:ln>
                            <a:noFill/>
                          </a:ln>
                          <a:solidFill>
                            <a:schemeClr val="tx1"/>
                          </a:solidFill>
                          <a:effectLst/>
                          <a:latin typeface="Arial" charset="0"/>
                        </a:rPr>
                        <a:t>loss</a:t>
                      </a:r>
                      <a:r>
                        <a:rPr kumimoji="0" lang="en-US" sz="1800" b="0" i="0" u="none" strike="noStrike" cap="none" normalizeH="0" baseline="0" smtClean="0">
                          <a:ln>
                            <a:noFill/>
                          </a:ln>
                          <a:solidFill>
                            <a:schemeClr val="tx1"/>
                          </a:solidFill>
                          <a:effectLst/>
                          <a:latin typeface="Arial" charset="0"/>
                        </a:rPr>
                        <a:t> in 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0.79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5890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sym typeface="Symbol" pitchFamily="18" charset="2"/>
                        </a:rPr>
                        <a:t>30 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sym typeface="Symbol" pitchFamily="18" charset="2"/>
                        </a:rPr>
                        <a:t>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3 10</a:t>
                      </a:r>
                      <a:r>
                        <a:rPr kumimoji="0" lang="en-US" sz="1800" b="0" i="0" u="none" strike="noStrike" cap="none" normalizeH="0" baseline="30000" smtClean="0">
                          <a:ln>
                            <a:noFill/>
                          </a:ln>
                          <a:solidFill>
                            <a:schemeClr val="tx1"/>
                          </a:solidFill>
                          <a:effectLst/>
                          <a:latin typeface="Arial" charset="0"/>
                        </a:rPr>
                        <a:t>-7</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4730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sym typeface="Symbol" pitchFamily="18" charset="2"/>
                        </a:rPr>
                        <a:t>24 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 </a:t>
                      </a:r>
                      <a:r>
                        <a:rPr kumimoji="0" lang="en-US" sz="1800" b="0" i="0" u="none" strike="noStrike" cap="none" normalizeH="0" baseline="0" smtClean="0">
                          <a:ln>
                            <a:noFill/>
                          </a:ln>
                          <a:solidFill>
                            <a:schemeClr val="tx1"/>
                          </a:solidFill>
                          <a:effectLst/>
                          <a:latin typeface="Arial" charset="0"/>
                          <a:sym typeface="Symbol"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2 10</a:t>
                      </a:r>
                      <a:r>
                        <a:rPr kumimoji="0" lang="en-US" sz="1800" b="0" i="0" u="none" strike="noStrike" cap="none" normalizeH="0" baseline="30000" smtClean="0">
                          <a:ln>
                            <a:noFill/>
                          </a:ln>
                          <a:solidFill>
                            <a:schemeClr val="tx1"/>
                          </a:solidFill>
                          <a:effectLst/>
                          <a:latin typeface="Arial" charset="0"/>
                        </a:rPr>
                        <a:t>-10</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6030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103 </a:t>
                      </a:r>
                      <a:r>
                        <a:rPr kumimoji="0" lang="en-US" sz="1800" b="0" i="0" u="none" strike="noStrike" cap="none" normalizeH="0" baseline="0" smtClean="0">
                          <a:ln>
                            <a:noFill/>
                          </a:ln>
                          <a:solidFill>
                            <a:schemeClr val="tx1"/>
                          </a:solidFill>
                          <a:effectLst/>
                          <a:latin typeface="Arial" charset="0"/>
                          <a:sym typeface="Symbol" pitchFamily="18" charset="2"/>
                        </a:rPr>
                        <a:t>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17 </a:t>
                      </a:r>
                      <a:r>
                        <a:rPr kumimoji="0" lang="en-US" sz="1800" b="0" i="0" u="none" strike="noStrike" cap="none" normalizeH="0" baseline="0" smtClean="0">
                          <a:ln>
                            <a:noFill/>
                          </a:ln>
                          <a:solidFill>
                            <a:schemeClr val="tx1"/>
                          </a:solidFill>
                          <a:effectLst/>
                          <a:latin typeface="Arial" charset="0"/>
                          <a:sym typeface="Symbol"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4 10</a:t>
                      </a:r>
                      <a:r>
                        <a:rPr kumimoji="0" lang="en-US" sz="1800" b="0" i="0" u="none" strike="noStrike" cap="none" normalizeH="0" baseline="30000" smtClean="0">
                          <a:ln>
                            <a:noFill/>
                          </a:ln>
                          <a:solidFill>
                            <a:schemeClr val="tx1"/>
                          </a:solidFill>
                          <a:effectLst/>
                          <a:latin typeface="Arial" charset="0"/>
                        </a:rPr>
                        <a:t>-11</a:t>
                      </a:r>
                      <a:endParaRPr kumimoji="0" lang="en-US"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4930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92 </a:t>
                      </a:r>
                      <a:r>
                        <a:rPr kumimoji="0" lang="en-US" sz="1800" b="0" i="0" u="none" strike="noStrike" cap="none" normalizeH="0" baseline="0" smtClean="0">
                          <a:ln>
                            <a:noFill/>
                          </a:ln>
                          <a:solidFill>
                            <a:schemeClr val="tx1"/>
                          </a:solidFill>
                          <a:effectLst/>
                          <a:latin typeface="Arial" charset="0"/>
                          <a:sym typeface="Symbol" pitchFamily="18" charset="2"/>
                        </a:rPr>
                        <a:t>k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2.8 </a:t>
                      </a:r>
                      <a:r>
                        <a:rPr kumimoji="0" lang="en-US" sz="1800" b="0" i="0" u="none" strike="noStrike" cap="none" normalizeH="0" baseline="0" smtClean="0">
                          <a:ln>
                            <a:noFill/>
                          </a:ln>
                          <a:solidFill>
                            <a:schemeClr val="tx1"/>
                          </a:solidFill>
                          <a:effectLst/>
                          <a:latin typeface="Arial" charset="0"/>
                          <a:sym typeface="Symbol"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3 10</a:t>
                      </a:r>
                      <a:r>
                        <a:rPr kumimoji="0" lang="en-US" sz="1800" b="0" i="0" u="none" strike="noStrike" cap="none" normalizeH="0" baseline="30000" smtClean="0">
                          <a:ln>
                            <a:noFill/>
                          </a:ln>
                          <a:solidFill>
                            <a:schemeClr val="tx1"/>
                          </a:solidFill>
                          <a:effectLst/>
                          <a:latin typeface="Arial" charset="0"/>
                        </a:rPr>
                        <a:t>-17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6730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sym typeface="Symbol" pitchFamily="18" charset="2"/>
                        </a:rPr>
                        <a:t>116 k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sym typeface="Symbol" pitchFamily="18" charset="2"/>
                        </a:rPr>
                        <a:t>17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3 10</a:t>
                      </a:r>
                      <a:r>
                        <a:rPr kumimoji="0" lang="en-US" sz="1800" b="0" i="0" u="none" strike="noStrike" cap="none" normalizeH="0" baseline="30000" smtClean="0">
                          <a:ln>
                            <a:noFill/>
                          </a:ln>
                          <a:solidFill>
                            <a:schemeClr val="tx1"/>
                          </a:solidFill>
                          <a:effectLst/>
                          <a:latin typeface="Arial" charset="0"/>
                        </a:rPr>
                        <a:t>-19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52" name="Text Box 56"/>
          <p:cNvSpPr txBox="1">
            <a:spLocks noChangeArrowheads="1"/>
          </p:cNvSpPr>
          <p:nvPr/>
        </p:nvSpPr>
        <p:spPr bwMode="auto">
          <a:xfrm>
            <a:off x="592138" y="4935538"/>
            <a:ext cx="4248150" cy="366712"/>
          </a:xfrm>
          <a:prstGeom prst="rect">
            <a:avLst/>
          </a:prstGeom>
          <a:noFill/>
          <a:ln w="9525">
            <a:noFill/>
            <a:miter lim="800000"/>
            <a:headEnd/>
            <a:tailEnd/>
          </a:ln>
          <a:effectLst/>
        </p:spPr>
        <p:txBody>
          <a:bodyPr wrap="none">
            <a:spAutoFit/>
          </a:bodyPr>
          <a:lstStyle/>
          <a:p>
            <a:r>
              <a:rPr lang="en-US"/>
              <a:t>Remarks: Q is obtained with the formula</a:t>
            </a:r>
          </a:p>
        </p:txBody>
      </p:sp>
      <p:graphicFrame>
        <p:nvGraphicFramePr>
          <p:cNvPr id="4153" name="Object 57"/>
          <p:cNvGraphicFramePr>
            <a:graphicFrameLocks noChangeAspect="1"/>
          </p:cNvGraphicFramePr>
          <p:nvPr/>
        </p:nvGraphicFramePr>
        <p:xfrm>
          <a:off x="5003800" y="4827588"/>
          <a:ext cx="965200" cy="546100"/>
        </p:xfrm>
        <a:graphic>
          <a:graphicData uri="http://schemas.openxmlformats.org/presentationml/2006/ole">
            <p:oleObj spid="_x0000_s4153" name="Equation" r:id="rId3" imgW="965160" imgH="545760" progId="Equation.3">
              <p:embed/>
            </p:oleObj>
          </a:graphicData>
        </a:graphic>
      </p:graphicFrame>
      <p:sp>
        <p:nvSpPr>
          <p:cNvPr id="4154" name="Text Box 58"/>
          <p:cNvSpPr txBox="1">
            <a:spLocks noChangeArrowheads="1"/>
          </p:cNvSpPr>
          <p:nvPr/>
        </p:nvSpPr>
        <p:spPr bwMode="auto">
          <a:xfrm>
            <a:off x="3419475" y="5294313"/>
            <a:ext cx="2959100" cy="366712"/>
          </a:xfrm>
          <a:prstGeom prst="rect">
            <a:avLst/>
          </a:prstGeom>
          <a:noFill/>
          <a:ln w="9525">
            <a:noFill/>
            <a:miter lim="800000"/>
            <a:headEnd/>
            <a:tailEnd/>
          </a:ln>
          <a:effectLst/>
        </p:spPr>
        <p:txBody>
          <a:bodyPr wrap="none">
            <a:spAutoFit/>
          </a:bodyPr>
          <a:lstStyle/>
          <a:p>
            <a:r>
              <a:rPr lang="en-US"/>
              <a:t>with W= total stored energy</a:t>
            </a:r>
          </a:p>
        </p:txBody>
      </p:sp>
      <p:sp>
        <p:nvSpPr>
          <p:cNvPr id="4155" name="Text Box 59"/>
          <p:cNvSpPr txBox="1">
            <a:spLocks noChangeArrowheads="1"/>
          </p:cNvSpPr>
          <p:nvPr/>
        </p:nvSpPr>
        <p:spPr bwMode="auto">
          <a:xfrm>
            <a:off x="6443663" y="5294313"/>
            <a:ext cx="2628900" cy="366712"/>
          </a:xfrm>
          <a:prstGeom prst="rect">
            <a:avLst/>
          </a:prstGeom>
          <a:noFill/>
          <a:ln w="9525">
            <a:noFill/>
            <a:miter lim="800000"/>
            <a:headEnd/>
            <a:tailEnd/>
          </a:ln>
          <a:effectLst/>
        </p:spPr>
        <p:txBody>
          <a:bodyPr wrap="none">
            <a:spAutoFit/>
          </a:bodyPr>
          <a:lstStyle/>
          <a:p>
            <a:r>
              <a:rPr lang="en-US"/>
              <a:t>and P=dissipated power</a:t>
            </a:r>
          </a:p>
        </p:txBody>
      </p:sp>
      <p:graphicFrame>
        <p:nvGraphicFramePr>
          <p:cNvPr id="4157" name="Object 61"/>
          <p:cNvGraphicFramePr>
            <a:graphicFrameLocks noChangeAspect="1"/>
          </p:cNvGraphicFramePr>
          <p:nvPr/>
        </p:nvGraphicFramePr>
        <p:xfrm>
          <a:off x="6516688" y="5589588"/>
          <a:ext cx="698500" cy="584200"/>
        </p:xfrm>
        <a:graphic>
          <a:graphicData uri="http://schemas.openxmlformats.org/presentationml/2006/ole">
            <p:oleObj spid="_x0000_s4157" name="Equation" r:id="rId4" imgW="698400" imgH="583920" progId="Equation.3">
              <p:embed/>
            </p:oleObj>
          </a:graphicData>
        </a:graphic>
      </p:graphicFrame>
      <p:sp>
        <p:nvSpPr>
          <p:cNvPr id="4158" name="Text Box 62"/>
          <p:cNvSpPr txBox="1">
            <a:spLocks noChangeArrowheads="1"/>
          </p:cNvSpPr>
          <p:nvPr/>
        </p:nvSpPr>
        <p:spPr bwMode="auto">
          <a:xfrm>
            <a:off x="7235825" y="5681663"/>
            <a:ext cx="1974850" cy="366712"/>
          </a:xfrm>
          <a:prstGeom prst="rect">
            <a:avLst/>
          </a:prstGeom>
          <a:noFill/>
          <a:ln w="9525">
            <a:noFill/>
            <a:miter lim="800000"/>
            <a:headEnd/>
            <a:tailEnd/>
          </a:ln>
          <a:effectLst/>
        </p:spPr>
        <p:txBody>
          <a:bodyPr wrap="none">
            <a:spAutoFit/>
          </a:bodyPr>
          <a:lstStyle/>
          <a:p>
            <a:r>
              <a:rPr lang="en-US"/>
              <a:t>(linac convention)</a:t>
            </a:r>
          </a:p>
        </p:txBody>
      </p:sp>
      <p:sp>
        <p:nvSpPr>
          <p:cNvPr id="4160" name="Text Box 64"/>
          <p:cNvSpPr txBox="1">
            <a:spLocks noChangeArrowheads="1"/>
          </p:cNvSpPr>
          <p:nvPr/>
        </p:nvSpPr>
        <p:spPr bwMode="auto">
          <a:xfrm>
            <a:off x="3708400" y="5661025"/>
            <a:ext cx="2362200" cy="366713"/>
          </a:xfrm>
          <a:prstGeom prst="rect">
            <a:avLst/>
          </a:prstGeom>
          <a:noFill/>
          <a:ln w="9525">
            <a:noFill/>
            <a:miter lim="800000"/>
            <a:headEnd/>
            <a:tailEnd/>
          </a:ln>
          <a:effectLst/>
        </p:spPr>
        <p:txBody>
          <a:bodyPr wrap="none">
            <a:spAutoFit/>
          </a:bodyPr>
          <a:lstStyle/>
          <a:p>
            <a:r>
              <a:rPr lang="en-US"/>
              <a:t>(W=1J in eigenmode)</a:t>
            </a:r>
          </a:p>
        </p:txBody>
      </p:sp>
      <p:sp>
        <p:nvSpPr>
          <p:cNvPr id="4161" name="Text Box 65"/>
          <p:cNvSpPr txBox="1">
            <a:spLocks noChangeArrowheads="1"/>
          </p:cNvSpPr>
          <p:nvPr/>
        </p:nvSpPr>
        <p:spPr bwMode="auto">
          <a:xfrm>
            <a:off x="1166813" y="6256338"/>
            <a:ext cx="7181850" cy="366712"/>
          </a:xfrm>
          <a:prstGeom prst="rect">
            <a:avLst/>
          </a:prstGeom>
          <a:noFill/>
          <a:ln w="9525">
            <a:noFill/>
            <a:miter lim="800000"/>
            <a:headEnd/>
            <a:tailEnd/>
          </a:ln>
          <a:effectLst/>
        </p:spPr>
        <p:txBody>
          <a:bodyPr wrap="none">
            <a:spAutoFit/>
          </a:bodyPr>
          <a:lstStyle/>
          <a:p>
            <a:r>
              <a:rPr lang="en-US"/>
              <a:t>Perturbation method id used to obtain the Q and R for stainless steel.</a:t>
            </a:r>
          </a:p>
        </p:txBody>
      </p:sp>
      <p:sp>
        <p:nvSpPr>
          <p:cNvPr id="4261" name="Rectangle 165"/>
          <p:cNvSpPr>
            <a:spLocks noChangeArrowheads="1"/>
          </p:cNvSpPr>
          <p:nvPr/>
        </p:nvSpPr>
        <p:spPr bwMode="auto">
          <a:xfrm>
            <a:off x="5268913" y="1593850"/>
            <a:ext cx="1966912" cy="2987675"/>
          </a:xfrm>
          <a:prstGeom prst="rect">
            <a:avLst/>
          </a:prstGeom>
          <a:noFill/>
          <a:ln w="28575">
            <a:solidFill>
              <a:srgbClr val="FF3300"/>
            </a:solidFill>
            <a:miter lim="800000"/>
            <a:headEnd/>
            <a:tailEnd/>
          </a:ln>
          <a:effectLst/>
        </p:spPr>
        <p:txBody>
          <a:bodyPr wrap="none" anchor="ctr"/>
          <a:lstStyle/>
          <a:p>
            <a:endParaRPr lang="en-US"/>
          </a:p>
        </p:txBody>
      </p:sp>
      <p:sp>
        <p:nvSpPr>
          <p:cNvPr id="4262" name="Text Box 166"/>
          <p:cNvSpPr txBox="1">
            <a:spLocks noChangeArrowheads="1"/>
          </p:cNvSpPr>
          <p:nvPr/>
        </p:nvSpPr>
        <p:spPr bwMode="auto">
          <a:xfrm>
            <a:off x="7288213" y="2800350"/>
            <a:ext cx="1604962" cy="366713"/>
          </a:xfrm>
          <a:prstGeom prst="rect">
            <a:avLst/>
          </a:prstGeom>
          <a:noFill/>
          <a:ln w="9525">
            <a:noFill/>
            <a:miter lim="800000"/>
            <a:headEnd/>
            <a:tailEnd/>
          </a:ln>
          <a:effectLst/>
        </p:spPr>
        <p:txBody>
          <a:bodyPr>
            <a:spAutoFit/>
          </a:bodyPr>
          <a:lstStyle/>
          <a:p>
            <a:r>
              <a:rPr lang="en-US">
                <a:solidFill>
                  <a:srgbClr val="FF3300"/>
                </a:solidFill>
              </a:rPr>
              <a:t>Very small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633412"/>
          </a:xfrm>
        </p:spPr>
        <p:txBody>
          <a:bodyPr/>
          <a:lstStyle/>
          <a:p>
            <a:r>
              <a:rPr lang="en-US" sz="3200"/>
              <a:t>Power losses calculations</a:t>
            </a:r>
          </a:p>
        </p:txBody>
      </p:sp>
      <p:sp>
        <p:nvSpPr>
          <p:cNvPr id="11267" name="Rectangle 3"/>
          <p:cNvSpPr>
            <a:spLocks noGrp="1" noChangeArrowheads="1"/>
          </p:cNvSpPr>
          <p:nvPr>
            <p:ph type="body" idx="1"/>
          </p:nvPr>
        </p:nvSpPr>
        <p:spPr>
          <a:xfrm>
            <a:off x="457200" y="1125538"/>
            <a:ext cx="8229600" cy="5000625"/>
          </a:xfrm>
        </p:spPr>
        <p:txBody>
          <a:bodyPr/>
          <a:lstStyle/>
          <a:p>
            <a:r>
              <a:rPr lang="en-US" sz="2400"/>
              <a:t>If we assume the mode frequency overlaps with one of the beam harmonics (conservative approach)</a:t>
            </a:r>
          </a:p>
          <a:p>
            <a:endParaRPr lang="en-US" sz="2400"/>
          </a:p>
          <a:p>
            <a:endParaRPr lang="en-US" sz="2400"/>
          </a:p>
        </p:txBody>
      </p:sp>
      <p:graphicFrame>
        <p:nvGraphicFramePr>
          <p:cNvPr id="11268" name="Object 4"/>
          <p:cNvGraphicFramePr>
            <a:graphicFrameLocks noChangeAspect="1"/>
          </p:cNvGraphicFramePr>
          <p:nvPr/>
        </p:nvGraphicFramePr>
        <p:xfrm>
          <a:off x="2051050" y="2420938"/>
          <a:ext cx="3384550" cy="908050"/>
        </p:xfrm>
        <a:graphic>
          <a:graphicData uri="http://schemas.openxmlformats.org/presentationml/2006/ole">
            <p:oleObj spid="_x0000_s11268" name="Equation" r:id="rId3" imgW="2793960" imgH="749160" progId="Equation.3">
              <p:embed/>
            </p:oleObj>
          </a:graphicData>
        </a:graphic>
      </p:graphicFrame>
      <p:sp>
        <p:nvSpPr>
          <p:cNvPr id="11269" name="Text Box 5"/>
          <p:cNvSpPr txBox="1">
            <a:spLocks noChangeArrowheads="1"/>
          </p:cNvSpPr>
          <p:nvPr/>
        </p:nvSpPr>
        <p:spPr bwMode="auto">
          <a:xfrm>
            <a:off x="539750" y="4292600"/>
            <a:ext cx="7912100" cy="1920875"/>
          </a:xfrm>
          <a:prstGeom prst="rect">
            <a:avLst/>
          </a:prstGeom>
          <a:noFill/>
          <a:ln w="9525">
            <a:noFill/>
            <a:miter lim="800000"/>
            <a:headEnd/>
            <a:tailEnd/>
          </a:ln>
          <a:effectLst/>
        </p:spPr>
        <p:txBody>
          <a:bodyPr wrap="none">
            <a:spAutoFit/>
          </a:bodyPr>
          <a:lstStyle/>
          <a:p>
            <a:r>
              <a:rPr lang="en-US" sz="2000"/>
              <a:t>With the parameters of the LHC nominal beam at ejection of the PS</a:t>
            </a:r>
          </a:p>
          <a:p>
            <a:pPr lvl="1">
              <a:buFontTx/>
              <a:buChar char="•"/>
            </a:pPr>
            <a:r>
              <a:rPr lang="en-US" sz="2000"/>
              <a:t> nominal bunch charge after splitting q = 18.4 nC  (1.15 e11 p/b)</a:t>
            </a:r>
          </a:p>
          <a:p>
            <a:pPr lvl="1">
              <a:buFontTx/>
              <a:buChar char="•"/>
            </a:pPr>
            <a:r>
              <a:rPr lang="en-US" sz="2000"/>
              <a:t> bunch spacing = 25 ns (worst case scenario)</a:t>
            </a:r>
          </a:p>
          <a:p>
            <a:pPr lvl="1">
              <a:buFontTx/>
              <a:buChar char="•"/>
            </a:pPr>
            <a:r>
              <a:rPr lang="en-US" sz="2000"/>
              <a:t> smallest nominal RMS bunch length = 30 cm </a:t>
            </a:r>
          </a:p>
          <a:p>
            <a:pPr lvl="1">
              <a:buFontTx/>
              <a:buChar char="•"/>
            </a:pPr>
            <a:r>
              <a:rPr lang="en-US" sz="2000"/>
              <a:t> </a:t>
            </a:r>
            <a:r>
              <a:rPr lang="en-US" sz="2000" i="1"/>
              <a:t>R</a:t>
            </a:r>
            <a:r>
              <a:rPr lang="en-US" sz="2000" i="1" baseline="-25000"/>
              <a:t>s</a:t>
            </a:r>
            <a:r>
              <a:rPr lang="en-US" sz="2000"/>
              <a:t> is the shunt impedance (linac convention)</a:t>
            </a:r>
          </a:p>
          <a:p>
            <a:pPr lvl="1">
              <a:buFontTx/>
              <a:buChar char="•"/>
            </a:pPr>
            <a:r>
              <a:rPr lang="en-US" sz="2000"/>
              <a:t> </a:t>
            </a:r>
            <a:r>
              <a:rPr lang="en-US" sz="2000">
                <a:sym typeface="Symbol" pitchFamily="18" charset="2"/>
              </a:rPr>
              <a:t></a:t>
            </a:r>
            <a:r>
              <a:rPr lang="en-US" sz="2000" baseline="-25000">
                <a:sym typeface="Symbol" pitchFamily="18" charset="2"/>
              </a:rPr>
              <a:t>z </a:t>
            </a:r>
            <a:r>
              <a:rPr lang="en-US" sz="2000">
                <a:sym typeface="Symbol" pitchFamily="18" charset="2"/>
              </a:rPr>
              <a:t>is the rms bunch length in 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77875"/>
          </a:xfrm>
        </p:spPr>
        <p:txBody>
          <a:bodyPr/>
          <a:lstStyle/>
          <a:p>
            <a:r>
              <a:rPr lang="en-US" sz="3600"/>
              <a:t>Why is the dissipated power so small?</a:t>
            </a:r>
          </a:p>
        </p:txBody>
      </p:sp>
      <p:sp>
        <p:nvSpPr>
          <p:cNvPr id="16391" name="Text Box 7"/>
          <p:cNvSpPr txBox="1">
            <a:spLocks noChangeArrowheads="1"/>
          </p:cNvSpPr>
          <p:nvPr/>
        </p:nvSpPr>
        <p:spPr bwMode="auto">
          <a:xfrm>
            <a:off x="323850" y="5373688"/>
            <a:ext cx="8172450" cy="366712"/>
          </a:xfrm>
          <a:prstGeom prst="rect">
            <a:avLst/>
          </a:prstGeom>
          <a:noFill/>
          <a:ln w="9525">
            <a:noFill/>
            <a:miter lim="800000"/>
            <a:headEnd/>
            <a:tailEnd/>
          </a:ln>
          <a:effectLst/>
        </p:spPr>
        <p:txBody>
          <a:bodyPr wrap="none">
            <a:spAutoFit/>
          </a:bodyPr>
          <a:lstStyle/>
          <a:p>
            <a:r>
              <a:rPr lang="en-US"/>
              <a:t>Peaks higher than 0.5 GHz are washed out by the large bunch length in the PS</a:t>
            </a:r>
          </a:p>
        </p:txBody>
      </p:sp>
      <p:sp>
        <p:nvSpPr>
          <p:cNvPr id="16392" name="Text Box 8"/>
          <p:cNvSpPr txBox="1">
            <a:spLocks noChangeArrowheads="1"/>
          </p:cNvSpPr>
          <p:nvPr/>
        </p:nvSpPr>
        <p:spPr bwMode="auto">
          <a:xfrm>
            <a:off x="250825" y="6021388"/>
            <a:ext cx="8616950" cy="641350"/>
          </a:xfrm>
          <a:prstGeom prst="rect">
            <a:avLst/>
          </a:prstGeom>
          <a:noFill/>
          <a:ln w="9525">
            <a:noFill/>
            <a:miter lim="800000"/>
            <a:headEnd/>
            <a:tailEnd/>
          </a:ln>
          <a:effectLst/>
        </p:spPr>
        <p:txBody>
          <a:bodyPr wrap="none">
            <a:spAutoFit/>
          </a:bodyPr>
          <a:lstStyle/>
          <a:p>
            <a:r>
              <a:rPr lang="en-US"/>
              <a:t>With LHC bunches with small longitudinal emittance, bunch length is around 20 cm,</a:t>
            </a:r>
          </a:p>
          <a:p>
            <a:r>
              <a:rPr lang="en-US"/>
              <a:t>and dissipated power for mode 1 becomes 0.3 W. </a:t>
            </a:r>
          </a:p>
        </p:txBody>
      </p:sp>
      <p:sp>
        <p:nvSpPr>
          <p:cNvPr id="16393" name="Text Box 9"/>
          <p:cNvSpPr txBox="1">
            <a:spLocks noChangeArrowheads="1"/>
          </p:cNvSpPr>
          <p:nvPr/>
        </p:nvSpPr>
        <p:spPr bwMode="auto">
          <a:xfrm>
            <a:off x="5181600" y="2133600"/>
            <a:ext cx="3962400" cy="1069975"/>
          </a:xfrm>
          <a:prstGeom prst="rect">
            <a:avLst/>
          </a:prstGeom>
          <a:noFill/>
          <a:ln w="9525">
            <a:noFill/>
            <a:miter lim="800000"/>
            <a:headEnd/>
            <a:tailEnd/>
          </a:ln>
          <a:effectLst/>
        </p:spPr>
        <p:txBody>
          <a:bodyPr wrap="none">
            <a:spAutoFit/>
          </a:bodyPr>
          <a:lstStyle/>
          <a:p>
            <a:r>
              <a:rPr lang="en-US" sz="1600">
                <a:sym typeface="Symbol" pitchFamily="18" charset="2"/>
              </a:rPr>
              <a:t></a:t>
            </a:r>
            <a:r>
              <a:rPr lang="en-US" sz="1600"/>
              <a:t> = 30 cm (PS ejection nominal)</a:t>
            </a:r>
          </a:p>
          <a:p>
            <a:r>
              <a:rPr lang="en-US" sz="1600">
                <a:sym typeface="Symbol" pitchFamily="18" charset="2"/>
              </a:rPr>
              <a:t></a:t>
            </a:r>
            <a:r>
              <a:rPr lang="en-US" sz="1600"/>
              <a:t> = 20 cm (PS ejection smaller emittance)</a:t>
            </a:r>
          </a:p>
          <a:p>
            <a:r>
              <a:rPr lang="en-US" sz="1600">
                <a:sym typeface="Symbol" pitchFamily="18" charset="2"/>
              </a:rPr>
              <a:t></a:t>
            </a:r>
            <a:r>
              <a:rPr lang="en-US" sz="1600"/>
              <a:t> = 11 cm (LHC injection)</a:t>
            </a:r>
          </a:p>
          <a:p>
            <a:r>
              <a:rPr lang="en-US" sz="1600">
                <a:sym typeface="Symbol" pitchFamily="18" charset="2"/>
              </a:rPr>
              <a:t></a:t>
            </a:r>
            <a:r>
              <a:rPr lang="en-US" sz="1600"/>
              <a:t> = 7.5 cm (LHC ejection)</a:t>
            </a:r>
          </a:p>
        </p:txBody>
      </p:sp>
      <p:pic>
        <p:nvPicPr>
          <p:cNvPr id="16395" name="Picture 11"/>
          <p:cNvPicPr>
            <a:picLocks noChangeAspect="1" noChangeArrowheads="1"/>
          </p:cNvPicPr>
          <p:nvPr/>
        </p:nvPicPr>
        <p:blipFill>
          <a:blip r:embed="rId2" cstate="print"/>
          <a:srcRect/>
          <a:stretch>
            <a:fillRect/>
          </a:stretch>
        </p:blipFill>
        <p:spPr bwMode="auto">
          <a:xfrm>
            <a:off x="76200" y="1989138"/>
            <a:ext cx="4495800" cy="2962275"/>
          </a:xfrm>
          <a:prstGeom prst="rect">
            <a:avLst/>
          </a:prstGeom>
          <a:noFill/>
          <a:ln w="9525">
            <a:noFill/>
            <a:miter lim="800000"/>
            <a:headEnd/>
            <a:tailEnd/>
          </a:ln>
          <a:effectLst/>
        </p:spPr>
      </p:pic>
      <p:sp>
        <p:nvSpPr>
          <p:cNvPr id="16396" name="Line 12"/>
          <p:cNvSpPr>
            <a:spLocks noChangeShapeType="1"/>
          </p:cNvSpPr>
          <p:nvPr/>
        </p:nvSpPr>
        <p:spPr bwMode="auto">
          <a:xfrm>
            <a:off x="4787900" y="2349500"/>
            <a:ext cx="288925" cy="0"/>
          </a:xfrm>
          <a:prstGeom prst="line">
            <a:avLst/>
          </a:prstGeom>
          <a:noFill/>
          <a:ln w="19050">
            <a:solidFill>
              <a:srgbClr val="0000CC"/>
            </a:solidFill>
            <a:round/>
            <a:headEnd/>
            <a:tailEnd/>
          </a:ln>
          <a:effectLst/>
        </p:spPr>
        <p:txBody>
          <a:bodyPr/>
          <a:lstStyle/>
          <a:p>
            <a:endParaRPr lang="en-US"/>
          </a:p>
        </p:txBody>
      </p:sp>
      <p:sp>
        <p:nvSpPr>
          <p:cNvPr id="16397" name="Line 13"/>
          <p:cNvSpPr>
            <a:spLocks noChangeShapeType="1"/>
          </p:cNvSpPr>
          <p:nvPr/>
        </p:nvSpPr>
        <p:spPr bwMode="auto">
          <a:xfrm>
            <a:off x="4787900" y="2565400"/>
            <a:ext cx="288925" cy="0"/>
          </a:xfrm>
          <a:prstGeom prst="line">
            <a:avLst/>
          </a:prstGeom>
          <a:noFill/>
          <a:ln w="19050">
            <a:solidFill>
              <a:srgbClr val="FF3300"/>
            </a:solidFill>
            <a:round/>
            <a:headEnd/>
            <a:tailEnd/>
          </a:ln>
          <a:effectLst/>
        </p:spPr>
        <p:txBody>
          <a:bodyPr/>
          <a:lstStyle/>
          <a:p>
            <a:endParaRPr lang="en-US"/>
          </a:p>
        </p:txBody>
      </p:sp>
      <p:sp>
        <p:nvSpPr>
          <p:cNvPr id="16398" name="Line 14"/>
          <p:cNvSpPr>
            <a:spLocks noChangeShapeType="1"/>
          </p:cNvSpPr>
          <p:nvPr/>
        </p:nvSpPr>
        <p:spPr bwMode="auto">
          <a:xfrm>
            <a:off x="4787900" y="2803525"/>
            <a:ext cx="288925" cy="0"/>
          </a:xfrm>
          <a:prstGeom prst="line">
            <a:avLst/>
          </a:prstGeom>
          <a:noFill/>
          <a:ln w="19050">
            <a:solidFill>
              <a:srgbClr val="66FF33"/>
            </a:solidFill>
            <a:round/>
            <a:headEnd/>
            <a:tailEnd/>
          </a:ln>
          <a:effectLst/>
        </p:spPr>
        <p:txBody>
          <a:bodyPr/>
          <a:lstStyle/>
          <a:p>
            <a:endParaRPr lang="en-US"/>
          </a:p>
        </p:txBody>
      </p:sp>
      <p:sp>
        <p:nvSpPr>
          <p:cNvPr id="16399" name="Line 15"/>
          <p:cNvSpPr>
            <a:spLocks noChangeShapeType="1"/>
          </p:cNvSpPr>
          <p:nvPr/>
        </p:nvSpPr>
        <p:spPr bwMode="auto">
          <a:xfrm>
            <a:off x="4811713" y="3044825"/>
            <a:ext cx="288925" cy="0"/>
          </a:xfrm>
          <a:prstGeom prst="line">
            <a:avLst/>
          </a:prstGeom>
          <a:noFill/>
          <a:ln w="19050">
            <a:solidFill>
              <a:srgbClr val="9900CC"/>
            </a:solidFill>
            <a:round/>
            <a:headEnd/>
            <a:tailEnd/>
          </a:ln>
          <a:effectLst/>
        </p:spPr>
        <p:txBody>
          <a:bodyPr/>
          <a:lstStyle/>
          <a:p>
            <a:endParaRPr lang="en-US"/>
          </a:p>
        </p:txBody>
      </p:sp>
      <p:sp>
        <p:nvSpPr>
          <p:cNvPr id="16400" name="Text Box 16"/>
          <p:cNvSpPr txBox="1">
            <a:spLocks noChangeArrowheads="1"/>
          </p:cNvSpPr>
          <p:nvPr/>
        </p:nvSpPr>
        <p:spPr bwMode="auto">
          <a:xfrm>
            <a:off x="323850" y="1557338"/>
            <a:ext cx="6648450" cy="366712"/>
          </a:xfrm>
          <a:prstGeom prst="rect">
            <a:avLst/>
          </a:prstGeom>
          <a:noFill/>
          <a:ln w="9525">
            <a:noFill/>
            <a:miter lim="800000"/>
            <a:headEnd/>
            <a:tailEnd/>
          </a:ln>
          <a:effectLst/>
        </p:spPr>
        <p:txBody>
          <a:bodyPr wrap="none">
            <a:spAutoFit/>
          </a:bodyPr>
          <a:lstStyle/>
          <a:p>
            <a:r>
              <a:rPr lang="en-US"/>
              <a:t>Bunch power spectrum for LHC type bunches of various lengths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Agenda</a:t>
            </a:r>
          </a:p>
        </p:txBody>
      </p:sp>
      <p:sp>
        <p:nvSpPr>
          <p:cNvPr id="44035" name="Rectangle 3"/>
          <p:cNvSpPr>
            <a:spLocks noGrp="1" noChangeArrowheads="1"/>
          </p:cNvSpPr>
          <p:nvPr>
            <p:ph type="body" idx="1"/>
          </p:nvPr>
        </p:nvSpPr>
        <p:spPr>
          <a:xfrm>
            <a:off x="395288" y="1268413"/>
            <a:ext cx="8229600" cy="4525962"/>
          </a:xfrm>
        </p:spPr>
        <p:txBody>
          <a:bodyPr/>
          <a:lstStyle/>
          <a:p>
            <a:r>
              <a:rPr lang="en-US" sz="2000"/>
              <a:t>Context</a:t>
            </a:r>
            <a:br>
              <a:rPr lang="en-US" sz="2000"/>
            </a:br>
            <a:endParaRPr lang="en-US" sz="2000"/>
          </a:p>
          <a:p>
            <a:r>
              <a:rPr lang="en-US" sz="2000"/>
              <a:t>Main assumptions</a:t>
            </a:r>
            <a:br>
              <a:rPr lang="en-US" sz="2000"/>
            </a:br>
            <a:endParaRPr lang="en-US" sz="2000"/>
          </a:p>
          <a:p>
            <a:r>
              <a:rPr lang="en-US" sz="2000"/>
              <a:t>Simulation of the wire scanner tank alone</a:t>
            </a:r>
            <a:br>
              <a:rPr lang="en-US" sz="2000"/>
            </a:br>
            <a:endParaRPr lang="en-US" sz="2000"/>
          </a:p>
          <a:p>
            <a:r>
              <a:rPr lang="en-US" sz="2000">
                <a:solidFill>
                  <a:srgbClr val="FF3300"/>
                </a:solidFill>
              </a:rPr>
              <a:t>Simulations of the wire scanner with the wire and arm (parking position IN)</a:t>
            </a:r>
            <a:r>
              <a:rPr lang="en-US" sz="2000"/>
              <a:t/>
            </a:r>
            <a:br>
              <a:rPr lang="en-US" sz="2000"/>
            </a:br>
            <a:endParaRPr lang="en-US" sz="2000"/>
          </a:p>
          <a:p>
            <a:r>
              <a:rPr lang="en-US" sz="2000"/>
              <a:t>Simulations of the wire scanner with the wire and arm (parking position OUT)</a:t>
            </a:r>
            <a:br>
              <a:rPr lang="en-US" sz="2000"/>
            </a:br>
            <a:endParaRPr lang="en-US" sz="2000"/>
          </a:p>
          <a:p>
            <a:r>
              <a:rPr lang="en-US" sz="2000"/>
              <a:t>Summary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388" y="115888"/>
            <a:ext cx="8964612" cy="490537"/>
          </a:xfrm>
        </p:spPr>
        <p:txBody>
          <a:bodyPr/>
          <a:lstStyle/>
          <a:p>
            <a:r>
              <a:rPr lang="en-US" sz="2800"/>
              <a:t>2. Wire scanner tank with wire and mechanical system </a:t>
            </a:r>
          </a:p>
        </p:txBody>
      </p:sp>
      <p:sp>
        <p:nvSpPr>
          <p:cNvPr id="17413" name="Text Box 5"/>
          <p:cNvSpPr txBox="1">
            <a:spLocks noChangeArrowheads="1"/>
          </p:cNvSpPr>
          <p:nvPr/>
        </p:nvSpPr>
        <p:spPr bwMode="auto">
          <a:xfrm>
            <a:off x="4859338" y="692150"/>
            <a:ext cx="4159250" cy="366713"/>
          </a:xfrm>
          <a:prstGeom prst="rect">
            <a:avLst/>
          </a:prstGeom>
          <a:noFill/>
          <a:ln w="9525">
            <a:noFill/>
            <a:miter lim="800000"/>
            <a:headEnd/>
            <a:tailEnd/>
          </a:ln>
          <a:effectLst/>
        </p:spPr>
        <p:txBody>
          <a:bodyPr wrap="none">
            <a:spAutoFit/>
          </a:bodyPr>
          <a:lstStyle/>
          <a:p>
            <a:r>
              <a:rPr lang="en-US"/>
              <a:t>CST model after import and processing</a:t>
            </a:r>
          </a:p>
        </p:txBody>
      </p:sp>
      <p:sp>
        <p:nvSpPr>
          <p:cNvPr id="17414" name="Text Box 6"/>
          <p:cNvSpPr txBox="1">
            <a:spLocks noChangeArrowheads="1"/>
          </p:cNvSpPr>
          <p:nvPr/>
        </p:nvSpPr>
        <p:spPr bwMode="auto">
          <a:xfrm>
            <a:off x="539750" y="1628775"/>
            <a:ext cx="3524250" cy="366713"/>
          </a:xfrm>
          <a:prstGeom prst="rect">
            <a:avLst/>
          </a:prstGeom>
          <a:noFill/>
          <a:ln w="9525">
            <a:noFill/>
            <a:miter lim="800000"/>
            <a:headEnd/>
            <a:tailEnd/>
          </a:ln>
          <a:effectLst/>
        </p:spPr>
        <p:txBody>
          <a:bodyPr wrap="none">
            <a:spAutoFit/>
          </a:bodyPr>
          <a:lstStyle/>
          <a:p>
            <a:r>
              <a:rPr lang="en-US"/>
              <a:t>STP model exported from CATIA</a:t>
            </a:r>
          </a:p>
        </p:txBody>
      </p:sp>
      <p:pic>
        <p:nvPicPr>
          <p:cNvPr id="17417" name="Picture 9"/>
          <p:cNvPicPr>
            <a:picLocks noChangeAspect="1" noChangeArrowheads="1"/>
          </p:cNvPicPr>
          <p:nvPr/>
        </p:nvPicPr>
        <p:blipFill>
          <a:blip r:embed="rId2" cstate="print"/>
          <a:srcRect/>
          <a:stretch>
            <a:fillRect/>
          </a:stretch>
        </p:blipFill>
        <p:spPr bwMode="auto">
          <a:xfrm>
            <a:off x="323850" y="2349500"/>
            <a:ext cx="4525963" cy="3503613"/>
          </a:xfrm>
          <a:prstGeom prst="rect">
            <a:avLst/>
          </a:prstGeom>
          <a:noFill/>
          <a:ln w="9525">
            <a:noFill/>
            <a:miter lim="800000"/>
            <a:headEnd/>
            <a:tailEnd/>
          </a:ln>
          <a:effectLst/>
        </p:spPr>
      </p:pic>
      <p:sp>
        <p:nvSpPr>
          <p:cNvPr id="17418" name="Line 10"/>
          <p:cNvSpPr>
            <a:spLocks noChangeShapeType="1"/>
          </p:cNvSpPr>
          <p:nvPr/>
        </p:nvSpPr>
        <p:spPr bwMode="auto">
          <a:xfrm flipH="1" flipV="1">
            <a:off x="2843213" y="4868863"/>
            <a:ext cx="73025" cy="1368425"/>
          </a:xfrm>
          <a:prstGeom prst="line">
            <a:avLst/>
          </a:prstGeom>
          <a:noFill/>
          <a:ln w="9525">
            <a:solidFill>
              <a:schemeClr val="tx1"/>
            </a:solidFill>
            <a:round/>
            <a:headEnd/>
            <a:tailEnd type="triangle" w="med" len="med"/>
          </a:ln>
          <a:effectLst/>
        </p:spPr>
        <p:txBody>
          <a:bodyPr/>
          <a:lstStyle/>
          <a:p>
            <a:endParaRPr lang="en-US"/>
          </a:p>
        </p:txBody>
      </p:sp>
      <p:sp>
        <p:nvSpPr>
          <p:cNvPr id="17419" name="Text Box 11"/>
          <p:cNvSpPr txBox="1">
            <a:spLocks noChangeArrowheads="1"/>
          </p:cNvSpPr>
          <p:nvPr/>
        </p:nvSpPr>
        <p:spPr bwMode="auto">
          <a:xfrm>
            <a:off x="2679700" y="6329363"/>
            <a:ext cx="1136650" cy="366712"/>
          </a:xfrm>
          <a:prstGeom prst="rect">
            <a:avLst/>
          </a:prstGeom>
          <a:noFill/>
          <a:ln w="9525">
            <a:noFill/>
            <a:miter lim="800000"/>
            <a:headEnd/>
            <a:tailEnd/>
          </a:ln>
          <a:effectLst/>
        </p:spPr>
        <p:txBody>
          <a:bodyPr wrap="none">
            <a:spAutoFit/>
          </a:bodyPr>
          <a:lstStyle/>
          <a:p>
            <a:r>
              <a:rPr lang="en-US"/>
              <a:t>Ion pump</a:t>
            </a:r>
          </a:p>
        </p:txBody>
      </p:sp>
      <p:sp>
        <p:nvSpPr>
          <p:cNvPr id="17420" name="Text Box 12"/>
          <p:cNvSpPr txBox="1">
            <a:spLocks noChangeArrowheads="1"/>
          </p:cNvSpPr>
          <p:nvPr/>
        </p:nvSpPr>
        <p:spPr bwMode="auto">
          <a:xfrm>
            <a:off x="1908175" y="6021388"/>
            <a:ext cx="565150" cy="366712"/>
          </a:xfrm>
          <a:prstGeom prst="rect">
            <a:avLst/>
          </a:prstGeom>
          <a:noFill/>
          <a:ln w="9525">
            <a:noFill/>
            <a:miter lim="800000"/>
            <a:headEnd/>
            <a:tailEnd/>
          </a:ln>
          <a:effectLst/>
        </p:spPr>
        <p:txBody>
          <a:bodyPr wrap="none">
            <a:spAutoFit/>
          </a:bodyPr>
          <a:lstStyle/>
          <a:p>
            <a:r>
              <a:rPr lang="en-US"/>
              <a:t>fork</a:t>
            </a:r>
          </a:p>
        </p:txBody>
      </p:sp>
      <p:sp>
        <p:nvSpPr>
          <p:cNvPr id="17421" name="Line 13"/>
          <p:cNvSpPr>
            <a:spLocks noChangeShapeType="1"/>
          </p:cNvSpPr>
          <p:nvPr/>
        </p:nvSpPr>
        <p:spPr bwMode="auto">
          <a:xfrm flipV="1">
            <a:off x="2195513" y="3716338"/>
            <a:ext cx="431800" cy="2305050"/>
          </a:xfrm>
          <a:prstGeom prst="line">
            <a:avLst/>
          </a:prstGeom>
          <a:noFill/>
          <a:ln w="9525">
            <a:solidFill>
              <a:schemeClr val="tx1"/>
            </a:solidFill>
            <a:round/>
            <a:headEnd/>
            <a:tailEnd type="triangle" w="med" len="med"/>
          </a:ln>
          <a:effectLst/>
        </p:spPr>
        <p:txBody>
          <a:bodyPr/>
          <a:lstStyle/>
          <a:p>
            <a:endParaRPr lang="en-US"/>
          </a:p>
        </p:txBody>
      </p:sp>
      <p:pic>
        <p:nvPicPr>
          <p:cNvPr id="17422" name="Picture 14"/>
          <p:cNvPicPr>
            <a:picLocks noChangeAspect="1" noChangeArrowheads="1"/>
          </p:cNvPicPr>
          <p:nvPr/>
        </p:nvPicPr>
        <p:blipFill>
          <a:blip r:embed="rId3" cstate="print"/>
          <a:srcRect l="32353" t="20241" r="14696" b="34171"/>
          <a:stretch>
            <a:fillRect/>
          </a:stretch>
        </p:blipFill>
        <p:spPr bwMode="auto">
          <a:xfrm>
            <a:off x="5003800" y="4076700"/>
            <a:ext cx="3889375" cy="2592388"/>
          </a:xfrm>
          <a:prstGeom prst="rect">
            <a:avLst/>
          </a:prstGeom>
          <a:noFill/>
          <a:ln w="9525">
            <a:noFill/>
            <a:miter lim="800000"/>
            <a:headEnd/>
            <a:tailEnd/>
          </a:ln>
          <a:effectLst/>
        </p:spPr>
      </p:pic>
      <p:pic>
        <p:nvPicPr>
          <p:cNvPr id="17423" name="Picture 15"/>
          <p:cNvPicPr>
            <a:picLocks noChangeAspect="1" noChangeArrowheads="1"/>
          </p:cNvPicPr>
          <p:nvPr/>
        </p:nvPicPr>
        <p:blipFill>
          <a:blip r:embed="rId4" cstate="print"/>
          <a:srcRect l="33582" t="21915" r="10822" b="31912"/>
          <a:stretch>
            <a:fillRect/>
          </a:stretch>
        </p:blipFill>
        <p:spPr bwMode="auto">
          <a:xfrm>
            <a:off x="4932363" y="1052513"/>
            <a:ext cx="4037012" cy="2595562"/>
          </a:xfrm>
          <a:prstGeom prst="rect">
            <a:avLst/>
          </a:prstGeom>
          <a:noFill/>
          <a:ln w="9525">
            <a:noFill/>
            <a:miter lim="800000"/>
            <a:headEnd/>
            <a:tailEnd/>
          </a:ln>
          <a:effectLst/>
        </p:spPr>
      </p:pic>
      <p:sp>
        <p:nvSpPr>
          <p:cNvPr id="17424" name="Text Box 16"/>
          <p:cNvSpPr txBox="1">
            <a:spLocks noChangeArrowheads="1"/>
          </p:cNvSpPr>
          <p:nvPr/>
        </p:nvSpPr>
        <p:spPr bwMode="auto">
          <a:xfrm>
            <a:off x="4859338" y="3644900"/>
            <a:ext cx="4362450" cy="366713"/>
          </a:xfrm>
          <a:prstGeom prst="rect">
            <a:avLst/>
          </a:prstGeom>
          <a:noFill/>
          <a:ln w="9525">
            <a:noFill/>
            <a:miter lim="800000"/>
            <a:headEnd/>
            <a:tailEnd/>
          </a:ln>
          <a:effectLst/>
        </p:spPr>
        <p:txBody>
          <a:bodyPr wrap="none">
            <a:spAutoFit/>
          </a:bodyPr>
          <a:lstStyle/>
          <a:p>
            <a:r>
              <a:rPr lang="en-US"/>
              <a:t>CST model after import and simplification</a:t>
            </a:r>
          </a:p>
        </p:txBody>
      </p:sp>
      <p:sp>
        <p:nvSpPr>
          <p:cNvPr id="17425" name="Text Box 17"/>
          <p:cNvSpPr txBox="1">
            <a:spLocks noChangeArrowheads="1"/>
          </p:cNvSpPr>
          <p:nvPr/>
        </p:nvSpPr>
        <p:spPr bwMode="auto">
          <a:xfrm>
            <a:off x="6372225" y="3284538"/>
            <a:ext cx="2578100" cy="304800"/>
          </a:xfrm>
          <a:prstGeom prst="rect">
            <a:avLst/>
          </a:prstGeom>
          <a:noFill/>
          <a:ln w="9525">
            <a:noFill/>
            <a:miter lim="800000"/>
            <a:headEnd/>
            <a:tailEnd/>
          </a:ln>
          <a:effectLst/>
        </p:spPr>
        <p:txBody>
          <a:bodyPr wrap="none">
            <a:spAutoFit/>
          </a:bodyPr>
          <a:lstStyle/>
          <a:p>
            <a:r>
              <a:rPr lang="en-US" sz="1400" i="1"/>
              <a:t>Wire at parking position (OUT)</a:t>
            </a:r>
          </a:p>
        </p:txBody>
      </p:sp>
      <p:sp>
        <p:nvSpPr>
          <p:cNvPr id="17426" name="Text Box 18"/>
          <p:cNvSpPr txBox="1">
            <a:spLocks noChangeArrowheads="1"/>
          </p:cNvSpPr>
          <p:nvPr/>
        </p:nvSpPr>
        <p:spPr bwMode="auto">
          <a:xfrm>
            <a:off x="7235825" y="6308725"/>
            <a:ext cx="1720850" cy="304800"/>
          </a:xfrm>
          <a:prstGeom prst="rect">
            <a:avLst/>
          </a:prstGeom>
          <a:noFill/>
          <a:ln w="9525">
            <a:noFill/>
            <a:miter lim="800000"/>
            <a:headEnd/>
            <a:tailEnd/>
          </a:ln>
          <a:effectLst/>
        </p:spPr>
        <p:txBody>
          <a:bodyPr wrap="none">
            <a:spAutoFit/>
          </a:bodyPr>
          <a:lstStyle/>
          <a:p>
            <a:r>
              <a:rPr lang="en-US" sz="1400" i="1"/>
              <a:t>Wire after scan (IN)</a:t>
            </a:r>
          </a:p>
        </p:txBody>
      </p:sp>
      <p:sp>
        <p:nvSpPr>
          <p:cNvPr id="17427" name="Text Box 19"/>
          <p:cNvSpPr txBox="1">
            <a:spLocks noChangeArrowheads="1"/>
          </p:cNvSpPr>
          <p:nvPr/>
        </p:nvSpPr>
        <p:spPr bwMode="auto">
          <a:xfrm>
            <a:off x="0" y="6308725"/>
            <a:ext cx="2127250" cy="366713"/>
          </a:xfrm>
          <a:prstGeom prst="rect">
            <a:avLst/>
          </a:prstGeom>
          <a:noFill/>
          <a:ln w="9525">
            <a:noFill/>
            <a:miter lim="800000"/>
            <a:headEnd/>
            <a:tailEnd/>
          </a:ln>
          <a:effectLst/>
        </p:spPr>
        <p:txBody>
          <a:bodyPr wrap="none">
            <a:spAutoFit/>
          </a:bodyPr>
          <a:lstStyle/>
          <a:p>
            <a:r>
              <a:rPr lang="en-US"/>
              <a:t>Mechanical system</a:t>
            </a:r>
          </a:p>
        </p:txBody>
      </p:sp>
      <p:sp>
        <p:nvSpPr>
          <p:cNvPr id="17428" name="Line 20"/>
          <p:cNvSpPr>
            <a:spLocks noChangeShapeType="1"/>
          </p:cNvSpPr>
          <p:nvPr/>
        </p:nvSpPr>
        <p:spPr bwMode="auto">
          <a:xfrm flipV="1">
            <a:off x="1116013" y="3860800"/>
            <a:ext cx="287337" cy="2376488"/>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706437"/>
          </a:xfrm>
        </p:spPr>
        <p:txBody>
          <a:bodyPr/>
          <a:lstStyle/>
          <a:p>
            <a:r>
              <a:rPr lang="en-US" sz="3200"/>
              <a:t>Tank with wire (IN position)</a:t>
            </a:r>
            <a:br>
              <a:rPr lang="en-US" sz="3200"/>
            </a:br>
            <a:r>
              <a:rPr lang="en-US" sz="2400"/>
              <a:t>Longitudinal impedance</a:t>
            </a:r>
            <a:br>
              <a:rPr lang="en-US" sz="2400"/>
            </a:br>
            <a:r>
              <a:rPr lang="en-US" sz="2400"/>
              <a:t> beta =1, sigma = 3 cm, 2 M mesh cells, wake of ~20 m</a:t>
            </a:r>
          </a:p>
        </p:txBody>
      </p:sp>
      <p:pic>
        <p:nvPicPr>
          <p:cNvPr id="13316" name="Picture 4"/>
          <p:cNvPicPr>
            <a:picLocks noChangeAspect="1" noChangeArrowheads="1"/>
          </p:cNvPicPr>
          <p:nvPr/>
        </p:nvPicPr>
        <p:blipFill>
          <a:blip r:embed="rId2" cstate="print"/>
          <a:srcRect l="54431" t="15314" r="1036" b="47615"/>
          <a:stretch>
            <a:fillRect/>
          </a:stretch>
        </p:blipFill>
        <p:spPr bwMode="auto">
          <a:xfrm>
            <a:off x="107950" y="1844675"/>
            <a:ext cx="6481763" cy="4176713"/>
          </a:xfrm>
          <a:prstGeom prst="rect">
            <a:avLst/>
          </a:prstGeom>
          <a:noFill/>
          <a:ln w="9525">
            <a:noFill/>
            <a:miter lim="800000"/>
            <a:headEnd/>
            <a:tailEnd/>
          </a:ln>
          <a:effectLst/>
        </p:spPr>
      </p:pic>
      <p:sp>
        <p:nvSpPr>
          <p:cNvPr id="13317" name="Oval 5"/>
          <p:cNvSpPr>
            <a:spLocks noChangeArrowheads="1"/>
          </p:cNvSpPr>
          <p:nvPr/>
        </p:nvSpPr>
        <p:spPr bwMode="auto">
          <a:xfrm>
            <a:off x="1549400" y="2492375"/>
            <a:ext cx="576263" cy="2449513"/>
          </a:xfrm>
          <a:prstGeom prst="ellipse">
            <a:avLst/>
          </a:prstGeom>
          <a:noFill/>
          <a:ln w="38100">
            <a:solidFill>
              <a:srgbClr val="0000CC"/>
            </a:solidFill>
            <a:round/>
            <a:headEnd/>
            <a:tailEnd/>
          </a:ln>
          <a:effectLst/>
        </p:spPr>
        <p:txBody>
          <a:bodyPr wrap="none" anchor="ctr"/>
          <a:lstStyle/>
          <a:p>
            <a:endParaRPr lang="en-US"/>
          </a:p>
        </p:txBody>
      </p:sp>
      <p:sp>
        <p:nvSpPr>
          <p:cNvPr id="13318" name="Line 6"/>
          <p:cNvSpPr>
            <a:spLocks noChangeShapeType="1"/>
          </p:cNvSpPr>
          <p:nvPr/>
        </p:nvSpPr>
        <p:spPr bwMode="auto">
          <a:xfrm flipH="1" flipV="1">
            <a:off x="2052638" y="4652963"/>
            <a:ext cx="4248150" cy="431800"/>
          </a:xfrm>
          <a:prstGeom prst="line">
            <a:avLst/>
          </a:prstGeom>
          <a:noFill/>
          <a:ln w="9525">
            <a:solidFill>
              <a:schemeClr val="tx1"/>
            </a:solidFill>
            <a:round/>
            <a:headEnd/>
            <a:tailEnd type="triangle" w="med" len="med"/>
          </a:ln>
          <a:effectLst/>
        </p:spPr>
        <p:txBody>
          <a:bodyPr/>
          <a:lstStyle/>
          <a:p>
            <a:endParaRPr lang="en-US"/>
          </a:p>
        </p:txBody>
      </p:sp>
      <p:sp>
        <p:nvSpPr>
          <p:cNvPr id="13319" name="Text Box 7"/>
          <p:cNvSpPr txBox="1">
            <a:spLocks noChangeArrowheads="1"/>
          </p:cNvSpPr>
          <p:nvPr/>
        </p:nvSpPr>
        <p:spPr bwMode="auto">
          <a:xfrm>
            <a:off x="6300788" y="4843463"/>
            <a:ext cx="2482850" cy="1739900"/>
          </a:xfrm>
          <a:prstGeom prst="rect">
            <a:avLst/>
          </a:prstGeom>
          <a:noFill/>
          <a:ln w="9525">
            <a:noFill/>
            <a:miter lim="800000"/>
            <a:headEnd/>
            <a:tailEnd/>
          </a:ln>
          <a:effectLst/>
        </p:spPr>
        <p:txBody>
          <a:bodyPr wrap="none">
            <a:spAutoFit/>
          </a:bodyPr>
          <a:lstStyle/>
          <a:p>
            <a:r>
              <a:rPr lang="en-US"/>
              <a:t>Additional simulation </a:t>
            </a:r>
            <a:br>
              <a:rPr lang="en-US"/>
            </a:br>
            <a:r>
              <a:rPr lang="en-US"/>
              <a:t>with Eigenmode solver</a:t>
            </a:r>
          </a:p>
          <a:p>
            <a:r>
              <a:rPr lang="en-US"/>
              <a:t>(152,000 mesh cells) </a:t>
            </a:r>
            <a:br>
              <a:rPr lang="en-US"/>
            </a:br>
            <a:r>
              <a:rPr lang="en-US"/>
              <a:t>f</a:t>
            </a:r>
            <a:r>
              <a:rPr lang="en-US" baseline="-25000"/>
              <a:t>0</a:t>
            </a:r>
            <a:r>
              <a:rPr lang="en-US"/>
              <a:t> =292 MHz</a:t>
            </a:r>
          </a:p>
          <a:p>
            <a:r>
              <a:rPr lang="en-US"/>
              <a:t>R</a:t>
            </a:r>
            <a:r>
              <a:rPr lang="en-US" baseline="-25000"/>
              <a:t>s</a:t>
            </a:r>
            <a:r>
              <a:rPr lang="en-US"/>
              <a:t>= 43 k</a:t>
            </a:r>
            <a:r>
              <a:rPr lang="en-US">
                <a:sym typeface="Symbol" pitchFamily="18" charset="2"/>
              </a:rPr>
              <a:t></a:t>
            </a:r>
          </a:p>
          <a:p>
            <a:r>
              <a:rPr lang="en-US">
                <a:sym typeface="Symbol" pitchFamily="18" charset="2"/>
              </a:rPr>
              <a:t>Q=</a:t>
            </a:r>
            <a:r>
              <a:rPr lang="en-US"/>
              <a:t> 1200</a:t>
            </a:r>
          </a:p>
        </p:txBody>
      </p:sp>
      <p:sp>
        <p:nvSpPr>
          <p:cNvPr id="13320" name="Rectangle 8"/>
          <p:cNvSpPr>
            <a:spLocks noChangeArrowheads="1"/>
          </p:cNvSpPr>
          <p:nvPr/>
        </p:nvSpPr>
        <p:spPr bwMode="auto">
          <a:xfrm>
            <a:off x="107950" y="6381750"/>
            <a:ext cx="6027738" cy="366713"/>
          </a:xfrm>
          <a:prstGeom prst="rect">
            <a:avLst/>
          </a:prstGeom>
          <a:noFill/>
          <a:ln w="9525">
            <a:noFill/>
            <a:miter lim="800000"/>
            <a:headEnd/>
            <a:tailEnd/>
          </a:ln>
          <a:effectLst/>
        </p:spPr>
        <p:txBody>
          <a:bodyPr wrap="none">
            <a:spAutoFit/>
          </a:bodyPr>
          <a:lstStyle/>
          <a:p>
            <a:r>
              <a:rPr lang="en-US">
                <a:sym typeface="Wingdings" pitchFamily="2" charset="2"/>
              </a:rPr>
              <a:t> total power loss in the structure P=800 W for this mode</a:t>
            </a:r>
          </a:p>
        </p:txBody>
      </p:sp>
      <p:sp>
        <p:nvSpPr>
          <p:cNvPr id="13321" name="Text Box 9"/>
          <p:cNvSpPr txBox="1">
            <a:spLocks noChangeArrowheads="1"/>
          </p:cNvSpPr>
          <p:nvPr/>
        </p:nvSpPr>
        <p:spPr bwMode="auto">
          <a:xfrm>
            <a:off x="179388" y="1412875"/>
            <a:ext cx="5416550" cy="366713"/>
          </a:xfrm>
          <a:prstGeom prst="rect">
            <a:avLst/>
          </a:prstGeom>
          <a:noFill/>
          <a:ln w="9525">
            <a:noFill/>
            <a:miter lim="800000"/>
            <a:headEnd/>
            <a:tailEnd/>
          </a:ln>
          <a:effectLst/>
        </p:spPr>
        <p:txBody>
          <a:bodyPr wrap="none">
            <a:spAutoFit/>
          </a:bodyPr>
          <a:lstStyle/>
          <a:p>
            <a:r>
              <a:rPr lang="en-US"/>
              <a:t>Fork and casing in stainless steel, wire as PEC wire</a:t>
            </a:r>
          </a:p>
        </p:txBody>
      </p:sp>
      <p:pic>
        <p:nvPicPr>
          <p:cNvPr id="13322" name="Picture 10"/>
          <p:cNvPicPr>
            <a:picLocks noChangeAspect="1" noChangeArrowheads="1"/>
          </p:cNvPicPr>
          <p:nvPr/>
        </p:nvPicPr>
        <p:blipFill>
          <a:blip r:embed="rId3" cstate="print"/>
          <a:srcRect l="27995" t="17796" r="16896" b="32062"/>
          <a:stretch>
            <a:fillRect/>
          </a:stretch>
        </p:blipFill>
        <p:spPr bwMode="auto">
          <a:xfrm>
            <a:off x="5940425" y="1557338"/>
            <a:ext cx="3168650" cy="2232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88913"/>
            <a:ext cx="8229600" cy="777875"/>
          </a:xfrm>
        </p:spPr>
        <p:txBody>
          <a:bodyPr/>
          <a:lstStyle/>
          <a:p>
            <a:r>
              <a:rPr lang="en-US"/>
              <a:t>Is this new mode an issue?</a:t>
            </a:r>
          </a:p>
        </p:txBody>
      </p:sp>
      <p:sp>
        <p:nvSpPr>
          <p:cNvPr id="26627" name="Rectangle 3"/>
          <p:cNvSpPr>
            <a:spLocks noGrp="1" noChangeArrowheads="1"/>
          </p:cNvSpPr>
          <p:nvPr>
            <p:ph type="body" idx="1"/>
          </p:nvPr>
        </p:nvSpPr>
        <p:spPr>
          <a:xfrm>
            <a:off x="457200" y="981075"/>
            <a:ext cx="8229600" cy="4857750"/>
          </a:xfrm>
        </p:spPr>
        <p:txBody>
          <a:bodyPr/>
          <a:lstStyle/>
          <a:p>
            <a:pPr>
              <a:buFontTx/>
              <a:buNone/>
            </a:pPr>
            <a:r>
              <a:rPr lang="en-US" sz="2000">
                <a:sym typeface="Wingdings" pitchFamily="2" charset="2"/>
              </a:rPr>
              <a:t> </a:t>
            </a:r>
            <a:r>
              <a:rPr lang="en-US" sz="2000"/>
              <a:t>Compare with the losses of the old design</a:t>
            </a:r>
          </a:p>
        </p:txBody>
      </p:sp>
      <p:pic>
        <p:nvPicPr>
          <p:cNvPr id="26628" name="Picture 4"/>
          <p:cNvPicPr>
            <a:picLocks noChangeAspect="1" noChangeArrowheads="1"/>
          </p:cNvPicPr>
          <p:nvPr/>
        </p:nvPicPr>
        <p:blipFill>
          <a:blip r:embed="rId2" cstate="print"/>
          <a:srcRect l="40446" t="23642" b="27838"/>
          <a:stretch>
            <a:fillRect/>
          </a:stretch>
        </p:blipFill>
        <p:spPr bwMode="auto">
          <a:xfrm>
            <a:off x="0" y="2133600"/>
            <a:ext cx="4452938" cy="2808288"/>
          </a:xfrm>
          <a:prstGeom prst="rect">
            <a:avLst/>
          </a:prstGeom>
          <a:noFill/>
          <a:ln w="9525">
            <a:noFill/>
            <a:miter lim="800000"/>
            <a:headEnd/>
            <a:tailEnd/>
          </a:ln>
          <a:effectLst/>
        </p:spPr>
      </p:pic>
      <p:pic>
        <p:nvPicPr>
          <p:cNvPr id="26629" name="Picture 5"/>
          <p:cNvPicPr>
            <a:picLocks noChangeAspect="1" noChangeArrowheads="1"/>
          </p:cNvPicPr>
          <p:nvPr/>
        </p:nvPicPr>
        <p:blipFill>
          <a:blip r:embed="rId3" cstate="print"/>
          <a:srcRect l="53641" t="15482" r="1183" b="50804"/>
          <a:stretch>
            <a:fillRect/>
          </a:stretch>
        </p:blipFill>
        <p:spPr bwMode="auto">
          <a:xfrm>
            <a:off x="3924300" y="1484313"/>
            <a:ext cx="5040313" cy="2911475"/>
          </a:xfrm>
          <a:prstGeom prst="rect">
            <a:avLst/>
          </a:prstGeom>
          <a:noFill/>
          <a:ln w="9525">
            <a:noFill/>
            <a:miter lim="800000"/>
            <a:headEnd/>
            <a:tailEnd/>
          </a:ln>
          <a:effectLst/>
        </p:spPr>
      </p:pic>
      <p:sp>
        <p:nvSpPr>
          <p:cNvPr id="26630" name="Oval 6"/>
          <p:cNvSpPr>
            <a:spLocks noChangeArrowheads="1"/>
          </p:cNvSpPr>
          <p:nvPr/>
        </p:nvSpPr>
        <p:spPr bwMode="auto">
          <a:xfrm>
            <a:off x="5508625" y="2060575"/>
            <a:ext cx="576263" cy="1223963"/>
          </a:xfrm>
          <a:prstGeom prst="ellipse">
            <a:avLst/>
          </a:prstGeom>
          <a:noFill/>
          <a:ln w="38100">
            <a:solidFill>
              <a:srgbClr val="0000CC"/>
            </a:solidFill>
            <a:round/>
            <a:headEnd/>
            <a:tailEnd/>
          </a:ln>
          <a:effectLst/>
        </p:spPr>
        <p:txBody>
          <a:bodyPr wrap="none" anchor="ctr"/>
          <a:lstStyle/>
          <a:p>
            <a:endParaRPr lang="en-US"/>
          </a:p>
        </p:txBody>
      </p:sp>
      <p:sp>
        <p:nvSpPr>
          <p:cNvPr id="26631" name="Line 7"/>
          <p:cNvSpPr>
            <a:spLocks noChangeShapeType="1"/>
          </p:cNvSpPr>
          <p:nvPr/>
        </p:nvSpPr>
        <p:spPr bwMode="auto">
          <a:xfrm flipH="1" flipV="1">
            <a:off x="5867400" y="3357563"/>
            <a:ext cx="936625" cy="1511300"/>
          </a:xfrm>
          <a:prstGeom prst="line">
            <a:avLst/>
          </a:prstGeom>
          <a:noFill/>
          <a:ln w="9525">
            <a:solidFill>
              <a:schemeClr val="tx1"/>
            </a:solidFill>
            <a:round/>
            <a:headEnd/>
            <a:tailEnd type="triangle" w="med" len="med"/>
          </a:ln>
          <a:effectLst/>
        </p:spPr>
        <p:txBody>
          <a:bodyPr/>
          <a:lstStyle/>
          <a:p>
            <a:endParaRPr lang="en-US"/>
          </a:p>
        </p:txBody>
      </p:sp>
      <p:sp>
        <p:nvSpPr>
          <p:cNvPr id="26632" name="Text Box 8"/>
          <p:cNvSpPr txBox="1">
            <a:spLocks noChangeArrowheads="1"/>
          </p:cNvSpPr>
          <p:nvPr/>
        </p:nvSpPr>
        <p:spPr bwMode="auto">
          <a:xfrm>
            <a:off x="6769100" y="4568825"/>
            <a:ext cx="2482850" cy="1739900"/>
          </a:xfrm>
          <a:prstGeom prst="rect">
            <a:avLst/>
          </a:prstGeom>
          <a:noFill/>
          <a:ln w="9525">
            <a:noFill/>
            <a:miter lim="800000"/>
            <a:headEnd/>
            <a:tailEnd/>
          </a:ln>
          <a:effectLst/>
        </p:spPr>
        <p:txBody>
          <a:bodyPr wrap="none">
            <a:spAutoFit/>
          </a:bodyPr>
          <a:lstStyle/>
          <a:p>
            <a:r>
              <a:rPr lang="en-US"/>
              <a:t>Additional simulation </a:t>
            </a:r>
            <a:br>
              <a:rPr lang="en-US"/>
            </a:br>
            <a:r>
              <a:rPr lang="en-US"/>
              <a:t>with Eigenmode solver</a:t>
            </a:r>
          </a:p>
          <a:p>
            <a:r>
              <a:rPr lang="en-US"/>
              <a:t>(156,000 mesh cells) </a:t>
            </a:r>
            <a:br>
              <a:rPr lang="en-US"/>
            </a:br>
            <a:r>
              <a:rPr lang="en-US"/>
              <a:t>f</a:t>
            </a:r>
            <a:r>
              <a:rPr lang="en-US" baseline="-25000"/>
              <a:t>0</a:t>
            </a:r>
            <a:r>
              <a:rPr lang="en-US"/>
              <a:t> = 292 MHz</a:t>
            </a:r>
          </a:p>
          <a:p>
            <a:r>
              <a:rPr lang="en-US"/>
              <a:t>R</a:t>
            </a:r>
            <a:r>
              <a:rPr lang="en-US" baseline="-25000"/>
              <a:t>s</a:t>
            </a:r>
            <a:r>
              <a:rPr lang="en-US"/>
              <a:t>= 8.7 k</a:t>
            </a:r>
            <a:r>
              <a:rPr lang="en-US">
                <a:sym typeface="Symbol" pitchFamily="18" charset="2"/>
              </a:rPr>
              <a:t></a:t>
            </a:r>
          </a:p>
          <a:p>
            <a:r>
              <a:rPr lang="en-US">
                <a:sym typeface="Symbol" pitchFamily="18" charset="2"/>
              </a:rPr>
              <a:t>Q= 730</a:t>
            </a:r>
            <a:endParaRPr lang="en-US"/>
          </a:p>
        </p:txBody>
      </p:sp>
      <p:sp>
        <p:nvSpPr>
          <p:cNvPr id="26633" name="Rectangle 9"/>
          <p:cNvSpPr>
            <a:spLocks noChangeArrowheads="1"/>
          </p:cNvSpPr>
          <p:nvPr/>
        </p:nvSpPr>
        <p:spPr bwMode="auto">
          <a:xfrm>
            <a:off x="395288" y="6381750"/>
            <a:ext cx="8435975" cy="366713"/>
          </a:xfrm>
          <a:prstGeom prst="rect">
            <a:avLst/>
          </a:prstGeom>
          <a:solidFill>
            <a:srgbClr val="FFFF00"/>
          </a:solidFill>
          <a:ln w="9525">
            <a:noFill/>
            <a:miter lim="800000"/>
            <a:headEnd/>
            <a:tailEnd/>
          </a:ln>
          <a:effectLst/>
        </p:spPr>
        <p:txBody>
          <a:bodyPr wrap="none">
            <a:spAutoFit/>
          </a:bodyPr>
          <a:lstStyle/>
          <a:p>
            <a:r>
              <a:rPr lang="en-US">
                <a:sym typeface="Wingdings" pitchFamily="2" charset="2"/>
              </a:rPr>
              <a:t> total power loss in the structure P=160 W for that mode (new design  800 W)</a:t>
            </a:r>
          </a:p>
        </p:txBody>
      </p:sp>
      <p:sp>
        <p:nvSpPr>
          <p:cNvPr id="26634" name="Text Box 10"/>
          <p:cNvSpPr txBox="1">
            <a:spLocks noChangeArrowheads="1"/>
          </p:cNvSpPr>
          <p:nvPr/>
        </p:nvSpPr>
        <p:spPr bwMode="auto">
          <a:xfrm>
            <a:off x="468313" y="1557338"/>
            <a:ext cx="3549650" cy="366712"/>
          </a:xfrm>
          <a:prstGeom prst="rect">
            <a:avLst/>
          </a:prstGeom>
          <a:noFill/>
          <a:ln w="9525">
            <a:noFill/>
            <a:miter lim="800000"/>
            <a:headEnd/>
            <a:tailEnd/>
          </a:ln>
          <a:effectLst/>
        </p:spPr>
        <p:txBody>
          <a:bodyPr wrap="none">
            <a:spAutoFit/>
          </a:bodyPr>
          <a:lstStyle/>
          <a:p>
            <a:r>
              <a:rPr lang="en-US"/>
              <a:t>Fork and casing in stainless steel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188913"/>
            <a:ext cx="8229600" cy="649287"/>
          </a:xfrm>
        </p:spPr>
        <p:txBody>
          <a:bodyPr/>
          <a:lstStyle/>
          <a:p>
            <a:r>
              <a:rPr lang="en-US" sz="4000"/>
              <a:t>Surface currents (freq domain)</a:t>
            </a:r>
          </a:p>
        </p:txBody>
      </p:sp>
      <p:sp>
        <p:nvSpPr>
          <p:cNvPr id="29699" name="Rectangle 3"/>
          <p:cNvSpPr>
            <a:spLocks noGrp="1" noChangeArrowheads="1"/>
          </p:cNvSpPr>
          <p:nvPr>
            <p:ph type="body" idx="1"/>
          </p:nvPr>
        </p:nvSpPr>
        <p:spPr/>
        <p:txBody>
          <a:bodyPr/>
          <a:lstStyle/>
          <a:p>
            <a:endParaRPr lang="en-US"/>
          </a:p>
        </p:txBody>
      </p:sp>
      <p:pic>
        <p:nvPicPr>
          <p:cNvPr id="29700" name="Picture 4"/>
          <p:cNvPicPr>
            <a:picLocks noChangeAspect="1" noChangeArrowheads="1"/>
          </p:cNvPicPr>
          <p:nvPr/>
        </p:nvPicPr>
        <p:blipFill>
          <a:blip r:embed="rId2" cstate="print"/>
          <a:srcRect l="19429" t="14647" b="28973"/>
          <a:stretch>
            <a:fillRect/>
          </a:stretch>
        </p:blipFill>
        <p:spPr bwMode="auto">
          <a:xfrm>
            <a:off x="4859338" y="4076700"/>
            <a:ext cx="4284662" cy="2320925"/>
          </a:xfrm>
          <a:prstGeom prst="rect">
            <a:avLst/>
          </a:prstGeom>
          <a:noFill/>
          <a:ln w="9525">
            <a:noFill/>
            <a:miter lim="800000"/>
            <a:headEnd/>
            <a:tailEnd/>
          </a:ln>
          <a:effectLst/>
        </p:spPr>
      </p:pic>
      <p:pic>
        <p:nvPicPr>
          <p:cNvPr id="29701" name="Picture 5"/>
          <p:cNvPicPr>
            <a:picLocks noChangeAspect="1" noChangeArrowheads="1"/>
          </p:cNvPicPr>
          <p:nvPr/>
        </p:nvPicPr>
        <p:blipFill>
          <a:blip r:embed="rId3" cstate="print"/>
          <a:srcRect l="19025" t="15657" b="28508"/>
          <a:stretch>
            <a:fillRect/>
          </a:stretch>
        </p:blipFill>
        <p:spPr bwMode="auto">
          <a:xfrm>
            <a:off x="4859338" y="1700213"/>
            <a:ext cx="4284662" cy="2287587"/>
          </a:xfrm>
          <a:prstGeom prst="rect">
            <a:avLst/>
          </a:prstGeom>
          <a:noFill/>
          <a:ln w="9525">
            <a:noFill/>
            <a:miter lim="800000"/>
            <a:headEnd/>
            <a:tailEnd/>
          </a:ln>
          <a:effectLst/>
        </p:spPr>
      </p:pic>
      <p:pic>
        <p:nvPicPr>
          <p:cNvPr id="29702" name="Picture 6"/>
          <p:cNvPicPr>
            <a:picLocks noChangeAspect="1" noChangeArrowheads="1"/>
          </p:cNvPicPr>
          <p:nvPr/>
        </p:nvPicPr>
        <p:blipFill>
          <a:blip r:embed="rId4" cstate="print"/>
          <a:srcRect l="17244" t="13934" r="854" b="27563"/>
          <a:stretch>
            <a:fillRect/>
          </a:stretch>
        </p:blipFill>
        <p:spPr bwMode="auto">
          <a:xfrm>
            <a:off x="0" y="1484313"/>
            <a:ext cx="4427538" cy="2446337"/>
          </a:xfrm>
          <a:prstGeom prst="rect">
            <a:avLst/>
          </a:prstGeom>
          <a:noFill/>
          <a:ln w="9525">
            <a:noFill/>
            <a:miter lim="800000"/>
            <a:headEnd/>
            <a:tailEnd/>
          </a:ln>
          <a:effectLst/>
        </p:spPr>
      </p:pic>
      <p:pic>
        <p:nvPicPr>
          <p:cNvPr id="29703" name="Picture 7"/>
          <p:cNvPicPr>
            <a:picLocks noChangeAspect="1" noChangeArrowheads="1"/>
          </p:cNvPicPr>
          <p:nvPr/>
        </p:nvPicPr>
        <p:blipFill>
          <a:blip r:embed="rId5" cstate="print"/>
          <a:srcRect l="19360" t="15634" r="-1601" b="28168"/>
          <a:stretch>
            <a:fillRect/>
          </a:stretch>
        </p:blipFill>
        <p:spPr bwMode="auto">
          <a:xfrm>
            <a:off x="179388" y="4221163"/>
            <a:ext cx="4321175" cy="2286000"/>
          </a:xfrm>
          <a:prstGeom prst="rect">
            <a:avLst/>
          </a:prstGeom>
          <a:noFill/>
          <a:ln w="9525">
            <a:noFill/>
            <a:miter lim="800000"/>
            <a:headEnd/>
            <a:tailEnd/>
          </a:ln>
          <a:effectLst/>
        </p:spPr>
      </p:pic>
      <p:sp>
        <p:nvSpPr>
          <p:cNvPr id="29704" name="Text Box 8"/>
          <p:cNvSpPr txBox="1">
            <a:spLocks noChangeArrowheads="1"/>
          </p:cNvSpPr>
          <p:nvPr/>
        </p:nvSpPr>
        <p:spPr bwMode="auto">
          <a:xfrm>
            <a:off x="1619250" y="981075"/>
            <a:ext cx="1276350" cy="366713"/>
          </a:xfrm>
          <a:prstGeom prst="rect">
            <a:avLst/>
          </a:prstGeom>
          <a:noFill/>
          <a:ln w="9525">
            <a:noFill/>
            <a:miter lim="800000"/>
            <a:headEnd/>
            <a:tailEnd/>
          </a:ln>
          <a:effectLst/>
        </p:spPr>
        <p:txBody>
          <a:bodyPr wrap="none">
            <a:spAutoFit/>
          </a:bodyPr>
          <a:lstStyle/>
          <a:p>
            <a:r>
              <a:rPr lang="en-US"/>
              <a:t>Old design</a:t>
            </a:r>
          </a:p>
        </p:txBody>
      </p:sp>
      <p:sp>
        <p:nvSpPr>
          <p:cNvPr id="29705" name="Text Box 9"/>
          <p:cNvSpPr txBox="1">
            <a:spLocks noChangeArrowheads="1"/>
          </p:cNvSpPr>
          <p:nvPr/>
        </p:nvSpPr>
        <p:spPr bwMode="auto">
          <a:xfrm>
            <a:off x="6083300" y="1052513"/>
            <a:ext cx="1377950" cy="366712"/>
          </a:xfrm>
          <a:prstGeom prst="rect">
            <a:avLst/>
          </a:prstGeom>
          <a:noFill/>
          <a:ln w="9525">
            <a:noFill/>
            <a:miter lim="800000"/>
            <a:headEnd/>
            <a:tailEnd/>
          </a:ln>
          <a:effectLst/>
        </p:spPr>
        <p:txBody>
          <a:bodyPr wrap="none">
            <a:spAutoFit/>
          </a:bodyPr>
          <a:lstStyle/>
          <a:p>
            <a:r>
              <a:rPr lang="en-US"/>
              <a:t>New design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633412"/>
          </a:xfrm>
        </p:spPr>
        <p:txBody>
          <a:bodyPr/>
          <a:lstStyle/>
          <a:p>
            <a:r>
              <a:rPr lang="en-US" sz="3200"/>
              <a:t>Voltage in the wire (1</a:t>
            </a:r>
            <a:r>
              <a:rPr lang="en-US" sz="3200" baseline="30000"/>
              <a:t>st</a:t>
            </a:r>
            <a:r>
              <a:rPr lang="en-US" sz="3200"/>
              <a:t> try…)</a:t>
            </a:r>
          </a:p>
        </p:txBody>
      </p:sp>
      <p:pic>
        <p:nvPicPr>
          <p:cNvPr id="32773" name="Picture 5"/>
          <p:cNvPicPr>
            <a:picLocks noChangeAspect="1" noChangeArrowheads="1"/>
          </p:cNvPicPr>
          <p:nvPr/>
        </p:nvPicPr>
        <p:blipFill>
          <a:blip r:embed="rId2" cstate="print"/>
          <a:srcRect l="44743" t="15208" r="8401" b="46008"/>
          <a:stretch>
            <a:fillRect/>
          </a:stretch>
        </p:blipFill>
        <p:spPr bwMode="auto">
          <a:xfrm>
            <a:off x="4500563" y="1773238"/>
            <a:ext cx="4157662" cy="2663825"/>
          </a:xfrm>
          <a:prstGeom prst="rect">
            <a:avLst/>
          </a:prstGeom>
          <a:noFill/>
          <a:ln w="9525">
            <a:noFill/>
            <a:miter lim="800000"/>
            <a:headEnd/>
            <a:tailEnd/>
          </a:ln>
          <a:effectLst/>
        </p:spPr>
      </p:pic>
      <p:pic>
        <p:nvPicPr>
          <p:cNvPr id="32774" name="Picture 6"/>
          <p:cNvPicPr>
            <a:picLocks noChangeAspect="1" noChangeArrowheads="1"/>
          </p:cNvPicPr>
          <p:nvPr/>
        </p:nvPicPr>
        <p:blipFill>
          <a:blip r:embed="rId3" cstate="print"/>
          <a:srcRect l="44756" t="15208" r="8504" b="45993"/>
          <a:stretch>
            <a:fillRect/>
          </a:stretch>
        </p:blipFill>
        <p:spPr bwMode="auto">
          <a:xfrm>
            <a:off x="250825" y="1773238"/>
            <a:ext cx="4032250" cy="2592387"/>
          </a:xfrm>
          <a:prstGeom prst="rect">
            <a:avLst/>
          </a:prstGeom>
          <a:noFill/>
          <a:ln w="9525">
            <a:noFill/>
            <a:miter lim="800000"/>
            <a:headEnd/>
            <a:tailEnd/>
          </a:ln>
          <a:effectLst/>
        </p:spPr>
      </p:pic>
      <p:sp>
        <p:nvSpPr>
          <p:cNvPr id="32775" name="Oval 7"/>
          <p:cNvSpPr>
            <a:spLocks noChangeArrowheads="1"/>
          </p:cNvSpPr>
          <p:nvPr/>
        </p:nvSpPr>
        <p:spPr bwMode="auto">
          <a:xfrm>
            <a:off x="250825" y="2062163"/>
            <a:ext cx="647700" cy="358775"/>
          </a:xfrm>
          <a:prstGeom prst="ellipse">
            <a:avLst/>
          </a:prstGeom>
          <a:noFill/>
          <a:ln w="38100">
            <a:solidFill>
              <a:srgbClr val="0000CC"/>
            </a:solidFill>
            <a:round/>
            <a:headEnd/>
            <a:tailEnd/>
          </a:ln>
          <a:effectLst/>
        </p:spPr>
        <p:txBody>
          <a:bodyPr wrap="none" anchor="ctr"/>
          <a:lstStyle/>
          <a:p>
            <a:endParaRPr lang="en-US"/>
          </a:p>
        </p:txBody>
      </p:sp>
      <p:sp>
        <p:nvSpPr>
          <p:cNvPr id="32776" name="Oval 8"/>
          <p:cNvSpPr>
            <a:spLocks noChangeArrowheads="1"/>
          </p:cNvSpPr>
          <p:nvPr/>
        </p:nvSpPr>
        <p:spPr bwMode="auto">
          <a:xfrm>
            <a:off x="4500563" y="1846263"/>
            <a:ext cx="647700" cy="358775"/>
          </a:xfrm>
          <a:prstGeom prst="ellipse">
            <a:avLst/>
          </a:prstGeom>
          <a:noFill/>
          <a:ln w="38100">
            <a:solidFill>
              <a:srgbClr val="0000CC"/>
            </a:solidFill>
            <a:round/>
            <a:headEnd/>
            <a:tailEnd/>
          </a:ln>
          <a:effectLst/>
        </p:spPr>
        <p:txBody>
          <a:bodyPr wrap="none" anchor="ctr"/>
          <a:lstStyle/>
          <a:p>
            <a:endParaRPr lang="en-US"/>
          </a:p>
        </p:txBody>
      </p:sp>
      <p:sp>
        <p:nvSpPr>
          <p:cNvPr id="32778" name="Text Box 10"/>
          <p:cNvSpPr txBox="1">
            <a:spLocks noChangeArrowheads="1"/>
          </p:cNvSpPr>
          <p:nvPr/>
        </p:nvSpPr>
        <p:spPr bwMode="auto">
          <a:xfrm>
            <a:off x="1403350" y="1270000"/>
            <a:ext cx="1276350" cy="366713"/>
          </a:xfrm>
          <a:prstGeom prst="rect">
            <a:avLst/>
          </a:prstGeom>
          <a:noFill/>
          <a:ln w="9525">
            <a:noFill/>
            <a:miter lim="800000"/>
            <a:headEnd/>
            <a:tailEnd/>
          </a:ln>
          <a:effectLst/>
        </p:spPr>
        <p:txBody>
          <a:bodyPr wrap="none">
            <a:spAutoFit/>
          </a:bodyPr>
          <a:lstStyle/>
          <a:p>
            <a:r>
              <a:rPr lang="en-US"/>
              <a:t>Old design</a:t>
            </a:r>
          </a:p>
        </p:txBody>
      </p:sp>
      <p:sp>
        <p:nvSpPr>
          <p:cNvPr id="32779" name="Text Box 11"/>
          <p:cNvSpPr txBox="1">
            <a:spLocks noChangeArrowheads="1"/>
          </p:cNvSpPr>
          <p:nvPr/>
        </p:nvSpPr>
        <p:spPr bwMode="auto">
          <a:xfrm>
            <a:off x="5867400" y="1341438"/>
            <a:ext cx="1377950" cy="366712"/>
          </a:xfrm>
          <a:prstGeom prst="rect">
            <a:avLst/>
          </a:prstGeom>
          <a:noFill/>
          <a:ln w="9525">
            <a:noFill/>
            <a:miter lim="800000"/>
            <a:headEnd/>
            <a:tailEnd/>
          </a:ln>
          <a:effectLst/>
        </p:spPr>
        <p:txBody>
          <a:bodyPr wrap="none">
            <a:spAutoFit/>
          </a:bodyPr>
          <a:lstStyle/>
          <a:p>
            <a:r>
              <a:rPr lang="en-US"/>
              <a:t>New design</a:t>
            </a:r>
          </a:p>
        </p:txBody>
      </p:sp>
      <p:sp>
        <p:nvSpPr>
          <p:cNvPr id="32780" name="Text Box 12"/>
          <p:cNvSpPr txBox="1">
            <a:spLocks noChangeArrowheads="1"/>
          </p:cNvSpPr>
          <p:nvPr/>
        </p:nvSpPr>
        <p:spPr bwMode="auto">
          <a:xfrm>
            <a:off x="1619250" y="5445125"/>
            <a:ext cx="6043613" cy="641350"/>
          </a:xfrm>
          <a:prstGeom prst="rect">
            <a:avLst/>
          </a:prstGeom>
          <a:noFill/>
          <a:ln w="9525">
            <a:noFill/>
            <a:miter lim="800000"/>
            <a:headEnd/>
            <a:tailEnd/>
          </a:ln>
          <a:effectLst/>
        </p:spPr>
        <p:txBody>
          <a:bodyPr wrap="none">
            <a:spAutoFit/>
          </a:bodyPr>
          <a:lstStyle/>
          <a:p>
            <a:r>
              <a:rPr lang="en-US"/>
              <a:t>R=1.43 Ohm </a:t>
            </a:r>
            <a:br>
              <a:rPr lang="en-US"/>
            </a:br>
            <a:r>
              <a:rPr lang="en-US"/>
              <a:t> </a:t>
            </a:r>
            <a:r>
              <a:rPr lang="en-US">
                <a:sym typeface="Wingdings" pitchFamily="2" charset="2"/>
              </a:rPr>
              <a:t> P = V</a:t>
            </a:r>
            <a:r>
              <a:rPr lang="en-US" baseline="30000">
                <a:sym typeface="Wingdings" pitchFamily="2" charset="2"/>
              </a:rPr>
              <a:t>2</a:t>
            </a:r>
            <a:r>
              <a:rPr lang="en-US">
                <a:sym typeface="Wingdings" pitchFamily="2" charset="2"/>
              </a:rPr>
              <a:t>/R = (0.004*18.4)</a:t>
            </a:r>
            <a:r>
              <a:rPr lang="en-US" baseline="30000">
                <a:sym typeface="Wingdings" pitchFamily="2" charset="2"/>
              </a:rPr>
              <a:t>2</a:t>
            </a:r>
            <a:r>
              <a:rPr lang="en-US">
                <a:sym typeface="Wingdings" pitchFamily="2" charset="2"/>
              </a:rPr>
              <a:t>/1.43 = 4 mW peak in the wire</a:t>
            </a:r>
            <a:endParaRPr lang="en-US"/>
          </a:p>
        </p:txBody>
      </p:sp>
      <p:sp>
        <p:nvSpPr>
          <p:cNvPr id="32781" name="Text Box 13"/>
          <p:cNvSpPr txBox="1">
            <a:spLocks noChangeArrowheads="1"/>
          </p:cNvSpPr>
          <p:nvPr/>
        </p:nvSpPr>
        <p:spPr bwMode="auto">
          <a:xfrm>
            <a:off x="519113" y="4529138"/>
            <a:ext cx="2997200" cy="641350"/>
          </a:xfrm>
          <a:prstGeom prst="rect">
            <a:avLst/>
          </a:prstGeom>
          <a:noFill/>
          <a:ln w="9525">
            <a:noFill/>
            <a:miter lim="800000"/>
            <a:headEnd/>
            <a:tailEnd/>
          </a:ln>
          <a:effectLst/>
        </p:spPr>
        <p:txBody>
          <a:bodyPr wrap="none">
            <a:spAutoFit/>
          </a:bodyPr>
          <a:lstStyle/>
          <a:p>
            <a:r>
              <a:rPr lang="en-US"/>
              <a:t>Charge of the bunch = 1 nC</a:t>
            </a:r>
          </a:p>
          <a:p>
            <a:r>
              <a:rPr lang="en-US"/>
              <a:t>Rms bunch length: 20 cm</a:t>
            </a:r>
          </a:p>
        </p:txBody>
      </p:sp>
      <p:sp>
        <p:nvSpPr>
          <p:cNvPr id="32782" name="Text Box 14"/>
          <p:cNvSpPr txBox="1">
            <a:spLocks noChangeArrowheads="1"/>
          </p:cNvSpPr>
          <p:nvPr/>
        </p:nvSpPr>
        <p:spPr bwMode="auto">
          <a:xfrm>
            <a:off x="-23813" y="6256338"/>
            <a:ext cx="9132888" cy="366712"/>
          </a:xfrm>
          <a:prstGeom prst="rect">
            <a:avLst/>
          </a:prstGeom>
          <a:noFill/>
          <a:ln w="9525">
            <a:noFill/>
            <a:miter lim="800000"/>
            <a:headEnd/>
            <a:tailEnd/>
          </a:ln>
          <a:effectLst/>
        </p:spPr>
        <p:txBody>
          <a:bodyPr wrap="none">
            <a:spAutoFit/>
          </a:bodyPr>
          <a:lstStyle/>
          <a:p>
            <a:r>
              <a:rPr lang="en-US">
                <a:sym typeface="Wingdings" pitchFamily="2" charset="2"/>
              </a:rPr>
              <a:t> </a:t>
            </a:r>
            <a:r>
              <a:rPr lang="en-US"/>
              <a:t>this method should be crosschecked with the SPS case for which wires actually broke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23850" y="2565400"/>
            <a:ext cx="8229600" cy="1143000"/>
          </a:xfrm>
        </p:spPr>
        <p:txBody>
          <a:bodyPr/>
          <a:lstStyle/>
          <a:p>
            <a:r>
              <a:rPr lang="en-US"/>
              <a:t>Can we damp this mode?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Agenda</a:t>
            </a:r>
          </a:p>
        </p:txBody>
      </p:sp>
      <p:sp>
        <p:nvSpPr>
          <p:cNvPr id="40963" name="Rectangle 3"/>
          <p:cNvSpPr>
            <a:spLocks noGrp="1" noChangeArrowheads="1"/>
          </p:cNvSpPr>
          <p:nvPr>
            <p:ph type="body" idx="1"/>
          </p:nvPr>
        </p:nvSpPr>
        <p:spPr>
          <a:xfrm>
            <a:off x="395288" y="1268413"/>
            <a:ext cx="8229600" cy="4525962"/>
          </a:xfrm>
        </p:spPr>
        <p:txBody>
          <a:bodyPr/>
          <a:lstStyle/>
          <a:p>
            <a:r>
              <a:rPr lang="en-US" sz="2000"/>
              <a:t>Context</a:t>
            </a:r>
            <a:br>
              <a:rPr lang="en-US" sz="2000"/>
            </a:br>
            <a:endParaRPr lang="en-US" sz="2000"/>
          </a:p>
          <a:p>
            <a:r>
              <a:rPr lang="en-US" sz="2000"/>
              <a:t>Main assumptions</a:t>
            </a:r>
            <a:br>
              <a:rPr lang="en-US" sz="2000"/>
            </a:br>
            <a:endParaRPr lang="en-US" sz="2000"/>
          </a:p>
          <a:p>
            <a:r>
              <a:rPr lang="en-US" sz="2000"/>
              <a:t>Simulation of the wire scanner tank alone</a:t>
            </a:r>
            <a:br>
              <a:rPr lang="en-US" sz="2000"/>
            </a:br>
            <a:endParaRPr lang="en-US" sz="2000"/>
          </a:p>
          <a:p>
            <a:r>
              <a:rPr lang="en-US" sz="2000"/>
              <a:t>Simulations of the wire scanner with the wire and arm (parking position IN)</a:t>
            </a:r>
            <a:br>
              <a:rPr lang="en-US" sz="2000"/>
            </a:br>
            <a:endParaRPr lang="en-US" sz="2000"/>
          </a:p>
          <a:p>
            <a:r>
              <a:rPr lang="en-US" sz="2000"/>
              <a:t>Simulations of the wire scanner with the wire and arm (parking position OUT)</a:t>
            </a:r>
            <a:br>
              <a:rPr lang="en-US" sz="2000"/>
            </a:br>
            <a:endParaRPr lang="en-US" sz="2000"/>
          </a:p>
          <a:p>
            <a:r>
              <a:rPr lang="en-US" sz="2000"/>
              <a:t>Summary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633412"/>
          </a:xfrm>
        </p:spPr>
        <p:txBody>
          <a:bodyPr/>
          <a:lstStyle/>
          <a:p>
            <a:r>
              <a:rPr lang="en-US" sz="3200"/>
              <a:t>Trying to damp this 300 MHz mode</a:t>
            </a:r>
          </a:p>
        </p:txBody>
      </p:sp>
      <p:sp>
        <p:nvSpPr>
          <p:cNvPr id="21507" name="Rectangle 3"/>
          <p:cNvSpPr>
            <a:spLocks noGrp="1" noChangeArrowheads="1"/>
          </p:cNvSpPr>
          <p:nvPr>
            <p:ph type="body" idx="1"/>
          </p:nvPr>
        </p:nvSpPr>
        <p:spPr>
          <a:xfrm>
            <a:off x="179388" y="1125538"/>
            <a:ext cx="8713787" cy="5399087"/>
          </a:xfrm>
        </p:spPr>
        <p:txBody>
          <a:bodyPr/>
          <a:lstStyle/>
          <a:p>
            <a:pPr>
              <a:lnSpc>
                <a:spcPct val="90000"/>
              </a:lnSpc>
            </a:pPr>
            <a:r>
              <a:rPr lang="en-US" sz="2400"/>
              <a:t>Putting some dispersive materials in the structure helps reducing losses due to HOM:</a:t>
            </a:r>
          </a:p>
          <a:p>
            <a:pPr>
              <a:lnSpc>
                <a:spcPct val="90000"/>
              </a:lnSpc>
              <a:buFontTx/>
              <a:buNone/>
            </a:pPr>
            <a:endParaRPr lang="en-US" sz="2000"/>
          </a:p>
          <a:p>
            <a:pPr>
              <a:lnSpc>
                <a:spcPct val="90000"/>
              </a:lnSpc>
              <a:buFontTx/>
              <a:buNone/>
            </a:pPr>
            <a:r>
              <a:rPr lang="en-US" sz="2000"/>
              <a:t>Fritz: </a:t>
            </a:r>
          </a:p>
          <a:p>
            <a:pPr>
              <a:lnSpc>
                <a:spcPct val="90000"/>
              </a:lnSpc>
              <a:buFontTx/>
              <a:buNone/>
            </a:pPr>
            <a:endParaRPr lang="en-US" sz="2000"/>
          </a:p>
          <a:p>
            <a:pPr>
              <a:lnSpc>
                <a:spcPct val="90000"/>
              </a:lnSpc>
              <a:buFontTx/>
              <a:buNone/>
            </a:pPr>
            <a:r>
              <a:rPr lang="en-US" sz="2000"/>
              <a:t>1) Losses are proportional to R</a:t>
            </a:r>
            <a:r>
              <a:rPr lang="en-US" sz="2000" baseline="-25000"/>
              <a:t>s   </a:t>
            </a:r>
            <a:r>
              <a:rPr lang="en-US" sz="2000">
                <a:sym typeface="Wingdings" pitchFamily="2" charset="2"/>
              </a:rPr>
              <a:t>  </a:t>
            </a:r>
            <a:r>
              <a:rPr lang="en-US" sz="2000" baseline="-25000">
                <a:sym typeface="Wingdings" pitchFamily="2" charset="2"/>
              </a:rPr>
              <a:t> </a:t>
            </a:r>
            <a:r>
              <a:rPr lang="en-US" sz="2000">
                <a:sym typeface="Wingdings" pitchFamily="2" charset="2"/>
              </a:rPr>
              <a:t>“ </a:t>
            </a:r>
            <a:r>
              <a:rPr lang="en-US" sz="2000"/>
              <a:t>P = R</a:t>
            </a:r>
            <a:r>
              <a:rPr lang="en-US" sz="2000" baseline="-25000"/>
              <a:t>s </a:t>
            </a:r>
            <a:r>
              <a:rPr lang="en-US" sz="2000"/>
              <a:t>I</a:t>
            </a:r>
            <a:r>
              <a:rPr lang="en-US" sz="2000" baseline="30000"/>
              <a:t>2 </a:t>
            </a:r>
            <a:r>
              <a:rPr lang="en-US" sz="2000"/>
              <a:t>”</a:t>
            </a:r>
            <a:endParaRPr lang="en-US" sz="2000" baseline="-25000"/>
          </a:p>
          <a:p>
            <a:pPr>
              <a:lnSpc>
                <a:spcPct val="90000"/>
              </a:lnSpc>
              <a:buFontTx/>
              <a:buNone/>
            </a:pPr>
            <a:r>
              <a:rPr lang="en-US" sz="2000"/>
              <a:t>2) R</a:t>
            </a:r>
            <a:r>
              <a:rPr lang="en-US" sz="2000" baseline="-25000"/>
              <a:t>s</a:t>
            </a:r>
            <a:r>
              <a:rPr lang="en-US" sz="2000"/>
              <a:t>/Q is constant whatever the material</a:t>
            </a:r>
          </a:p>
          <a:p>
            <a:pPr>
              <a:lnSpc>
                <a:spcPct val="90000"/>
              </a:lnSpc>
              <a:buFontTx/>
              <a:buNone/>
            </a:pPr>
            <a:r>
              <a:rPr lang="en-US" sz="2000"/>
              <a:t>3) Both R</a:t>
            </a:r>
            <a:r>
              <a:rPr lang="en-US" sz="2000" baseline="-25000"/>
              <a:t>s </a:t>
            </a:r>
            <a:r>
              <a:rPr lang="en-US" sz="2000"/>
              <a:t>and Q decrease if we create losses in dispersive materials</a:t>
            </a:r>
          </a:p>
          <a:p>
            <a:pPr>
              <a:lnSpc>
                <a:spcPct val="90000"/>
              </a:lnSpc>
              <a:buFontTx/>
              <a:buNone/>
            </a:pPr>
            <a:r>
              <a:rPr lang="en-US" sz="2000"/>
              <a:t>4) </a:t>
            </a:r>
            <a:r>
              <a:rPr lang="en-US" sz="2000">
                <a:sym typeface="Wingdings" pitchFamily="2" charset="2"/>
              </a:rPr>
              <a:t>“ </a:t>
            </a:r>
            <a:r>
              <a:rPr lang="en-US" sz="2000"/>
              <a:t>P = R</a:t>
            </a:r>
            <a:r>
              <a:rPr lang="en-US" sz="2000" baseline="-25000"/>
              <a:t>s</a:t>
            </a:r>
            <a:r>
              <a:rPr lang="en-US" sz="2000"/>
              <a:t>/Q *Q </a:t>
            </a:r>
            <a:r>
              <a:rPr lang="en-US" sz="2000" baseline="-25000"/>
              <a:t> </a:t>
            </a:r>
            <a:r>
              <a:rPr lang="en-US" sz="2000"/>
              <a:t>I</a:t>
            </a:r>
            <a:r>
              <a:rPr lang="en-US" sz="2000" baseline="30000"/>
              <a:t>2 </a:t>
            </a:r>
            <a:r>
              <a:rPr lang="en-US" sz="2000"/>
              <a:t>”   </a:t>
            </a:r>
          </a:p>
          <a:p>
            <a:pPr>
              <a:lnSpc>
                <a:spcPct val="90000"/>
              </a:lnSpc>
              <a:buFontTx/>
              <a:buNone/>
            </a:pPr>
            <a:endParaRPr lang="en-US" sz="2000"/>
          </a:p>
          <a:p>
            <a:pPr>
              <a:lnSpc>
                <a:spcPct val="90000"/>
              </a:lnSpc>
              <a:buFontTx/>
              <a:buNone/>
            </a:pPr>
            <a:r>
              <a:rPr lang="en-US" sz="2000">
                <a:sym typeface="Wingdings" pitchFamily="2" charset="2"/>
              </a:rPr>
              <a:t> create EM losses with dispersive materials </a:t>
            </a:r>
          </a:p>
          <a:p>
            <a:pPr>
              <a:lnSpc>
                <a:spcPct val="90000"/>
              </a:lnSpc>
              <a:buFontTx/>
              <a:buNone/>
            </a:pPr>
            <a:r>
              <a:rPr lang="en-US" sz="2000">
                <a:sym typeface="Wingdings" pitchFamily="2" charset="2"/>
              </a:rPr>
              <a:t> lower Q for that mode </a:t>
            </a:r>
          </a:p>
          <a:p>
            <a:pPr>
              <a:lnSpc>
                <a:spcPct val="90000"/>
              </a:lnSpc>
              <a:buFontTx/>
              <a:buNone/>
            </a:pPr>
            <a:r>
              <a:rPr lang="en-US" sz="2000">
                <a:sym typeface="Wingdings" pitchFamily="2" charset="2"/>
              </a:rPr>
              <a:t> fewer losses!</a:t>
            </a:r>
          </a:p>
          <a:p>
            <a:pPr>
              <a:lnSpc>
                <a:spcPct val="90000"/>
              </a:lnSpc>
              <a:buFontTx/>
              <a:buNone/>
            </a:pPr>
            <a:endParaRPr lang="en-US" sz="2000">
              <a:sym typeface="Wingdings" pitchFamily="2" charset="2"/>
            </a:endParaRPr>
          </a:p>
          <a:p>
            <a:pPr>
              <a:lnSpc>
                <a:spcPct val="90000"/>
              </a:lnSpc>
              <a:buFontTx/>
              <a:buNone/>
            </a:pPr>
            <a:r>
              <a:rPr lang="en-US" sz="2000">
                <a:sym typeface="Wingdings" pitchFamily="2" charset="2"/>
              </a:rPr>
              <a:t>However, of course more losses at low frequencies are expected, and we should be careful with the transverse impedance</a:t>
            </a:r>
            <a:endParaRPr lang="en-US" sz="2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561975"/>
          </a:xfrm>
        </p:spPr>
        <p:txBody>
          <a:bodyPr/>
          <a:lstStyle/>
          <a:p>
            <a:r>
              <a:rPr lang="en-US" sz="3200"/>
              <a:t>First try to damp that modes with available blocks of ferrite</a:t>
            </a:r>
          </a:p>
        </p:txBody>
      </p:sp>
      <p:sp>
        <p:nvSpPr>
          <p:cNvPr id="20483" name="Rectangle 3"/>
          <p:cNvSpPr>
            <a:spLocks noGrp="1" noChangeArrowheads="1"/>
          </p:cNvSpPr>
          <p:nvPr>
            <p:ph type="body" idx="1"/>
          </p:nvPr>
        </p:nvSpPr>
        <p:spPr>
          <a:xfrm>
            <a:off x="250825" y="1268413"/>
            <a:ext cx="8229600" cy="5145087"/>
          </a:xfrm>
        </p:spPr>
        <p:txBody>
          <a:bodyPr/>
          <a:lstStyle/>
          <a:p>
            <a:r>
              <a:rPr lang="en-US" sz="2000"/>
              <a:t>William says the only possible spots for ferrites are on the top and bottom</a:t>
            </a:r>
          </a:p>
          <a:p>
            <a:r>
              <a:rPr lang="en-US" sz="2000"/>
              <a:t>They already have 4S60 ferrite plates and they would like to use them if possible.</a:t>
            </a:r>
          </a:p>
        </p:txBody>
      </p:sp>
      <p:pic>
        <p:nvPicPr>
          <p:cNvPr id="20486" name="Picture 6"/>
          <p:cNvPicPr>
            <a:picLocks noChangeAspect="1" noChangeArrowheads="1"/>
          </p:cNvPicPr>
          <p:nvPr/>
        </p:nvPicPr>
        <p:blipFill>
          <a:blip r:embed="rId2" cstate="print"/>
          <a:srcRect l="28430" t="19301" r="1253" b="28505"/>
          <a:stretch>
            <a:fillRect/>
          </a:stretch>
        </p:blipFill>
        <p:spPr bwMode="auto">
          <a:xfrm>
            <a:off x="250825" y="2781300"/>
            <a:ext cx="5834063" cy="3352800"/>
          </a:xfrm>
          <a:prstGeom prst="rect">
            <a:avLst/>
          </a:prstGeom>
          <a:noFill/>
          <a:ln w="9525">
            <a:noFill/>
            <a:miter lim="800000"/>
            <a:headEnd/>
            <a:tailEnd/>
          </a:ln>
          <a:effectLst/>
        </p:spPr>
      </p:pic>
      <p:sp>
        <p:nvSpPr>
          <p:cNvPr id="20487" name="Rectangle 7"/>
          <p:cNvSpPr>
            <a:spLocks noChangeArrowheads="1"/>
          </p:cNvSpPr>
          <p:nvPr/>
        </p:nvSpPr>
        <p:spPr bwMode="auto">
          <a:xfrm>
            <a:off x="971550" y="3357563"/>
            <a:ext cx="1296988" cy="142875"/>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0488" name="Rectangle 8"/>
          <p:cNvSpPr>
            <a:spLocks noChangeArrowheads="1"/>
          </p:cNvSpPr>
          <p:nvPr/>
        </p:nvSpPr>
        <p:spPr bwMode="auto">
          <a:xfrm>
            <a:off x="900113" y="5661025"/>
            <a:ext cx="1296987" cy="142875"/>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0489" name="Rectangle 9"/>
          <p:cNvSpPr>
            <a:spLocks noChangeArrowheads="1"/>
          </p:cNvSpPr>
          <p:nvPr/>
        </p:nvSpPr>
        <p:spPr bwMode="auto">
          <a:xfrm>
            <a:off x="3924300" y="3357563"/>
            <a:ext cx="1296988" cy="142875"/>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0490" name="Rectangle 10"/>
          <p:cNvSpPr>
            <a:spLocks noChangeArrowheads="1"/>
          </p:cNvSpPr>
          <p:nvPr/>
        </p:nvSpPr>
        <p:spPr bwMode="auto">
          <a:xfrm>
            <a:off x="3851275" y="5661025"/>
            <a:ext cx="1296988" cy="142875"/>
          </a:xfrm>
          <a:prstGeom prst="rect">
            <a:avLst/>
          </a:prstGeom>
          <a:solidFill>
            <a:srgbClr val="FFFF00"/>
          </a:solidFill>
          <a:ln w="9525">
            <a:solidFill>
              <a:schemeClr val="tx1"/>
            </a:solidFill>
            <a:miter lim="800000"/>
            <a:headEnd/>
            <a:tailEnd/>
          </a:ln>
          <a:effectLst/>
        </p:spPr>
        <p:txBody>
          <a:bodyPr wrap="none" anchor="ctr"/>
          <a:lstStyle/>
          <a:p>
            <a:endParaRPr lang="en-US"/>
          </a:p>
        </p:txBody>
      </p:sp>
      <p:pic>
        <p:nvPicPr>
          <p:cNvPr id="20491" name="Picture 11"/>
          <p:cNvPicPr>
            <a:picLocks noChangeAspect="1" noChangeArrowheads="1"/>
          </p:cNvPicPr>
          <p:nvPr/>
        </p:nvPicPr>
        <p:blipFill>
          <a:blip r:embed="rId3" cstate="print"/>
          <a:srcRect l="47372" t="15773" r="21494" b="21249"/>
          <a:stretch>
            <a:fillRect/>
          </a:stretch>
        </p:blipFill>
        <p:spPr bwMode="auto">
          <a:xfrm>
            <a:off x="6443663" y="2565400"/>
            <a:ext cx="2576512" cy="4032250"/>
          </a:xfrm>
          <a:prstGeom prst="rect">
            <a:avLst/>
          </a:prstGeom>
          <a:noFill/>
          <a:ln w="9525">
            <a:noFill/>
            <a:miter lim="800000"/>
            <a:headEnd/>
            <a:tailEnd/>
          </a:ln>
          <a:effectLst/>
        </p:spPr>
      </p:pic>
      <p:sp>
        <p:nvSpPr>
          <p:cNvPr id="20492" name="Rectangle 12"/>
          <p:cNvSpPr>
            <a:spLocks noChangeArrowheads="1"/>
          </p:cNvSpPr>
          <p:nvPr/>
        </p:nvSpPr>
        <p:spPr bwMode="auto">
          <a:xfrm rot="-874499">
            <a:off x="7019925" y="4005263"/>
            <a:ext cx="430213" cy="1154112"/>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0493" name="Rectangle 13"/>
          <p:cNvSpPr>
            <a:spLocks noChangeArrowheads="1"/>
          </p:cNvSpPr>
          <p:nvPr/>
        </p:nvSpPr>
        <p:spPr bwMode="auto">
          <a:xfrm rot="1148483">
            <a:off x="7885113" y="4005263"/>
            <a:ext cx="430212" cy="1154112"/>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0494" name="Line 14"/>
          <p:cNvSpPr>
            <a:spLocks noChangeShapeType="1"/>
          </p:cNvSpPr>
          <p:nvPr/>
        </p:nvSpPr>
        <p:spPr bwMode="auto">
          <a:xfrm flipH="1" flipV="1">
            <a:off x="4716463" y="5661025"/>
            <a:ext cx="142875" cy="504825"/>
          </a:xfrm>
          <a:prstGeom prst="line">
            <a:avLst/>
          </a:prstGeom>
          <a:noFill/>
          <a:ln w="9525">
            <a:solidFill>
              <a:schemeClr val="tx1"/>
            </a:solidFill>
            <a:round/>
            <a:headEnd/>
            <a:tailEnd type="triangle" w="med" len="med"/>
          </a:ln>
          <a:effectLst/>
        </p:spPr>
        <p:txBody>
          <a:bodyPr/>
          <a:lstStyle/>
          <a:p>
            <a:endParaRPr lang="en-US"/>
          </a:p>
        </p:txBody>
      </p:sp>
      <p:sp>
        <p:nvSpPr>
          <p:cNvPr id="20495" name="Line 15"/>
          <p:cNvSpPr>
            <a:spLocks noChangeShapeType="1"/>
          </p:cNvSpPr>
          <p:nvPr/>
        </p:nvSpPr>
        <p:spPr bwMode="auto">
          <a:xfrm flipV="1">
            <a:off x="5867400" y="4581525"/>
            <a:ext cx="1296988" cy="1727200"/>
          </a:xfrm>
          <a:prstGeom prst="line">
            <a:avLst/>
          </a:prstGeom>
          <a:noFill/>
          <a:ln w="9525">
            <a:solidFill>
              <a:schemeClr val="tx1"/>
            </a:solidFill>
            <a:round/>
            <a:headEnd/>
            <a:tailEnd type="triangle" w="med" len="med"/>
          </a:ln>
          <a:effectLst/>
        </p:spPr>
        <p:txBody>
          <a:bodyPr/>
          <a:lstStyle/>
          <a:p>
            <a:endParaRPr lang="en-US"/>
          </a:p>
        </p:txBody>
      </p:sp>
      <p:sp>
        <p:nvSpPr>
          <p:cNvPr id="20496" name="Text Box 16"/>
          <p:cNvSpPr txBox="1">
            <a:spLocks noChangeArrowheads="1"/>
          </p:cNvSpPr>
          <p:nvPr/>
        </p:nvSpPr>
        <p:spPr bwMode="auto">
          <a:xfrm>
            <a:off x="4408488" y="6329363"/>
            <a:ext cx="2012950" cy="366712"/>
          </a:xfrm>
          <a:prstGeom prst="rect">
            <a:avLst/>
          </a:prstGeom>
          <a:noFill/>
          <a:ln w="9525">
            <a:noFill/>
            <a:miter lim="800000"/>
            <a:headEnd/>
            <a:tailEnd/>
          </a:ln>
          <a:effectLst/>
        </p:spPr>
        <p:txBody>
          <a:bodyPr wrap="none">
            <a:spAutoFit/>
          </a:bodyPr>
          <a:lstStyle/>
          <a:p>
            <a:r>
              <a:rPr lang="en-US"/>
              <a:t>Possible positions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850900"/>
          </a:xfrm>
        </p:spPr>
        <p:txBody>
          <a:bodyPr/>
          <a:lstStyle/>
          <a:p>
            <a:r>
              <a:rPr lang="en-US" sz="3200"/>
              <a:t>Where do we put the ferrite plate</a:t>
            </a:r>
          </a:p>
        </p:txBody>
      </p:sp>
      <p:sp>
        <p:nvSpPr>
          <p:cNvPr id="36867" name="Rectangle 3"/>
          <p:cNvSpPr>
            <a:spLocks noGrp="1" noChangeArrowheads="1"/>
          </p:cNvSpPr>
          <p:nvPr>
            <p:ph type="body" idx="1"/>
          </p:nvPr>
        </p:nvSpPr>
        <p:spPr/>
        <p:txBody>
          <a:bodyPr/>
          <a:lstStyle/>
          <a:p>
            <a:endParaRPr lang="en-US"/>
          </a:p>
        </p:txBody>
      </p:sp>
      <p:pic>
        <p:nvPicPr>
          <p:cNvPr id="36869" name="Picture 5"/>
          <p:cNvPicPr>
            <a:picLocks noChangeAspect="1" noChangeArrowheads="1"/>
          </p:cNvPicPr>
          <p:nvPr/>
        </p:nvPicPr>
        <p:blipFill>
          <a:blip r:embed="rId2" cstate="print"/>
          <a:srcRect l="28300" t="15207" b="20847"/>
          <a:stretch>
            <a:fillRect/>
          </a:stretch>
        </p:blipFill>
        <p:spPr bwMode="auto">
          <a:xfrm>
            <a:off x="827088" y="1268413"/>
            <a:ext cx="7345362" cy="5072062"/>
          </a:xfrm>
          <a:prstGeom prst="rect">
            <a:avLst/>
          </a:prstGeom>
          <a:noFill/>
          <a:ln w="9525">
            <a:noFill/>
            <a:miter lim="800000"/>
            <a:headEnd/>
            <a:tailEnd/>
          </a:ln>
          <a:effectLst/>
        </p:spPr>
      </p:pic>
      <p:sp>
        <p:nvSpPr>
          <p:cNvPr id="36870" name="Line 6"/>
          <p:cNvSpPr>
            <a:spLocks noChangeShapeType="1"/>
          </p:cNvSpPr>
          <p:nvPr/>
        </p:nvSpPr>
        <p:spPr bwMode="auto">
          <a:xfrm flipH="1" flipV="1">
            <a:off x="3779838" y="4508500"/>
            <a:ext cx="2087562" cy="1944688"/>
          </a:xfrm>
          <a:prstGeom prst="line">
            <a:avLst/>
          </a:prstGeom>
          <a:noFill/>
          <a:ln w="9525">
            <a:solidFill>
              <a:schemeClr val="tx1"/>
            </a:solidFill>
            <a:round/>
            <a:headEnd/>
            <a:tailEnd type="triangle" w="med" len="med"/>
          </a:ln>
          <a:effectLst/>
        </p:spPr>
        <p:txBody>
          <a:bodyPr/>
          <a:lstStyle/>
          <a:p>
            <a:endParaRPr lang="en-US"/>
          </a:p>
        </p:txBody>
      </p:sp>
      <p:sp>
        <p:nvSpPr>
          <p:cNvPr id="36871" name="Text Box 7"/>
          <p:cNvSpPr txBox="1">
            <a:spLocks noChangeArrowheads="1"/>
          </p:cNvSpPr>
          <p:nvPr/>
        </p:nvSpPr>
        <p:spPr bwMode="auto">
          <a:xfrm>
            <a:off x="5775325" y="6400800"/>
            <a:ext cx="3371850" cy="366713"/>
          </a:xfrm>
          <a:prstGeom prst="rect">
            <a:avLst/>
          </a:prstGeom>
          <a:noFill/>
          <a:ln w="9525">
            <a:noFill/>
            <a:miter lim="800000"/>
            <a:headEnd/>
            <a:tailEnd/>
          </a:ln>
          <a:effectLst/>
        </p:spPr>
        <p:txBody>
          <a:bodyPr wrap="none">
            <a:spAutoFit/>
          </a:bodyPr>
          <a:lstStyle/>
          <a:p>
            <a:r>
              <a:rPr lang="en-US"/>
              <a:t>Proposed position for the ferrite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850900"/>
          </a:xfrm>
        </p:spPr>
        <p:txBody>
          <a:bodyPr/>
          <a:lstStyle/>
          <a:p>
            <a:r>
              <a:rPr lang="en-US"/>
              <a:t>Longitudinal impedance (real)</a:t>
            </a:r>
          </a:p>
        </p:txBody>
      </p:sp>
      <p:sp>
        <p:nvSpPr>
          <p:cNvPr id="33795" name="Rectangle 3"/>
          <p:cNvSpPr>
            <a:spLocks noGrp="1" noChangeArrowheads="1"/>
          </p:cNvSpPr>
          <p:nvPr>
            <p:ph type="body" idx="1"/>
          </p:nvPr>
        </p:nvSpPr>
        <p:spPr>
          <a:xfrm>
            <a:off x="457200" y="1341438"/>
            <a:ext cx="8229600" cy="4784725"/>
          </a:xfrm>
        </p:spPr>
        <p:txBody>
          <a:bodyPr/>
          <a:lstStyle/>
          <a:p>
            <a:pPr>
              <a:buFontTx/>
              <a:buNone/>
            </a:pPr>
            <a:r>
              <a:rPr lang="en-US" sz="2800"/>
              <a:t>Time domain wakefield solver</a:t>
            </a:r>
          </a:p>
        </p:txBody>
      </p:sp>
      <p:pic>
        <p:nvPicPr>
          <p:cNvPr id="33796" name="Picture 4"/>
          <p:cNvPicPr>
            <a:picLocks noChangeAspect="1" noChangeArrowheads="1"/>
          </p:cNvPicPr>
          <p:nvPr/>
        </p:nvPicPr>
        <p:blipFill>
          <a:blip r:embed="rId2" cstate="print"/>
          <a:srcRect l="61095" t="15517" r="1855" b="54735"/>
          <a:stretch>
            <a:fillRect/>
          </a:stretch>
        </p:blipFill>
        <p:spPr bwMode="auto">
          <a:xfrm>
            <a:off x="0" y="2565400"/>
            <a:ext cx="5976938" cy="3714750"/>
          </a:xfrm>
          <a:prstGeom prst="rect">
            <a:avLst/>
          </a:prstGeom>
          <a:noFill/>
          <a:ln w="9525">
            <a:noFill/>
            <a:miter lim="800000"/>
            <a:headEnd/>
            <a:tailEnd/>
          </a:ln>
          <a:effectLst/>
        </p:spPr>
      </p:pic>
      <p:sp>
        <p:nvSpPr>
          <p:cNvPr id="33797" name="Text Box 5"/>
          <p:cNvSpPr txBox="1">
            <a:spLocks noChangeArrowheads="1"/>
          </p:cNvSpPr>
          <p:nvPr/>
        </p:nvSpPr>
        <p:spPr bwMode="auto">
          <a:xfrm>
            <a:off x="6156325" y="6021388"/>
            <a:ext cx="2681288" cy="641350"/>
          </a:xfrm>
          <a:prstGeom prst="rect">
            <a:avLst/>
          </a:prstGeom>
          <a:noFill/>
          <a:ln w="9525">
            <a:noFill/>
            <a:miter lim="800000"/>
            <a:headEnd/>
            <a:tailEnd/>
          </a:ln>
          <a:effectLst/>
        </p:spPr>
        <p:txBody>
          <a:bodyPr wrap="none">
            <a:spAutoFit/>
          </a:bodyPr>
          <a:lstStyle/>
          <a:p>
            <a:r>
              <a:rPr lang="en-US">
                <a:sym typeface="Wingdings" pitchFamily="2" charset="2"/>
              </a:rPr>
              <a:t> </a:t>
            </a:r>
            <a:r>
              <a:rPr lang="en-US"/>
              <a:t>Nice damping!</a:t>
            </a:r>
          </a:p>
          <a:p>
            <a:r>
              <a:rPr lang="en-US">
                <a:sym typeface="Wingdings" pitchFamily="2" charset="2"/>
              </a:rPr>
              <a:t> frequency shifts down</a:t>
            </a:r>
            <a:endParaRPr lang="en-US"/>
          </a:p>
        </p:txBody>
      </p:sp>
      <p:pic>
        <p:nvPicPr>
          <p:cNvPr id="33798" name="Picture 6"/>
          <p:cNvPicPr>
            <a:picLocks noChangeAspect="1" noChangeArrowheads="1"/>
          </p:cNvPicPr>
          <p:nvPr/>
        </p:nvPicPr>
        <p:blipFill>
          <a:blip r:embed="rId3" cstate="print"/>
          <a:srcRect l="29306" t="17487" r="16850" b="26393"/>
          <a:stretch>
            <a:fillRect/>
          </a:stretch>
        </p:blipFill>
        <p:spPr bwMode="auto">
          <a:xfrm>
            <a:off x="5832475" y="3213100"/>
            <a:ext cx="3311525" cy="2671763"/>
          </a:xfrm>
          <a:prstGeom prst="rect">
            <a:avLst/>
          </a:prstGeom>
          <a:noFill/>
          <a:ln w="9525">
            <a:noFill/>
            <a:miter lim="800000"/>
            <a:headEnd/>
            <a:tailEnd/>
          </a:ln>
          <a:effectLst/>
        </p:spPr>
      </p:pic>
      <p:sp>
        <p:nvSpPr>
          <p:cNvPr id="33799" name="Text Box 7"/>
          <p:cNvSpPr txBox="1">
            <a:spLocks noChangeArrowheads="1"/>
          </p:cNvSpPr>
          <p:nvPr/>
        </p:nvSpPr>
        <p:spPr bwMode="auto">
          <a:xfrm>
            <a:off x="5508625" y="1484313"/>
            <a:ext cx="3448050" cy="1190625"/>
          </a:xfrm>
          <a:prstGeom prst="rect">
            <a:avLst/>
          </a:prstGeom>
          <a:noFill/>
          <a:ln w="9525">
            <a:noFill/>
            <a:miter lim="800000"/>
            <a:headEnd/>
            <a:tailEnd/>
          </a:ln>
          <a:effectLst/>
        </p:spPr>
        <p:txBody>
          <a:bodyPr wrap="none">
            <a:spAutoFit/>
          </a:bodyPr>
          <a:lstStyle/>
          <a:p>
            <a:r>
              <a:rPr lang="en-US"/>
              <a:t>Rms bunch length 20 cm</a:t>
            </a:r>
          </a:p>
          <a:p>
            <a:r>
              <a:rPr lang="en-US"/>
              <a:t>All materials ss304L except wire</a:t>
            </a:r>
          </a:p>
          <a:p>
            <a:r>
              <a:rPr lang="en-US"/>
              <a:t>Ferrite 4S60</a:t>
            </a:r>
          </a:p>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777875"/>
          </a:xfrm>
        </p:spPr>
        <p:txBody>
          <a:bodyPr/>
          <a:lstStyle/>
          <a:p>
            <a:r>
              <a:rPr lang="en-US" sz="4000"/>
              <a:t>Mode properties</a:t>
            </a:r>
          </a:p>
        </p:txBody>
      </p:sp>
      <p:pic>
        <p:nvPicPr>
          <p:cNvPr id="37892" name="Picture 4"/>
          <p:cNvPicPr>
            <a:picLocks noChangeAspect="1" noChangeArrowheads="1"/>
          </p:cNvPicPr>
          <p:nvPr/>
        </p:nvPicPr>
        <p:blipFill>
          <a:blip r:embed="rId2" cstate="print"/>
          <a:srcRect l="58879" t="15208" r="2855" b="52850"/>
          <a:stretch>
            <a:fillRect/>
          </a:stretch>
        </p:blipFill>
        <p:spPr bwMode="auto">
          <a:xfrm>
            <a:off x="4464050" y="1557338"/>
            <a:ext cx="4679950" cy="3024187"/>
          </a:xfrm>
          <a:prstGeom prst="rect">
            <a:avLst/>
          </a:prstGeom>
          <a:noFill/>
          <a:ln w="9525">
            <a:noFill/>
            <a:miter lim="800000"/>
            <a:headEnd/>
            <a:tailEnd/>
          </a:ln>
          <a:effectLst/>
        </p:spPr>
      </p:pic>
      <p:pic>
        <p:nvPicPr>
          <p:cNvPr id="37894" name="Picture 6"/>
          <p:cNvPicPr>
            <a:picLocks noChangeAspect="1" noChangeArrowheads="1"/>
          </p:cNvPicPr>
          <p:nvPr/>
        </p:nvPicPr>
        <p:blipFill>
          <a:blip r:embed="rId3" cstate="print"/>
          <a:srcRect l="60645" t="15225" r="1674" b="48273"/>
          <a:stretch>
            <a:fillRect/>
          </a:stretch>
        </p:blipFill>
        <p:spPr bwMode="auto">
          <a:xfrm>
            <a:off x="250825" y="1628775"/>
            <a:ext cx="3600450" cy="2700338"/>
          </a:xfrm>
          <a:prstGeom prst="rect">
            <a:avLst/>
          </a:prstGeom>
          <a:noFill/>
          <a:ln w="9525">
            <a:noFill/>
            <a:miter lim="800000"/>
            <a:headEnd/>
            <a:tailEnd/>
          </a:ln>
          <a:effectLst/>
        </p:spPr>
      </p:pic>
      <p:graphicFrame>
        <p:nvGraphicFramePr>
          <p:cNvPr id="37999" name="Group 111"/>
          <p:cNvGraphicFramePr>
            <a:graphicFrameLocks noGrp="1"/>
          </p:cNvGraphicFramePr>
          <p:nvPr/>
        </p:nvGraphicFramePr>
        <p:xfrm>
          <a:off x="468313" y="4868863"/>
          <a:ext cx="8459787" cy="1531937"/>
        </p:xfrm>
        <a:graphic>
          <a:graphicData uri="http://schemas.openxmlformats.org/drawingml/2006/table">
            <a:tbl>
              <a:tblPr/>
              <a:tblGrid>
                <a:gridCol w="1476375"/>
                <a:gridCol w="1439862"/>
                <a:gridCol w="1223963"/>
                <a:gridCol w="1655762"/>
                <a:gridCol w="1296988"/>
                <a:gridCol w="1366837"/>
              </a:tblGrid>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Simulation 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Ploss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No ferrite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eigenmode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292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43 k</a:t>
                      </a:r>
                      <a:r>
                        <a:rPr kumimoji="0" lang="en-US" sz="1800" b="0" i="0" u="none" strike="noStrike" cap="none" normalizeH="0" baseline="0" smtClean="0">
                          <a:ln>
                            <a:noFill/>
                          </a:ln>
                          <a:solidFill>
                            <a:schemeClr val="tx1"/>
                          </a:solidFill>
                          <a:effectLst/>
                          <a:latin typeface="Arial" charset="0"/>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800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With ferrite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wakefield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270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0.26 k</a:t>
                      </a:r>
                      <a:r>
                        <a:rPr kumimoji="0" lang="en-US" sz="1800" b="0" i="0" u="none" strike="noStrike" cap="none" normalizeH="0" baseline="0" smtClean="0">
                          <a:ln>
                            <a:noFill/>
                          </a:ln>
                          <a:solidFill>
                            <a:schemeClr val="tx1"/>
                          </a:solidFill>
                          <a:effectLst/>
                          <a:latin typeface="Arial" charset="0"/>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922337"/>
          </a:xfrm>
        </p:spPr>
        <p:txBody>
          <a:bodyPr/>
          <a:lstStyle/>
          <a:p>
            <a:r>
              <a:rPr lang="en-US" sz="3600"/>
              <a:t>Longitudinal impedance (imaginary)</a:t>
            </a:r>
          </a:p>
        </p:txBody>
      </p:sp>
      <p:pic>
        <p:nvPicPr>
          <p:cNvPr id="35844" name="Picture 4"/>
          <p:cNvPicPr>
            <a:picLocks noChangeAspect="1" noChangeArrowheads="1"/>
          </p:cNvPicPr>
          <p:nvPr/>
        </p:nvPicPr>
        <p:blipFill>
          <a:blip r:embed="rId2" cstate="print"/>
          <a:srcRect l="51402" t="15802" r="1271" b="49648"/>
          <a:stretch>
            <a:fillRect/>
          </a:stretch>
        </p:blipFill>
        <p:spPr bwMode="auto">
          <a:xfrm>
            <a:off x="0" y="2349500"/>
            <a:ext cx="4967288" cy="2808288"/>
          </a:xfrm>
          <a:prstGeom prst="rect">
            <a:avLst/>
          </a:prstGeom>
          <a:noFill/>
          <a:ln w="9525">
            <a:noFill/>
            <a:miter lim="800000"/>
            <a:headEnd/>
            <a:tailEnd/>
          </a:ln>
          <a:effectLst/>
        </p:spPr>
      </p:pic>
      <p:sp>
        <p:nvSpPr>
          <p:cNvPr id="35845" name="Line 5"/>
          <p:cNvSpPr>
            <a:spLocks noChangeShapeType="1"/>
          </p:cNvSpPr>
          <p:nvPr/>
        </p:nvSpPr>
        <p:spPr bwMode="auto">
          <a:xfrm>
            <a:off x="5076825" y="5732463"/>
            <a:ext cx="504825" cy="0"/>
          </a:xfrm>
          <a:prstGeom prst="line">
            <a:avLst/>
          </a:prstGeom>
          <a:noFill/>
          <a:ln w="9525">
            <a:solidFill>
              <a:schemeClr val="tx1"/>
            </a:solidFill>
            <a:round/>
            <a:headEnd/>
            <a:tailEnd type="triangle" w="med" len="med"/>
          </a:ln>
          <a:effectLst/>
        </p:spPr>
        <p:txBody>
          <a:bodyPr/>
          <a:lstStyle/>
          <a:p>
            <a:endParaRPr lang="en-US"/>
          </a:p>
        </p:txBody>
      </p:sp>
      <p:sp>
        <p:nvSpPr>
          <p:cNvPr id="35846" name="Text Box 6"/>
          <p:cNvSpPr txBox="1">
            <a:spLocks noChangeArrowheads="1"/>
          </p:cNvSpPr>
          <p:nvPr/>
        </p:nvSpPr>
        <p:spPr bwMode="auto">
          <a:xfrm>
            <a:off x="5724525" y="5229225"/>
            <a:ext cx="2876550" cy="1465263"/>
          </a:xfrm>
          <a:prstGeom prst="rect">
            <a:avLst/>
          </a:prstGeom>
          <a:noFill/>
          <a:ln w="9525">
            <a:noFill/>
            <a:miter lim="800000"/>
            <a:headEnd/>
            <a:tailEnd/>
          </a:ln>
          <a:effectLst/>
        </p:spPr>
        <p:txBody>
          <a:bodyPr wrap="none">
            <a:spAutoFit/>
          </a:bodyPr>
          <a:lstStyle/>
          <a:p>
            <a:r>
              <a:rPr lang="en-US"/>
              <a:t>Not too much additional </a:t>
            </a:r>
            <a:br>
              <a:rPr lang="en-US"/>
            </a:br>
            <a:r>
              <a:rPr lang="en-US"/>
              <a:t>low frequency longitudinal </a:t>
            </a:r>
            <a:br>
              <a:rPr lang="en-US"/>
            </a:br>
            <a:r>
              <a:rPr lang="en-US"/>
              <a:t>impedance</a:t>
            </a:r>
          </a:p>
          <a:p>
            <a:r>
              <a:rPr lang="en-US">
                <a:sym typeface="Wingdings" pitchFamily="2" charset="2"/>
              </a:rPr>
              <a:t> maybe not expected</a:t>
            </a:r>
          </a:p>
          <a:p>
            <a:r>
              <a:rPr lang="en-US">
                <a:sym typeface="Wingdings" pitchFamily="2" charset="2"/>
              </a:rPr>
              <a:t> to be checked</a:t>
            </a:r>
            <a:endParaRPr lang="en-US"/>
          </a:p>
        </p:txBody>
      </p:sp>
      <p:pic>
        <p:nvPicPr>
          <p:cNvPr id="35849" name="Picture 9"/>
          <p:cNvPicPr>
            <a:picLocks noChangeAspect="1" noChangeArrowheads="1"/>
          </p:cNvPicPr>
          <p:nvPr/>
        </p:nvPicPr>
        <p:blipFill>
          <a:blip r:embed="rId3" cstate="print"/>
          <a:srcRect l="25854" t="18092" b="26280"/>
          <a:stretch>
            <a:fillRect/>
          </a:stretch>
        </p:blipFill>
        <p:spPr bwMode="auto">
          <a:xfrm>
            <a:off x="5076825" y="2492375"/>
            <a:ext cx="4067175" cy="2362200"/>
          </a:xfrm>
          <a:prstGeom prst="rect">
            <a:avLst/>
          </a:prstGeom>
          <a:noFill/>
          <a:ln w="9525">
            <a:noFill/>
            <a:miter lim="800000"/>
            <a:headEnd/>
            <a:tailEnd/>
          </a:ln>
          <a:effectLst/>
        </p:spPr>
      </p:pic>
      <p:sp>
        <p:nvSpPr>
          <p:cNvPr id="35850" name="Text Box 10"/>
          <p:cNvSpPr txBox="1">
            <a:spLocks noChangeArrowheads="1"/>
          </p:cNvSpPr>
          <p:nvPr/>
        </p:nvSpPr>
        <p:spPr bwMode="auto">
          <a:xfrm>
            <a:off x="1239838" y="5605463"/>
            <a:ext cx="2627312" cy="366712"/>
          </a:xfrm>
          <a:prstGeom prst="rect">
            <a:avLst/>
          </a:prstGeom>
          <a:solidFill>
            <a:srgbClr val="FFFF00"/>
          </a:solidFill>
          <a:ln w="9525">
            <a:noFill/>
            <a:miter lim="800000"/>
            <a:headEnd/>
            <a:tailEnd/>
          </a:ln>
          <a:effectLst/>
        </p:spPr>
        <p:txBody>
          <a:bodyPr wrap="none">
            <a:spAutoFit/>
          </a:bodyPr>
          <a:lstStyle/>
          <a:p>
            <a:r>
              <a:rPr lang="en-US"/>
              <a:t>Im(Z/n) = 0.07 to 0.08 </a:t>
            </a:r>
            <a:r>
              <a:rPr lang="en-US">
                <a:sym typeface="Symbol" pitchFamily="18" charset="2"/>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850900"/>
          </a:xfrm>
        </p:spPr>
        <p:txBody>
          <a:bodyPr/>
          <a:lstStyle/>
          <a:p>
            <a:r>
              <a:rPr lang="en-US" sz="4000"/>
              <a:t>Horizontal “dipolar” impedance (LF) </a:t>
            </a:r>
          </a:p>
        </p:txBody>
      </p:sp>
      <p:pic>
        <p:nvPicPr>
          <p:cNvPr id="38916" name="Picture 4"/>
          <p:cNvPicPr>
            <a:picLocks noChangeAspect="1" noChangeArrowheads="1"/>
          </p:cNvPicPr>
          <p:nvPr/>
        </p:nvPicPr>
        <p:blipFill>
          <a:blip r:embed="rId2" cstate="print"/>
          <a:srcRect l="49506" t="15240" r="2158" b="56563"/>
          <a:stretch>
            <a:fillRect/>
          </a:stretch>
        </p:blipFill>
        <p:spPr bwMode="auto">
          <a:xfrm>
            <a:off x="611188" y="2565400"/>
            <a:ext cx="7129462" cy="3219450"/>
          </a:xfrm>
          <a:prstGeom prst="rect">
            <a:avLst/>
          </a:prstGeom>
          <a:noFill/>
          <a:ln w="9525">
            <a:noFill/>
            <a:miter lim="800000"/>
            <a:headEnd/>
            <a:tailEnd/>
          </a:ln>
          <a:effectLst/>
        </p:spPr>
      </p:pic>
      <p:sp>
        <p:nvSpPr>
          <p:cNvPr id="38917" name="Text Box 5"/>
          <p:cNvSpPr txBox="1">
            <a:spLocks noChangeArrowheads="1"/>
          </p:cNvSpPr>
          <p:nvPr/>
        </p:nvSpPr>
        <p:spPr bwMode="auto">
          <a:xfrm>
            <a:off x="1527175" y="5824538"/>
            <a:ext cx="184150" cy="366712"/>
          </a:xfrm>
          <a:prstGeom prst="rect">
            <a:avLst/>
          </a:prstGeom>
          <a:noFill/>
          <a:ln w="9525">
            <a:noFill/>
            <a:miter lim="800000"/>
            <a:headEnd/>
            <a:tailEnd/>
          </a:ln>
          <a:effectLst/>
        </p:spPr>
        <p:txBody>
          <a:bodyPr wrap="none">
            <a:spAutoFit/>
          </a:bodyPr>
          <a:lstStyle/>
          <a:p>
            <a:endParaRPr lang="en-US"/>
          </a:p>
        </p:txBody>
      </p:sp>
      <p:sp>
        <p:nvSpPr>
          <p:cNvPr id="38918" name="Text Box 6"/>
          <p:cNvSpPr txBox="1">
            <a:spLocks noChangeArrowheads="1"/>
          </p:cNvSpPr>
          <p:nvPr/>
        </p:nvSpPr>
        <p:spPr bwMode="auto">
          <a:xfrm>
            <a:off x="179388" y="1268413"/>
            <a:ext cx="7816850" cy="915987"/>
          </a:xfrm>
          <a:prstGeom prst="rect">
            <a:avLst/>
          </a:prstGeom>
          <a:noFill/>
          <a:ln w="9525">
            <a:noFill/>
            <a:miter lim="800000"/>
            <a:headEnd/>
            <a:tailEnd/>
          </a:ln>
          <a:effectLst/>
        </p:spPr>
        <p:txBody>
          <a:bodyPr wrap="none">
            <a:spAutoFit/>
          </a:bodyPr>
          <a:lstStyle/>
          <a:p>
            <a:r>
              <a:rPr lang="en-US"/>
              <a:t>No symmetry… </a:t>
            </a:r>
          </a:p>
          <a:p>
            <a:r>
              <a:rPr lang="en-US"/>
              <a:t>We displace the beam by 10 mm towards the engine and look for the slope </a:t>
            </a:r>
            <a:br>
              <a:rPr lang="en-US"/>
            </a:br>
            <a:r>
              <a:rPr lang="en-US"/>
              <a:t>of the horizontal impedance (first approximation)</a:t>
            </a:r>
          </a:p>
        </p:txBody>
      </p:sp>
      <p:sp>
        <p:nvSpPr>
          <p:cNvPr id="38919" name="Text Box 7"/>
          <p:cNvSpPr txBox="1">
            <a:spLocks noChangeArrowheads="1"/>
          </p:cNvSpPr>
          <p:nvPr/>
        </p:nvSpPr>
        <p:spPr bwMode="auto">
          <a:xfrm>
            <a:off x="900113" y="6022975"/>
            <a:ext cx="7091362" cy="366713"/>
          </a:xfrm>
          <a:prstGeom prst="rect">
            <a:avLst/>
          </a:prstGeom>
          <a:solidFill>
            <a:srgbClr val="FFFF00"/>
          </a:solidFill>
          <a:ln w="9525">
            <a:noFill/>
            <a:miter lim="800000"/>
            <a:headEnd/>
            <a:tailEnd/>
          </a:ln>
          <a:effectLst/>
        </p:spPr>
        <p:txBody>
          <a:bodyPr wrap="none">
            <a:spAutoFit/>
          </a:bodyPr>
          <a:lstStyle/>
          <a:p>
            <a:r>
              <a:rPr lang="en-US"/>
              <a:t>Imaginary LF horizontal “dipolar” impedance =(20-8)/0.01= 1.2 k</a:t>
            </a:r>
            <a:r>
              <a:rPr lang="en-US">
                <a:sym typeface="Symbol" pitchFamily="18" charset="2"/>
              </a:rPr>
              <a:t>/m</a:t>
            </a:r>
          </a:p>
        </p:txBody>
      </p:sp>
      <p:sp>
        <p:nvSpPr>
          <p:cNvPr id="38920" name="Text Box 8"/>
          <p:cNvSpPr txBox="1">
            <a:spLocks noChangeArrowheads="1"/>
          </p:cNvSpPr>
          <p:nvPr/>
        </p:nvSpPr>
        <p:spPr bwMode="auto">
          <a:xfrm>
            <a:off x="7143750" y="2081213"/>
            <a:ext cx="184150" cy="366712"/>
          </a:xfrm>
          <a:prstGeom prst="rect">
            <a:avLst/>
          </a:prstGeom>
          <a:noFill/>
          <a:ln w="9525">
            <a:noFill/>
            <a:miter lim="800000"/>
            <a:headEnd/>
            <a:tailEnd/>
          </a:ln>
          <a:effectLst/>
        </p:spPr>
        <p:txBody>
          <a:bodyPr wrap="none">
            <a:spAutoFit/>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850900"/>
          </a:xfrm>
        </p:spPr>
        <p:txBody>
          <a:bodyPr/>
          <a:lstStyle/>
          <a:p>
            <a:r>
              <a:rPr lang="en-US"/>
              <a:t>Vertical dipolar impedance (LF) </a:t>
            </a:r>
          </a:p>
        </p:txBody>
      </p:sp>
      <p:sp>
        <p:nvSpPr>
          <p:cNvPr id="39940" name="Text Box 4"/>
          <p:cNvSpPr txBox="1">
            <a:spLocks noChangeArrowheads="1"/>
          </p:cNvSpPr>
          <p:nvPr/>
        </p:nvSpPr>
        <p:spPr bwMode="auto">
          <a:xfrm>
            <a:off x="1527175" y="5824538"/>
            <a:ext cx="184150" cy="366712"/>
          </a:xfrm>
          <a:prstGeom prst="rect">
            <a:avLst/>
          </a:prstGeom>
          <a:noFill/>
          <a:ln w="9525">
            <a:noFill/>
            <a:miter lim="800000"/>
            <a:headEnd/>
            <a:tailEnd/>
          </a:ln>
          <a:effectLst/>
        </p:spPr>
        <p:txBody>
          <a:bodyPr wrap="none">
            <a:spAutoFit/>
          </a:bodyPr>
          <a:lstStyle/>
          <a:p>
            <a:endParaRPr lang="en-US"/>
          </a:p>
        </p:txBody>
      </p:sp>
      <p:sp>
        <p:nvSpPr>
          <p:cNvPr id="39941" name="Text Box 5"/>
          <p:cNvSpPr txBox="1">
            <a:spLocks noChangeArrowheads="1"/>
          </p:cNvSpPr>
          <p:nvPr/>
        </p:nvSpPr>
        <p:spPr bwMode="auto">
          <a:xfrm>
            <a:off x="179388" y="1268413"/>
            <a:ext cx="4413250" cy="366712"/>
          </a:xfrm>
          <a:prstGeom prst="rect">
            <a:avLst/>
          </a:prstGeom>
          <a:noFill/>
          <a:ln w="9525">
            <a:noFill/>
            <a:miter lim="800000"/>
            <a:headEnd/>
            <a:tailEnd/>
          </a:ln>
          <a:effectLst/>
        </p:spPr>
        <p:txBody>
          <a:bodyPr wrap="none">
            <a:spAutoFit/>
          </a:bodyPr>
          <a:lstStyle/>
          <a:p>
            <a:r>
              <a:rPr lang="en-US"/>
              <a:t>There is a symmetry in the vertical plane  </a:t>
            </a:r>
          </a:p>
        </p:txBody>
      </p:sp>
      <p:sp>
        <p:nvSpPr>
          <p:cNvPr id="39942" name="Text Box 6"/>
          <p:cNvSpPr txBox="1">
            <a:spLocks noChangeArrowheads="1"/>
          </p:cNvSpPr>
          <p:nvPr/>
        </p:nvSpPr>
        <p:spPr bwMode="auto">
          <a:xfrm>
            <a:off x="900113" y="6022975"/>
            <a:ext cx="6316662" cy="366713"/>
          </a:xfrm>
          <a:prstGeom prst="rect">
            <a:avLst/>
          </a:prstGeom>
          <a:solidFill>
            <a:srgbClr val="FFFF00"/>
          </a:solidFill>
          <a:ln w="9525">
            <a:noFill/>
            <a:miter lim="800000"/>
            <a:headEnd/>
            <a:tailEnd/>
          </a:ln>
          <a:effectLst/>
        </p:spPr>
        <p:txBody>
          <a:bodyPr wrap="none">
            <a:spAutoFit/>
          </a:bodyPr>
          <a:lstStyle/>
          <a:p>
            <a:r>
              <a:rPr lang="en-US"/>
              <a:t>Imaginary LF vertical dipolar impedance =13/0.01= 1.3 k</a:t>
            </a:r>
            <a:r>
              <a:rPr lang="en-US">
                <a:sym typeface="Symbol" pitchFamily="18" charset="2"/>
              </a:rPr>
              <a:t>/m</a:t>
            </a:r>
          </a:p>
        </p:txBody>
      </p:sp>
      <p:pic>
        <p:nvPicPr>
          <p:cNvPr id="39943" name="Picture 7"/>
          <p:cNvPicPr>
            <a:picLocks noChangeAspect="1" noChangeArrowheads="1"/>
          </p:cNvPicPr>
          <p:nvPr/>
        </p:nvPicPr>
        <p:blipFill>
          <a:blip r:embed="rId2" cstate="print"/>
          <a:srcRect l="58675" t="15701" r="847" b="46413"/>
          <a:stretch>
            <a:fillRect/>
          </a:stretch>
        </p:blipFill>
        <p:spPr bwMode="auto">
          <a:xfrm>
            <a:off x="179388" y="1989138"/>
            <a:ext cx="4464050" cy="3233737"/>
          </a:xfrm>
          <a:prstGeom prst="rect">
            <a:avLst/>
          </a:prstGeom>
          <a:noFill/>
          <a:ln w="9525">
            <a:noFill/>
            <a:miter lim="800000"/>
            <a:headEnd/>
            <a:tailEnd/>
          </a:ln>
          <a:effectLst/>
        </p:spPr>
      </p:pic>
      <p:pic>
        <p:nvPicPr>
          <p:cNvPr id="39944" name="Picture 8"/>
          <p:cNvPicPr>
            <a:picLocks noChangeAspect="1" noChangeArrowheads="1"/>
          </p:cNvPicPr>
          <p:nvPr/>
        </p:nvPicPr>
        <p:blipFill>
          <a:blip r:embed="rId3" cstate="print"/>
          <a:srcRect l="58862" t="16156" r="1050" b="46611"/>
          <a:stretch>
            <a:fillRect/>
          </a:stretch>
        </p:blipFill>
        <p:spPr bwMode="auto">
          <a:xfrm>
            <a:off x="4643438" y="2060575"/>
            <a:ext cx="4249737" cy="3055938"/>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Agenda</a:t>
            </a:r>
          </a:p>
        </p:txBody>
      </p:sp>
      <p:sp>
        <p:nvSpPr>
          <p:cNvPr id="45059" name="Rectangle 3"/>
          <p:cNvSpPr>
            <a:spLocks noGrp="1" noChangeArrowheads="1"/>
          </p:cNvSpPr>
          <p:nvPr>
            <p:ph type="body" idx="1"/>
          </p:nvPr>
        </p:nvSpPr>
        <p:spPr>
          <a:xfrm>
            <a:off x="395288" y="1268413"/>
            <a:ext cx="8229600" cy="4525962"/>
          </a:xfrm>
        </p:spPr>
        <p:txBody>
          <a:bodyPr/>
          <a:lstStyle/>
          <a:p>
            <a:r>
              <a:rPr lang="en-US" sz="2000"/>
              <a:t>Context</a:t>
            </a:r>
            <a:br>
              <a:rPr lang="en-US" sz="2000"/>
            </a:br>
            <a:endParaRPr lang="en-US" sz="2000"/>
          </a:p>
          <a:p>
            <a:r>
              <a:rPr lang="en-US" sz="2000"/>
              <a:t>Main assumptions</a:t>
            </a:r>
            <a:br>
              <a:rPr lang="en-US" sz="2000"/>
            </a:br>
            <a:endParaRPr lang="en-US" sz="2000"/>
          </a:p>
          <a:p>
            <a:r>
              <a:rPr lang="en-US" sz="2000"/>
              <a:t>Simulation of the wire scanner tank alone</a:t>
            </a:r>
            <a:br>
              <a:rPr lang="en-US" sz="2000"/>
            </a:br>
            <a:endParaRPr lang="en-US" sz="2000"/>
          </a:p>
          <a:p>
            <a:r>
              <a:rPr lang="en-US" sz="2000"/>
              <a:t>Simulations of the wire scanner with the wire and arm (parking position IN)</a:t>
            </a:r>
            <a:br>
              <a:rPr lang="en-US" sz="2000"/>
            </a:br>
            <a:endParaRPr lang="en-US" sz="2000"/>
          </a:p>
          <a:p>
            <a:r>
              <a:rPr lang="en-US" sz="2000">
                <a:solidFill>
                  <a:srgbClr val="FF3300"/>
                </a:solidFill>
              </a:rPr>
              <a:t>Simulations of the wire scanner with the wire and arm (parking position OUT)</a:t>
            </a:r>
            <a:r>
              <a:rPr lang="en-US" sz="2000"/>
              <a:t/>
            </a:r>
            <a:br>
              <a:rPr lang="en-US" sz="2000"/>
            </a:br>
            <a:endParaRPr lang="en-US" sz="2000"/>
          </a:p>
          <a:p>
            <a:r>
              <a:rPr lang="en-US" sz="2000"/>
              <a:t>Summary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06437"/>
          </a:xfrm>
        </p:spPr>
        <p:txBody>
          <a:bodyPr/>
          <a:lstStyle/>
          <a:p>
            <a:r>
              <a:rPr lang="en-US" sz="3600"/>
              <a:t>Tank with wire (OUT position)</a:t>
            </a:r>
          </a:p>
        </p:txBody>
      </p:sp>
      <p:graphicFrame>
        <p:nvGraphicFramePr>
          <p:cNvPr id="18523" name="Group 91"/>
          <p:cNvGraphicFramePr>
            <a:graphicFrameLocks noGrp="1"/>
          </p:cNvGraphicFramePr>
          <p:nvPr/>
        </p:nvGraphicFramePr>
        <p:xfrm>
          <a:off x="323850" y="4076700"/>
          <a:ext cx="8604250" cy="2490788"/>
        </p:xfrm>
        <a:graphic>
          <a:graphicData uri="http://schemas.openxmlformats.org/drawingml/2006/table">
            <a:tbl>
              <a:tblPr/>
              <a:tblGrid>
                <a:gridCol w="1152525"/>
                <a:gridCol w="1295400"/>
                <a:gridCol w="1355725"/>
                <a:gridCol w="1308100"/>
                <a:gridCol w="1185863"/>
                <a:gridCol w="1122362"/>
                <a:gridCol w="1184275"/>
              </a:tblGrid>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Wire position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Simulation 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Ploss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OUT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No ferrite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eigenmode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264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2.6 k</a:t>
                      </a:r>
                      <a:r>
                        <a:rPr kumimoji="0" lang="en-US" sz="1800" b="0" i="0" u="none" strike="noStrike" cap="none" normalizeH="0" baseline="0" smtClean="0">
                          <a:ln>
                            <a:noFill/>
                          </a:ln>
                          <a:solidFill>
                            <a:schemeClr val="tx1"/>
                          </a:solidFill>
                          <a:effectLst/>
                          <a:latin typeface="Arial" charset="0"/>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89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OUT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With ferrite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wakefield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256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sym typeface="Symbol" pitchFamily="18" charset="2"/>
                        </a:rPr>
                        <a:t>0.06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No ferrite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eigenmode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292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43 k</a:t>
                      </a:r>
                      <a:r>
                        <a:rPr kumimoji="0" lang="en-US" sz="1800" b="0" i="0" u="none" strike="noStrike" cap="none" normalizeH="0" baseline="0" smtClean="0">
                          <a:ln>
                            <a:noFill/>
                          </a:ln>
                          <a:solidFill>
                            <a:schemeClr val="tx1"/>
                          </a:solidFill>
                          <a:effectLst/>
                          <a:latin typeface="Arial" charset="0"/>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800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With ferrite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wakefield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270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0.26 k</a:t>
                      </a:r>
                      <a:r>
                        <a:rPr kumimoji="0" lang="en-US" sz="1800" b="0" i="0" u="none" strike="noStrike" cap="none" normalizeH="0" baseline="0" smtClean="0">
                          <a:ln>
                            <a:noFill/>
                          </a:ln>
                          <a:solidFill>
                            <a:schemeClr val="tx1"/>
                          </a:solidFill>
                          <a:effectLst/>
                          <a:latin typeface="Arial" charset="0"/>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492" name="Picture 60"/>
          <p:cNvPicPr>
            <a:picLocks noChangeAspect="1" noChangeArrowheads="1"/>
          </p:cNvPicPr>
          <p:nvPr/>
        </p:nvPicPr>
        <p:blipFill>
          <a:blip r:embed="rId2" cstate="print"/>
          <a:srcRect l="54417" t="16377" r="10512" b="40913"/>
          <a:stretch>
            <a:fillRect/>
          </a:stretch>
        </p:blipFill>
        <p:spPr bwMode="auto">
          <a:xfrm>
            <a:off x="6300788" y="1341438"/>
            <a:ext cx="2520950" cy="2376487"/>
          </a:xfrm>
          <a:prstGeom prst="rect">
            <a:avLst/>
          </a:prstGeom>
          <a:noFill/>
          <a:ln w="9525">
            <a:noFill/>
            <a:miter lim="800000"/>
            <a:headEnd/>
            <a:tailEnd/>
          </a:ln>
          <a:effectLst/>
        </p:spPr>
      </p:pic>
      <p:sp>
        <p:nvSpPr>
          <p:cNvPr id="18493" name="Text Box 61"/>
          <p:cNvSpPr txBox="1">
            <a:spLocks noChangeArrowheads="1"/>
          </p:cNvSpPr>
          <p:nvPr/>
        </p:nvSpPr>
        <p:spPr bwMode="auto">
          <a:xfrm>
            <a:off x="808038" y="1289050"/>
            <a:ext cx="3460750" cy="366713"/>
          </a:xfrm>
          <a:prstGeom prst="rect">
            <a:avLst/>
          </a:prstGeom>
          <a:noFill/>
          <a:ln w="9525">
            <a:noFill/>
            <a:miter lim="800000"/>
            <a:headEnd/>
            <a:tailEnd/>
          </a:ln>
          <a:effectLst/>
        </p:spPr>
        <p:txBody>
          <a:bodyPr wrap="none">
            <a:spAutoFit/>
          </a:bodyPr>
          <a:lstStyle/>
          <a:p>
            <a:r>
              <a:rPr lang="en-US"/>
              <a:t>No other harmful mode detected</a:t>
            </a:r>
          </a:p>
        </p:txBody>
      </p:sp>
      <p:sp>
        <p:nvSpPr>
          <p:cNvPr id="18524" name="Text Box 92"/>
          <p:cNvSpPr txBox="1">
            <a:spLocks noChangeArrowheads="1"/>
          </p:cNvSpPr>
          <p:nvPr/>
        </p:nvSpPr>
        <p:spPr bwMode="auto">
          <a:xfrm>
            <a:off x="900113" y="3500438"/>
            <a:ext cx="3206750" cy="366712"/>
          </a:xfrm>
          <a:prstGeom prst="rect">
            <a:avLst/>
          </a:prstGeom>
          <a:noFill/>
          <a:ln w="9525">
            <a:noFill/>
            <a:miter lim="800000"/>
            <a:headEnd/>
            <a:tailEnd/>
          </a:ln>
          <a:effectLst/>
        </p:spPr>
        <p:txBody>
          <a:bodyPr wrap="none">
            <a:spAutoFit/>
          </a:bodyPr>
          <a:lstStyle/>
          <a:p>
            <a:r>
              <a:rPr lang="en-US"/>
              <a:t>Mode due to the wire and fork</a:t>
            </a:r>
          </a:p>
        </p:txBody>
      </p:sp>
      <p:sp>
        <p:nvSpPr>
          <p:cNvPr id="18525" name="Text Box 93"/>
          <p:cNvSpPr txBox="1">
            <a:spLocks noChangeArrowheads="1"/>
          </p:cNvSpPr>
          <p:nvPr/>
        </p:nvSpPr>
        <p:spPr bwMode="auto">
          <a:xfrm>
            <a:off x="950913" y="2297113"/>
            <a:ext cx="3009900" cy="915987"/>
          </a:xfrm>
          <a:prstGeom prst="rect">
            <a:avLst/>
          </a:prstGeom>
          <a:noFill/>
          <a:ln w="9525">
            <a:noFill/>
            <a:miter lim="800000"/>
            <a:headEnd/>
            <a:tailEnd/>
          </a:ln>
          <a:effectLst/>
        </p:spPr>
        <p:txBody>
          <a:bodyPr wrap="none">
            <a:spAutoFit/>
          </a:bodyPr>
          <a:lstStyle/>
          <a:p>
            <a:r>
              <a:rPr lang="en-US"/>
              <a:t>Longitudinal: Z/n=0.04 Ohm</a:t>
            </a:r>
          </a:p>
          <a:p>
            <a:r>
              <a:rPr lang="en-US"/>
              <a:t>horizontal: 0.9 kOhm/m</a:t>
            </a:r>
          </a:p>
          <a:p>
            <a:r>
              <a:rPr lang="en-US"/>
              <a:t>Vertical: 0.5 kOhm/m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88913"/>
            <a:ext cx="8229600" cy="561975"/>
          </a:xfrm>
        </p:spPr>
        <p:txBody>
          <a:bodyPr/>
          <a:lstStyle/>
          <a:p>
            <a:r>
              <a:rPr lang="en-US" sz="4000"/>
              <a:t>Context</a:t>
            </a:r>
          </a:p>
        </p:txBody>
      </p:sp>
      <p:sp>
        <p:nvSpPr>
          <p:cNvPr id="22531" name="Rectangle 3"/>
          <p:cNvSpPr>
            <a:spLocks noGrp="1" noChangeArrowheads="1"/>
          </p:cNvSpPr>
          <p:nvPr>
            <p:ph type="body" idx="1"/>
          </p:nvPr>
        </p:nvSpPr>
        <p:spPr>
          <a:xfrm>
            <a:off x="250825" y="908050"/>
            <a:ext cx="8686800" cy="4997450"/>
          </a:xfrm>
        </p:spPr>
        <p:txBody>
          <a:bodyPr/>
          <a:lstStyle/>
          <a:p>
            <a:r>
              <a:rPr lang="en-US" sz="2000"/>
              <a:t>4 wire scanners are installed in the PS</a:t>
            </a:r>
          </a:p>
          <a:p>
            <a:endParaRPr lang="en-US" sz="2000"/>
          </a:p>
          <a:p>
            <a:r>
              <a:rPr lang="en-US" sz="2000"/>
              <a:t>Beam losses due to small aperture of current wire scanner tank design</a:t>
            </a:r>
          </a:p>
          <a:p>
            <a:endParaRPr lang="en-US" sz="2000"/>
          </a:p>
          <a:p>
            <a:pPr>
              <a:buFontTx/>
              <a:buNone/>
            </a:pPr>
            <a:r>
              <a:rPr lang="en-US" sz="2000"/>
              <a:t>		</a:t>
            </a:r>
            <a:r>
              <a:rPr lang="en-US" sz="2000">
                <a:sym typeface="Wingdings" pitchFamily="2" charset="2"/>
              </a:rPr>
              <a:t> </a:t>
            </a:r>
            <a:r>
              <a:rPr lang="en-US" sz="2000"/>
              <a:t>New design for wire scanner in the PS</a:t>
            </a:r>
          </a:p>
          <a:p>
            <a:pPr>
              <a:buFontTx/>
              <a:buNone/>
            </a:pPr>
            <a:r>
              <a:rPr lang="en-US" sz="2000"/>
              <a:t>		</a:t>
            </a:r>
            <a:r>
              <a:rPr lang="en-US" sz="2000">
                <a:sym typeface="Wingdings" pitchFamily="2" charset="2"/>
              </a:rPr>
              <a:t> </a:t>
            </a:r>
            <a:r>
              <a:rPr lang="en-US" sz="2000"/>
              <a:t>See EDMS document 999629</a:t>
            </a:r>
          </a:p>
          <a:p>
            <a:pPr>
              <a:buFontTx/>
              <a:buNone/>
            </a:pPr>
            <a:endParaRPr lang="en-US" sz="2000"/>
          </a:p>
          <a:p>
            <a:r>
              <a:rPr lang="en-US" sz="2000"/>
              <a:t>Request for building the new tanks, but impedance had not been checked.</a:t>
            </a:r>
            <a:br>
              <a:rPr lang="en-US" sz="2000"/>
            </a:br>
            <a:endParaRPr lang="en-US" sz="2000"/>
          </a:p>
          <a:p>
            <a:r>
              <a:rPr lang="en-US" sz="2000"/>
              <a:t>History of broken wires in the SPS due to beam induced losses </a:t>
            </a:r>
            <a:br>
              <a:rPr lang="en-US" sz="2000"/>
            </a:br>
            <a:r>
              <a:rPr lang="en-US" sz="1000" i="1"/>
              <a:t>"Cavity Mode Related Wire Breaking of the SPS Wire Scanners and Loss Measurements of Wire Materials" F. Caspers, B. Dehning, E. Jensen, J. Koopman, J.F. Malo, F. Roncarolo - Proc DIPAC 2003 </a:t>
            </a:r>
            <a:r>
              <a:rPr lang="en-US" sz="1000"/>
              <a:t>(</a:t>
            </a:r>
            <a:r>
              <a:rPr lang="en-US" sz="1000">
                <a:hlinkClick r:id="rId2"/>
              </a:rPr>
              <a:t>pdf</a:t>
            </a:r>
            <a:r>
              <a:rPr lang="en-US" sz="1000"/>
              <a:t>)</a:t>
            </a:r>
            <a:br>
              <a:rPr lang="en-US" sz="1000"/>
            </a:br>
            <a:r>
              <a:rPr lang="en-US" sz="1000" i="1"/>
              <a:t>"Wire Measurements on the LHC wire scanner" F. Caspers, T. Kroyer, ABP/RLC meeting </a:t>
            </a:r>
            <a:r>
              <a:rPr lang="en-US" sz="1000"/>
              <a:t>(</a:t>
            </a:r>
            <a:r>
              <a:rPr lang="en-US" sz="1000">
                <a:hlinkClick r:id="rId3"/>
              </a:rPr>
              <a:t>pdf</a:t>
            </a:r>
            <a:r>
              <a:rPr lang="en-US" sz="1000"/>
              <a:t>)</a:t>
            </a:r>
            <a:br>
              <a:rPr lang="en-US" sz="1000"/>
            </a:br>
            <a:endParaRPr lang="en-US" sz="2400"/>
          </a:p>
        </p:txBody>
      </p:sp>
      <p:sp>
        <p:nvSpPr>
          <p:cNvPr id="22532" name="Text Box 4"/>
          <p:cNvSpPr txBox="1">
            <a:spLocks noChangeArrowheads="1"/>
          </p:cNvSpPr>
          <p:nvPr/>
        </p:nvSpPr>
        <p:spPr bwMode="auto">
          <a:xfrm>
            <a:off x="684213" y="5392738"/>
            <a:ext cx="8218487" cy="1190625"/>
          </a:xfrm>
          <a:prstGeom prst="rect">
            <a:avLst/>
          </a:prstGeom>
          <a:solidFill>
            <a:srgbClr val="FFFF00"/>
          </a:solidFill>
          <a:ln w="9525">
            <a:noFill/>
            <a:miter lim="800000"/>
            <a:headEnd/>
            <a:tailEnd/>
          </a:ln>
          <a:effectLst/>
        </p:spPr>
        <p:txBody>
          <a:bodyPr wrap="none">
            <a:spAutoFit/>
          </a:bodyPr>
          <a:lstStyle/>
          <a:p>
            <a:r>
              <a:rPr lang="en-US">
                <a:sym typeface="Wingdings" pitchFamily="2" charset="2"/>
              </a:rPr>
              <a:t>	2 main risks to this new design</a:t>
            </a:r>
            <a:br>
              <a:rPr lang="en-US">
                <a:sym typeface="Wingdings" pitchFamily="2" charset="2"/>
              </a:rPr>
            </a:br>
            <a:r>
              <a:rPr lang="en-US">
                <a:sym typeface="Wingdings" pitchFamily="2" charset="2"/>
              </a:rPr>
              <a:t/>
            </a:r>
            <a:br>
              <a:rPr lang="en-US">
                <a:sym typeface="Wingdings" pitchFamily="2" charset="2"/>
              </a:rPr>
            </a:br>
            <a:r>
              <a:rPr lang="en-US">
                <a:sym typeface="Wingdings" pitchFamily="2" charset="2"/>
              </a:rPr>
              <a:t> increased impedance (longitudinal and/or transverse) can lead to instabilities</a:t>
            </a:r>
          </a:p>
          <a:p>
            <a:r>
              <a:rPr lang="en-US">
                <a:sym typeface="Wingdings" pitchFamily="2" charset="2"/>
              </a:rPr>
              <a:t> increased longitudinal impedance can lead to burning the wire</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633412"/>
          </a:xfrm>
        </p:spPr>
        <p:txBody>
          <a:bodyPr/>
          <a:lstStyle/>
          <a:p>
            <a:r>
              <a:rPr lang="en-US" sz="4000"/>
              <a:t>Summary</a:t>
            </a:r>
          </a:p>
        </p:txBody>
      </p:sp>
      <p:sp>
        <p:nvSpPr>
          <p:cNvPr id="19459" name="Rectangle 3"/>
          <p:cNvSpPr>
            <a:spLocks noGrp="1" noChangeArrowheads="1"/>
          </p:cNvSpPr>
          <p:nvPr>
            <p:ph type="body" idx="1"/>
          </p:nvPr>
        </p:nvSpPr>
        <p:spPr>
          <a:xfrm>
            <a:off x="468313" y="1341438"/>
            <a:ext cx="8229600" cy="5000625"/>
          </a:xfrm>
        </p:spPr>
        <p:txBody>
          <a:bodyPr/>
          <a:lstStyle/>
          <a:p>
            <a:pPr>
              <a:lnSpc>
                <a:spcPct val="80000"/>
              </a:lnSpc>
            </a:pPr>
            <a:r>
              <a:rPr lang="en-US" sz="2000"/>
              <a:t>Need to check the new wire scanner design for the PS</a:t>
            </a:r>
          </a:p>
          <a:p>
            <a:pPr>
              <a:lnSpc>
                <a:spcPct val="80000"/>
              </a:lnSpc>
            </a:pPr>
            <a:endParaRPr lang="en-US" sz="2000"/>
          </a:p>
          <a:p>
            <a:pPr>
              <a:lnSpc>
                <a:spcPct val="80000"/>
              </a:lnSpc>
            </a:pPr>
            <a:r>
              <a:rPr lang="en-US" sz="2000"/>
              <a:t>From these simulations, new design seems to create more longitudinal impedance and more losses.</a:t>
            </a:r>
          </a:p>
          <a:p>
            <a:pPr>
              <a:lnSpc>
                <a:spcPct val="80000"/>
              </a:lnSpc>
            </a:pPr>
            <a:endParaRPr lang="en-US" sz="2000"/>
          </a:p>
          <a:p>
            <a:pPr>
              <a:lnSpc>
                <a:spcPct val="80000"/>
              </a:lnSpc>
            </a:pPr>
            <a:r>
              <a:rPr lang="en-US" sz="2000"/>
              <a:t>From the figures obtained, this increase does not appear huge</a:t>
            </a:r>
          </a:p>
          <a:p>
            <a:pPr>
              <a:lnSpc>
                <a:spcPct val="80000"/>
              </a:lnSpc>
            </a:pPr>
            <a:endParaRPr lang="en-US" sz="2000"/>
          </a:p>
          <a:p>
            <a:pPr>
              <a:lnSpc>
                <a:spcPct val="80000"/>
              </a:lnSpc>
            </a:pPr>
            <a:r>
              <a:rPr lang="en-US" sz="2000"/>
              <a:t>What should we do?</a:t>
            </a:r>
          </a:p>
          <a:p>
            <a:pPr>
              <a:lnSpc>
                <a:spcPct val="80000"/>
              </a:lnSpc>
              <a:buFontTx/>
              <a:buNone/>
            </a:pPr>
            <a:endParaRPr lang="en-US" sz="2000"/>
          </a:p>
          <a:p>
            <a:pPr>
              <a:lnSpc>
                <a:spcPct val="80000"/>
              </a:lnSpc>
              <a:buFontTx/>
              <a:buNone/>
            </a:pPr>
            <a:r>
              <a:rPr lang="en-US" sz="2000">
                <a:sym typeface="Wingdings" pitchFamily="2" charset="2"/>
              </a:rPr>
              <a:t> recommendation for short term: </a:t>
            </a:r>
          </a:p>
          <a:p>
            <a:pPr>
              <a:lnSpc>
                <a:spcPct val="80000"/>
              </a:lnSpc>
              <a:buFontTx/>
              <a:buNone/>
            </a:pPr>
            <a:r>
              <a:rPr lang="en-US" sz="2000">
                <a:sym typeface="Wingdings" pitchFamily="2" charset="2"/>
              </a:rPr>
              <a:t>	build like this and be ready to install ferrites if needed. </a:t>
            </a:r>
          </a:p>
          <a:p>
            <a:pPr>
              <a:lnSpc>
                <a:spcPct val="80000"/>
              </a:lnSpc>
              <a:buFontTx/>
              <a:buNone/>
            </a:pPr>
            <a:endParaRPr lang="en-US" sz="2000">
              <a:sym typeface="Wingdings" pitchFamily="2" charset="2"/>
            </a:endParaRPr>
          </a:p>
          <a:p>
            <a:pPr>
              <a:lnSpc>
                <a:spcPct val="80000"/>
              </a:lnSpc>
              <a:buFontTx/>
              <a:buNone/>
            </a:pPr>
            <a:r>
              <a:rPr lang="en-US" sz="2000">
                <a:sym typeface="Wingdings" pitchFamily="2" charset="2"/>
              </a:rPr>
              <a:t> recommendation for longer term: </a:t>
            </a:r>
          </a:p>
          <a:p>
            <a:pPr>
              <a:lnSpc>
                <a:spcPct val="80000"/>
              </a:lnSpc>
              <a:buFontTx/>
              <a:buNone/>
            </a:pPr>
            <a:r>
              <a:rPr lang="en-US" sz="2000">
                <a:sym typeface="Wingdings" pitchFamily="2" charset="2"/>
              </a:rPr>
              <a:t>	Compare these figures with simulation of the SPS wire that broke. Perform wire measurements when the tank is built.</a:t>
            </a:r>
          </a:p>
          <a:p>
            <a:pPr>
              <a:lnSpc>
                <a:spcPct val="80000"/>
              </a:lnSpc>
              <a:buFontTx/>
              <a:buNone/>
            </a:pPr>
            <a:r>
              <a:rPr lang="en-US" sz="2000"/>
              <a:t>	optimise the position, shape and material of the ferrites</a:t>
            </a:r>
          </a:p>
          <a:p>
            <a:pPr>
              <a:lnSpc>
                <a:spcPct val="80000"/>
              </a:lnSpc>
            </a:pPr>
            <a:endParaRPr lang="en-US" sz="20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8313" y="2492375"/>
            <a:ext cx="8229600" cy="1143000"/>
          </a:xfrm>
        </p:spPr>
        <p:txBody>
          <a:bodyPr/>
          <a:lstStyle/>
          <a:p>
            <a:r>
              <a:rPr lang="en-US"/>
              <a:t>Thank you for your attention</a:t>
            </a:r>
          </a:p>
        </p:txBody>
      </p:sp>
      <p:sp>
        <p:nvSpPr>
          <p:cNvPr id="41987" name="Rectangle 3"/>
          <p:cNvSpPr>
            <a:spLocks noGrp="1" noChangeArrowheads="1"/>
          </p:cNvSpPr>
          <p:nvPr>
            <p:ph type="body"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Mode 3</a:t>
            </a:r>
          </a:p>
        </p:txBody>
      </p:sp>
      <p:sp>
        <p:nvSpPr>
          <p:cNvPr id="9219" name="Rectangle 3"/>
          <p:cNvSpPr>
            <a:spLocks noGrp="1" noChangeArrowheads="1"/>
          </p:cNvSpPr>
          <p:nvPr>
            <p:ph type="body" idx="1"/>
          </p:nvPr>
        </p:nvSpPr>
        <p:spPr/>
        <p:txBody>
          <a:bodyPr/>
          <a:lstStyle/>
          <a:p>
            <a:endParaRPr lang="en-US"/>
          </a:p>
        </p:txBody>
      </p:sp>
      <p:pic>
        <p:nvPicPr>
          <p:cNvPr id="9222" name="Picture 6"/>
          <p:cNvPicPr>
            <a:picLocks noChangeAspect="1" noChangeArrowheads="1"/>
          </p:cNvPicPr>
          <p:nvPr/>
        </p:nvPicPr>
        <p:blipFill>
          <a:blip r:embed="rId2" cstate="print"/>
          <a:srcRect l="24130" t="16734" r="882" b="19383"/>
          <a:stretch>
            <a:fillRect/>
          </a:stretch>
        </p:blipFill>
        <p:spPr bwMode="auto">
          <a:xfrm>
            <a:off x="3779838" y="3716338"/>
            <a:ext cx="4202112" cy="2771775"/>
          </a:xfrm>
          <a:prstGeom prst="rect">
            <a:avLst/>
          </a:prstGeom>
          <a:noFill/>
          <a:ln w="9525">
            <a:noFill/>
            <a:miter lim="800000"/>
            <a:headEnd/>
            <a:tailEnd/>
          </a:ln>
          <a:effectLst/>
        </p:spPr>
      </p:pic>
      <p:pic>
        <p:nvPicPr>
          <p:cNvPr id="9225" name="Picture 9"/>
          <p:cNvPicPr>
            <a:picLocks noChangeAspect="1" noChangeArrowheads="1"/>
          </p:cNvPicPr>
          <p:nvPr/>
        </p:nvPicPr>
        <p:blipFill>
          <a:blip r:embed="rId3" cstate="print"/>
          <a:srcRect l="22281" t="14369" b="19810"/>
          <a:stretch>
            <a:fillRect/>
          </a:stretch>
        </p:blipFill>
        <p:spPr bwMode="auto">
          <a:xfrm>
            <a:off x="684213" y="1341438"/>
            <a:ext cx="3516312" cy="2305050"/>
          </a:xfrm>
          <a:prstGeom prst="rect">
            <a:avLst/>
          </a:prstGeom>
          <a:noFill/>
          <a:ln w="9525">
            <a:noFill/>
            <a:miter lim="800000"/>
            <a:headEnd/>
            <a:tailEnd/>
          </a:ln>
          <a:effectLst/>
        </p:spPr>
      </p:pic>
      <p:sp>
        <p:nvSpPr>
          <p:cNvPr id="9226" name="Text Box 10"/>
          <p:cNvSpPr txBox="1">
            <a:spLocks noChangeArrowheads="1"/>
          </p:cNvSpPr>
          <p:nvPr/>
        </p:nvSpPr>
        <p:spPr bwMode="auto">
          <a:xfrm>
            <a:off x="1331913" y="3933825"/>
            <a:ext cx="819150" cy="366713"/>
          </a:xfrm>
          <a:prstGeom prst="rect">
            <a:avLst/>
          </a:prstGeom>
          <a:noFill/>
          <a:ln w="9525">
            <a:noFill/>
            <a:miter lim="800000"/>
            <a:headEnd/>
            <a:tailEnd/>
          </a:ln>
          <a:effectLst/>
        </p:spPr>
        <p:txBody>
          <a:bodyPr wrap="none">
            <a:spAutoFit/>
          </a:bodyPr>
          <a:lstStyle/>
          <a:p>
            <a:r>
              <a:rPr lang="en-US"/>
              <a:t>E field</a:t>
            </a:r>
          </a:p>
        </p:txBody>
      </p:sp>
      <p:sp>
        <p:nvSpPr>
          <p:cNvPr id="9227" name="Text Box 11"/>
          <p:cNvSpPr txBox="1">
            <a:spLocks noChangeArrowheads="1"/>
          </p:cNvSpPr>
          <p:nvPr/>
        </p:nvSpPr>
        <p:spPr bwMode="auto">
          <a:xfrm>
            <a:off x="5724525" y="3284538"/>
            <a:ext cx="831850" cy="366712"/>
          </a:xfrm>
          <a:prstGeom prst="rect">
            <a:avLst/>
          </a:prstGeom>
          <a:noFill/>
          <a:ln w="9525">
            <a:noFill/>
            <a:miter lim="800000"/>
            <a:headEnd/>
            <a:tailEnd/>
          </a:ln>
          <a:effectLst/>
        </p:spPr>
        <p:txBody>
          <a:bodyPr wrap="none">
            <a:spAutoFit/>
          </a:bodyPr>
          <a:lstStyle/>
          <a:p>
            <a:r>
              <a:rPr lang="en-US"/>
              <a:t>H field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Mode 6</a:t>
            </a:r>
          </a:p>
        </p:txBody>
      </p:sp>
      <p:sp>
        <p:nvSpPr>
          <p:cNvPr id="10243" name="Rectangle 3"/>
          <p:cNvSpPr>
            <a:spLocks noGrp="1" noChangeArrowheads="1"/>
          </p:cNvSpPr>
          <p:nvPr>
            <p:ph type="body" idx="1"/>
          </p:nvPr>
        </p:nvSpPr>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4450"/>
            <a:ext cx="8229600" cy="777875"/>
          </a:xfrm>
        </p:spPr>
        <p:txBody>
          <a:bodyPr/>
          <a:lstStyle/>
          <a:p>
            <a:r>
              <a:rPr lang="en-US" sz="3600"/>
              <a:t>Longitudinal impedance</a:t>
            </a:r>
          </a:p>
        </p:txBody>
      </p:sp>
      <p:pic>
        <p:nvPicPr>
          <p:cNvPr id="8196" name="Picture 4"/>
          <p:cNvPicPr>
            <a:picLocks noChangeAspect="1" noChangeArrowheads="1"/>
          </p:cNvPicPr>
          <p:nvPr/>
        </p:nvPicPr>
        <p:blipFill>
          <a:blip r:embed="rId2" cstate="print"/>
          <a:srcRect l="17284" t="11931" r="50691" b="47017"/>
          <a:stretch>
            <a:fillRect/>
          </a:stretch>
        </p:blipFill>
        <p:spPr bwMode="auto">
          <a:xfrm>
            <a:off x="0" y="793750"/>
            <a:ext cx="6264275" cy="3211513"/>
          </a:xfrm>
          <a:prstGeom prst="rect">
            <a:avLst/>
          </a:prstGeom>
          <a:noFill/>
          <a:ln w="9525">
            <a:noFill/>
            <a:miter lim="800000"/>
            <a:headEnd/>
            <a:tailEnd/>
          </a:ln>
          <a:effectLst/>
        </p:spPr>
      </p:pic>
      <p:pic>
        <p:nvPicPr>
          <p:cNvPr id="8197" name="Picture 5"/>
          <p:cNvPicPr>
            <a:picLocks noChangeAspect="1" noChangeArrowheads="1"/>
          </p:cNvPicPr>
          <p:nvPr/>
        </p:nvPicPr>
        <p:blipFill>
          <a:blip r:embed="rId3" cstate="print"/>
          <a:srcRect l="17502" t="12257" r="51225" b="46846"/>
          <a:stretch>
            <a:fillRect/>
          </a:stretch>
        </p:blipFill>
        <p:spPr bwMode="auto">
          <a:xfrm>
            <a:off x="3419475" y="3860800"/>
            <a:ext cx="5508625" cy="2881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850900"/>
          </a:xfrm>
        </p:spPr>
        <p:txBody>
          <a:bodyPr/>
          <a:lstStyle/>
          <a:p>
            <a:r>
              <a:rPr lang="en-US" sz="2800"/>
              <a:t>Horizontal dipolar impedance at low frequency</a:t>
            </a:r>
          </a:p>
        </p:txBody>
      </p:sp>
      <p:pic>
        <p:nvPicPr>
          <p:cNvPr id="5129" name="Picture 9"/>
          <p:cNvPicPr>
            <a:picLocks noChangeAspect="1" noChangeArrowheads="1"/>
          </p:cNvPicPr>
          <p:nvPr/>
        </p:nvPicPr>
        <p:blipFill>
          <a:blip r:embed="rId2" cstate="print"/>
          <a:srcRect l="22388" t="12566" r="50468" b="44707"/>
          <a:stretch>
            <a:fillRect/>
          </a:stretch>
        </p:blipFill>
        <p:spPr bwMode="auto">
          <a:xfrm>
            <a:off x="0" y="1268413"/>
            <a:ext cx="5257800" cy="3311525"/>
          </a:xfrm>
          <a:prstGeom prst="rect">
            <a:avLst/>
          </a:prstGeom>
          <a:noFill/>
          <a:ln w="9525">
            <a:noFill/>
            <a:miter lim="800000"/>
            <a:headEnd/>
            <a:tailEnd/>
          </a:ln>
          <a:effectLst/>
        </p:spPr>
      </p:pic>
      <p:sp>
        <p:nvSpPr>
          <p:cNvPr id="5130" name="Text Box 10"/>
          <p:cNvSpPr txBox="1">
            <a:spLocks noChangeArrowheads="1"/>
          </p:cNvSpPr>
          <p:nvPr/>
        </p:nvSpPr>
        <p:spPr bwMode="auto">
          <a:xfrm>
            <a:off x="5795963" y="1557338"/>
            <a:ext cx="2844800" cy="915987"/>
          </a:xfrm>
          <a:prstGeom prst="rect">
            <a:avLst/>
          </a:prstGeom>
          <a:noFill/>
          <a:ln w="9525">
            <a:noFill/>
            <a:miter lim="800000"/>
            <a:headEnd/>
            <a:tailEnd/>
          </a:ln>
          <a:effectLst/>
        </p:spPr>
        <p:txBody>
          <a:bodyPr wrap="none">
            <a:spAutoFit/>
          </a:bodyPr>
          <a:lstStyle/>
          <a:p>
            <a:r>
              <a:rPr lang="en-US"/>
              <a:t>LF simulation parameters:</a:t>
            </a:r>
          </a:p>
          <a:p>
            <a:r>
              <a:rPr lang="en-US"/>
              <a:t>  40,000 mesh cells</a:t>
            </a:r>
          </a:p>
          <a:p>
            <a:r>
              <a:rPr lang="en-US"/>
              <a:t>  Rms bunch length=20cm</a:t>
            </a:r>
          </a:p>
        </p:txBody>
      </p:sp>
      <p:pic>
        <p:nvPicPr>
          <p:cNvPr id="5131" name="Picture 11"/>
          <p:cNvPicPr>
            <a:picLocks noChangeAspect="1" noChangeArrowheads="1"/>
          </p:cNvPicPr>
          <p:nvPr/>
        </p:nvPicPr>
        <p:blipFill>
          <a:blip r:embed="rId3" cstate="print"/>
          <a:srcRect l="22415" t="11713" r="50566" b="44862"/>
          <a:stretch>
            <a:fillRect/>
          </a:stretch>
        </p:blipFill>
        <p:spPr bwMode="auto">
          <a:xfrm>
            <a:off x="3779838" y="3141663"/>
            <a:ext cx="5184775" cy="3333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850900"/>
          </a:xfrm>
        </p:spPr>
        <p:txBody>
          <a:bodyPr/>
          <a:lstStyle/>
          <a:p>
            <a:r>
              <a:rPr lang="en-US"/>
              <a:t>E</a:t>
            </a:r>
            <a:r>
              <a:rPr lang="en-US" baseline="-25000"/>
              <a:t>z</a:t>
            </a:r>
            <a:r>
              <a:rPr lang="en-US"/>
              <a:t> Field patterns of this mode</a:t>
            </a:r>
          </a:p>
        </p:txBody>
      </p:sp>
      <p:pic>
        <p:nvPicPr>
          <p:cNvPr id="30723" name="Picture 3"/>
          <p:cNvPicPr>
            <a:picLocks noChangeAspect="1" noChangeArrowheads="1"/>
          </p:cNvPicPr>
          <p:nvPr/>
        </p:nvPicPr>
        <p:blipFill>
          <a:blip r:embed="rId2" cstate="print"/>
          <a:srcRect l="24060" t="15601" b="28514"/>
          <a:stretch>
            <a:fillRect/>
          </a:stretch>
        </p:blipFill>
        <p:spPr bwMode="auto">
          <a:xfrm>
            <a:off x="4643438" y="1249363"/>
            <a:ext cx="4094162" cy="2332037"/>
          </a:xfrm>
          <a:prstGeom prst="rect">
            <a:avLst/>
          </a:prstGeom>
          <a:noFill/>
          <a:ln w="9525">
            <a:noFill/>
            <a:miter lim="800000"/>
            <a:headEnd/>
            <a:tailEnd/>
          </a:ln>
          <a:effectLst/>
        </p:spPr>
      </p:pic>
      <p:pic>
        <p:nvPicPr>
          <p:cNvPr id="30724" name="Picture 4"/>
          <p:cNvPicPr>
            <a:picLocks noChangeAspect="1" noChangeArrowheads="1"/>
          </p:cNvPicPr>
          <p:nvPr/>
        </p:nvPicPr>
        <p:blipFill>
          <a:blip r:embed="rId3" cstate="print"/>
          <a:srcRect l="18961" t="14963" b="29079"/>
          <a:stretch>
            <a:fillRect/>
          </a:stretch>
        </p:blipFill>
        <p:spPr bwMode="auto">
          <a:xfrm>
            <a:off x="4787900" y="3860800"/>
            <a:ext cx="4090988" cy="2187575"/>
          </a:xfrm>
          <a:prstGeom prst="rect">
            <a:avLst/>
          </a:prstGeom>
          <a:noFill/>
          <a:ln w="9525">
            <a:noFill/>
            <a:miter lim="800000"/>
            <a:headEnd/>
            <a:tailEnd/>
          </a:ln>
          <a:effectLst/>
        </p:spPr>
      </p:pic>
      <p:pic>
        <p:nvPicPr>
          <p:cNvPr id="30725" name="Picture 5"/>
          <p:cNvPicPr>
            <a:picLocks noChangeAspect="1" noChangeArrowheads="1"/>
          </p:cNvPicPr>
          <p:nvPr/>
        </p:nvPicPr>
        <p:blipFill>
          <a:blip r:embed="rId4" cstate="print"/>
          <a:srcRect l="17847" t="14413" b="28000"/>
          <a:stretch>
            <a:fillRect/>
          </a:stretch>
        </p:blipFill>
        <p:spPr bwMode="auto">
          <a:xfrm>
            <a:off x="250825" y="1341438"/>
            <a:ext cx="4176713" cy="2266950"/>
          </a:xfrm>
          <a:prstGeom prst="rect">
            <a:avLst/>
          </a:prstGeom>
          <a:noFill/>
          <a:ln w="9525">
            <a:noFill/>
            <a:miter lim="800000"/>
            <a:headEnd/>
            <a:tailEnd/>
          </a:ln>
          <a:effectLst/>
        </p:spPr>
      </p:pic>
      <p:pic>
        <p:nvPicPr>
          <p:cNvPr id="30726" name="Picture 6"/>
          <p:cNvPicPr>
            <a:picLocks noChangeAspect="1" noChangeArrowheads="1"/>
          </p:cNvPicPr>
          <p:nvPr/>
        </p:nvPicPr>
        <p:blipFill>
          <a:blip r:embed="rId5" cstate="print"/>
          <a:srcRect l="16721" t="16191" b="27083"/>
          <a:stretch>
            <a:fillRect/>
          </a:stretch>
        </p:blipFill>
        <p:spPr bwMode="auto">
          <a:xfrm>
            <a:off x="468313" y="3933825"/>
            <a:ext cx="4248150" cy="2239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|H| field pattern of this mode</a:t>
            </a:r>
          </a:p>
        </p:txBody>
      </p:sp>
      <p:sp>
        <p:nvSpPr>
          <p:cNvPr id="31747" name="Rectangle 3"/>
          <p:cNvSpPr>
            <a:spLocks noGrp="1" noChangeArrowheads="1"/>
          </p:cNvSpPr>
          <p:nvPr>
            <p:ph type="body" idx="1"/>
          </p:nvPr>
        </p:nvSpPr>
        <p:spPr/>
        <p:txBody>
          <a:bodyPr/>
          <a:lstStyle/>
          <a:p>
            <a:endParaRPr lang="en-US"/>
          </a:p>
        </p:txBody>
      </p:sp>
      <p:pic>
        <p:nvPicPr>
          <p:cNvPr id="31748" name="Picture 4"/>
          <p:cNvPicPr>
            <a:picLocks noChangeAspect="1" noChangeArrowheads="1"/>
          </p:cNvPicPr>
          <p:nvPr/>
        </p:nvPicPr>
        <p:blipFill>
          <a:blip r:embed="rId2" cstate="print"/>
          <a:srcRect l="19125" t="15442" r="2002" b="29048"/>
          <a:stretch>
            <a:fillRect/>
          </a:stretch>
        </p:blipFill>
        <p:spPr bwMode="auto">
          <a:xfrm>
            <a:off x="4643438" y="4076700"/>
            <a:ext cx="4249737" cy="2316163"/>
          </a:xfrm>
          <a:prstGeom prst="rect">
            <a:avLst/>
          </a:prstGeom>
          <a:noFill/>
          <a:ln w="9525">
            <a:noFill/>
            <a:miter lim="800000"/>
            <a:headEnd/>
            <a:tailEnd/>
          </a:ln>
          <a:effectLst/>
        </p:spPr>
      </p:pic>
      <p:pic>
        <p:nvPicPr>
          <p:cNvPr id="31749" name="Picture 5"/>
          <p:cNvPicPr>
            <a:picLocks noChangeAspect="1" noChangeArrowheads="1"/>
          </p:cNvPicPr>
          <p:nvPr/>
        </p:nvPicPr>
        <p:blipFill>
          <a:blip r:embed="rId3" cstate="print"/>
          <a:srcRect l="18275" t="13512" r="920" b="25909"/>
          <a:stretch>
            <a:fillRect/>
          </a:stretch>
        </p:blipFill>
        <p:spPr bwMode="auto">
          <a:xfrm>
            <a:off x="4643438" y="1484313"/>
            <a:ext cx="4249737" cy="2465387"/>
          </a:xfrm>
          <a:prstGeom prst="rect">
            <a:avLst/>
          </a:prstGeom>
          <a:noFill/>
          <a:ln w="9525">
            <a:noFill/>
            <a:miter lim="800000"/>
            <a:headEnd/>
            <a:tailEnd/>
          </a:ln>
          <a:effectLst/>
        </p:spPr>
      </p:pic>
      <p:pic>
        <p:nvPicPr>
          <p:cNvPr id="31750" name="Picture 6"/>
          <p:cNvPicPr>
            <a:picLocks noChangeAspect="1" noChangeArrowheads="1"/>
          </p:cNvPicPr>
          <p:nvPr/>
        </p:nvPicPr>
        <p:blipFill>
          <a:blip r:embed="rId4" cstate="print"/>
          <a:srcRect l="17346" t="14937" r="-298" b="27731"/>
          <a:stretch>
            <a:fillRect/>
          </a:stretch>
        </p:blipFill>
        <p:spPr bwMode="auto">
          <a:xfrm>
            <a:off x="0" y="1628775"/>
            <a:ext cx="4500563" cy="2408238"/>
          </a:xfrm>
          <a:prstGeom prst="rect">
            <a:avLst/>
          </a:prstGeom>
          <a:noFill/>
          <a:ln w="9525">
            <a:noFill/>
            <a:miter lim="800000"/>
            <a:headEnd/>
            <a:tailEnd/>
          </a:ln>
          <a:effectLst/>
        </p:spPr>
      </p:pic>
      <p:pic>
        <p:nvPicPr>
          <p:cNvPr id="31751" name="Picture 7"/>
          <p:cNvPicPr>
            <a:picLocks noChangeAspect="1" noChangeArrowheads="1"/>
          </p:cNvPicPr>
          <p:nvPr/>
        </p:nvPicPr>
        <p:blipFill>
          <a:blip r:embed="rId5" cstate="print"/>
          <a:srcRect l="19257" t="16545" r="-377" b="28224"/>
          <a:stretch>
            <a:fillRect/>
          </a:stretch>
        </p:blipFill>
        <p:spPr bwMode="auto">
          <a:xfrm>
            <a:off x="250825" y="4221163"/>
            <a:ext cx="4176713" cy="22018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633412"/>
          </a:xfrm>
        </p:spPr>
        <p:txBody>
          <a:bodyPr/>
          <a:lstStyle/>
          <a:p>
            <a:r>
              <a:rPr lang="en-US" sz="3200"/>
              <a:t>What can we do to check the impedance?</a:t>
            </a:r>
          </a:p>
        </p:txBody>
      </p:sp>
      <p:sp>
        <p:nvSpPr>
          <p:cNvPr id="23555" name="Rectangle 3"/>
          <p:cNvSpPr>
            <a:spLocks noGrp="1" noChangeArrowheads="1"/>
          </p:cNvSpPr>
          <p:nvPr>
            <p:ph type="body" idx="1"/>
          </p:nvPr>
        </p:nvSpPr>
        <p:spPr>
          <a:xfrm>
            <a:off x="395288" y="1052513"/>
            <a:ext cx="8229600" cy="4525962"/>
          </a:xfrm>
        </p:spPr>
        <p:txBody>
          <a:bodyPr/>
          <a:lstStyle/>
          <a:p>
            <a:r>
              <a:rPr lang="en-US" sz="2000"/>
              <a:t>Theory</a:t>
            </a:r>
          </a:p>
          <a:p>
            <a:r>
              <a:rPr lang="en-US" sz="2000"/>
              <a:t>Simulations</a:t>
            </a:r>
          </a:p>
          <a:p>
            <a:r>
              <a:rPr lang="en-US" sz="2000"/>
              <a:t>Measurements</a:t>
            </a:r>
          </a:p>
          <a:p>
            <a:endParaRPr lang="en-US" sz="2000"/>
          </a:p>
          <a:p>
            <a:r>
              <a:rPr lang="en-US" sz="2000"/>
              <a:t>Here we use simulations (CST)</a:t>
            </a:r>
          </a:p>
          <a:p>
            <a:pPr lvl="1"/>
            <a:r>
              <a:rPr lang="en-US" sz="1800"/>
              <a:t>Time domain </a:t>
            </a:r>
            <a:r>
              <a:rPr lang="en-US" sz="1800">
                <a:sym typeface="Wingdings" pitchFamily="2" charset="2"/>
              </a:rPr>
              <a:t> simulates the EM interaction of a line density bunch with a 3D model</a:t>
            </a:r>
          </a:p>
          <a:p>
            <a:pPr lvl="2">
              <a:buFontTx/>
              <a:buNone/>
            </a:pPr>
            <a:r>
              <a:rPr lang="en-US" sz="1600">
                <a:sym typeface="Wingdings" pitchFamily="2" charset="2"/>
              </a:rPr>
              <a:t>	 CST Particle Studio Wakefield Solver</a:t>
            </a:r>
          </a:p>
          <a:p>
            <a:pPr lvl="1"/>
            <a:r>
              <a:rPr lang="en-US" sz="1800">
                <a:sym typeface="Wingdings" pitchFamily="2" charset="2"/>
              </a:rPr>
              <a:t>Frequency domain  simulates the modes that can be excited in a 3D model</a:t>
            </a:r>
          </a:p>
          <a:p>
            <a:pPr lvl="2">
              <a:buFontTx/>
              <a:buNone/>
            </a:pPr>
            <a:r>
              <a:rPr lang="en-US" sz="1600">
                <a:sym typeface="Wingdings" pitchFamily="2" charset="2"/>
              </a:rPr>
              <a:t>	 CST Microwave Studio Eigenmode Solver</a:t>
            </a:r>
          </a:p>
          <a:p>
            <a:endParaRPr lang="en-US" sz="2000"/>
          </a:p>
          <a:p>
            <a:pPr lvl="1"/>
            <a:endParaRPr lang="en-US" sz="1800"/>
          </a:p>
          <a:p>
            <a:pPr lvl="2">
              <a:buFontTx/>
              <a:buNone/>
            </a:pPr>
            <a:endParaRPr lang="en-US"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706437"/>
          </a:xfrm>
        </p:spPr>
        <p:txBody>
          <a:bodyPr/>
          <a:lstStyle/>
          <a:p>
            <a:r>
              <a:rPr lang="en-US" sz="4000"/>
              <a:t>Main assumptions</a:t>
            </a:r>
          </a:p>
        </p:txBody>
      </p:sp>
      <p:sp>
        <p:nvSpPr>
          <p:cNvPr id="25603" name="Rectangle 3"/>
          <p:cNvSpPr>
            <a:spLocks noGrp="1" noChangeArrowheads="1"/>
          </p:cNvSpPr>
          <p:nvPr>
            <p:ph type="body" idx="1"/>
          </p:nvPr>
        </p:nvSpPr>
        <p:spPr>
          <a:xfrm>
            <a:off x="179388" y="1196975"/>
            <a:ext cx="8785225" cy="5040313"/>
          </a:xfrm>
        </p:spPr>
        <p:txBody>
          <a:bodyPr/>
          <a:lstStyle/>
          <a:p>
            <a:pPr>
              <a:lnSpc>
                <a:spcPct val="80000"/>
              </a:lnSpc>
            </a:pPr>
            <a:r>
              <a:rPr lang="en-US" sz="1800"/>
              <a:t>Geometrical model</a:t>
            </a:r>
          </a:p>
          <a:p>
            <a:pPr lvl="1">
              <a:lnSpc>
                <a:spcPct val="80000"/>
              </a:lnSpc>
            </a:pPr>
            <a:r>
              <a:rPr lang="en-US" sz="1600"/>
              <a:t>Hexahedral mesh approximates the structure</a:t>
            </a:r>
          </a:p>
          <a:p>
            <a:pPr lvl="1">
              <a:lnSpc>
                <a:spcPct val="80000"/>
              </a:lnSpc>
            </a:pPr>
            <a:r>
              <a:rPr lang="en-US" sz="1600"/>
              <a:t>Model can be different from drawing</a:t>
            </a:r>
          </a:p>
          <a:p>
            <a:pPr lvl="1">
              <a:lnSpc>
                <a:spcPct val="80000"/>
              </a:lnSpc>
            </a:pPr>
            <a:r>
              <a:rPr lang="en-US" sz="1600"/>
              <a:t>Drawing can be different from what is really installed!!!!</a:t>
            </a:r>
            <a:br>
              <a:rPr lang="en-US" sz="1600"/>
            </a:br>
            <a:endParaRPr lang="en-US" sz="1600"/>
          </a:p>
          <a:p>
            <a:pPr>
              <a:lnSpc>
                <a:spcPct val="80000"/>
              </a:lnSpc>
            </a:pPr>
            <a:r>
              <a:rPr lang="en-US" sz="1800"/>
              <a:t>Material properties</a:t>
            </a:r>
          </a:p>
          <a:p>
            <a:pPr lvl="1">
              <a:lnSpc>
                <a:spcPct val="80000"/>
              </a:lnSpc>
            </a:pPr>
            <a:r>
              <a:rPr lang="en-US" sz="1600"/>
              <a:t>In time domain, very coarse fit of the input frequency dependence (see work of Carlo and Lukas Haenichen of TU Darmstadt)</a:t>
            </a:r>
          </a:p>
          <a:p>
            <a:pPr lvl="1">
              <a:lnSpc>
                <a:spcPct val="80000"/>
              </a:lnSpc>
            </a:pPr>
            <a:r>
              <a:rPr lang="en-US" sz="1600"/>
              <a:t>EM properties of materials at high frequencies are not always measured and can be very different from the model used in CST (very often, they are not part of the specs!!! Also, effect of mechanical and RF damage over time, anisotropies, inhomogeneities, etc.) </a:t>
            </a:r>
            <a:r>
              <a:rPr lang="en-US" sz="1600">
                <a:sym typeface="Wingdings" pitchFamily="2" charset="2"/>
              </a:rPr>
              <a:t> See work of Tatiana, Carlo and phase 2 collimation for instance</a:t>
            </a:r>
          </a:p>
          <a:p>
            <a:pPr lvl="1">
              <a:lnSpc>
                <a:spcPct val="80000"/>
              </a:lnSpc>
            </a:pPr>
            <a:r>
              <a:rPr lang="en-US" sz="1600"/>
              <a:t>Specific issues of modeling a thin wire (see work of Tom Kroyer </a:t>
            </a:r>
            <a:r>
              <a:rPr lang="en-US" sz="1600" i="1">
                <a:solidFill>
                  <a:srgbClr val="000000"/>
                </a:solidFill>
              </a:rPr>
              <a:t>CERN-AB-Note-2008-018</a:t>
            </a:r>
            <a:r>
              <a:rPr lang="en-US" sz="1600"/>
              <a:t> )</a:t>
            </a:r>
          </a:p>
          <a:p>
            <a:pPr lvl="1">
              <a:lnSpc>
                <a:spcPct val="80000"/>
              </a:lnSpc>
            </a:pPr>
            <a:endParaRPr lang="en-US" sz="1600"/>
          </a:p>
          <a:p>
            <a:pPr>
              <a:lnSpc>
                <a:spcPct val="80000"/>
              </a:lnSpc>
            </a:pPr>
            <a:r>
              <a:rPr lang="en-US" sz="1800"/>
              <a:t>Interaction with the bunch (Particle Studio)</a:t>
            </a:r>
          </a:p>
          <a:p>
            <a:pPr lvl="1">
              <a:lnSpc>
                <a:spcPct val="80000"/>
              </a:lnSpc>
              <a:buFontTx/>
              <a:buNone/>
            </a:pPr>
            <a:r>
              <a:rPr lang="en-US" sz="1600">
                <a:sym typeface="Wingdings" pitchFamily="2" charset="2"/>
              </a:rPr>
              <a:t>		 single pass of a line current density (see work of Carlo and Prof. Vaccaro)</a:t>
            </a:r>
          </a:p>
          <a:p>
            <a:pPr lvl="1">
              <a:lnSpc>
                <a:spcPct val="80000"/>
              </a:lnSpc>
              <a:buFontTx/>
              <a:buNone/>
            </a:pPr>
            <a:r>
              <a:rPr lang="en-US" sz="1600"/>
              <a:t>		</a:t>
            </a:r>
            <a:r>
              <a:rPr lang="en-US" sz="1600">
                <a:sym typeface="Wingdings" pitchFamily="2" charset="2"/>
              </a:rPr>
              <a:t> limited wakelength  limitated to low Q values</a:t>
            </a:r>
          </a:p>
          <a:p>
            <a:pPr lvl="1">
              <a:lnSpc>
                <a:spcPct val="80000"/>
              </a:lnSpc>
              <a:buFontTx/>
              <a:buNone/>
            </a:pPr>
            <a:r>
              <a:rPr lang="en-US" sz="1600"/>
              <a:t>		</a:t>
            </a:r>
            <a:r>
              <a:rPr lang="en-US" sz="1600">
                <a:sym typeface="Wingdings" pitchFamily="2" charset="2"/>
              </a:rPr>
              <a:t> in MWS, perturbation method, well suited to high Q values and no thick dispersive 	     materials</a:t>
            </a:r>
            <a:endParaRPr lang="en-US" sz="1600"/>
          </a:p>
          <a:p>
            <a:pPr lvl="1">
              <a:lnSpc>
                <a:spcPct val="80000"/>
              </a:lnSpc>
            </a:pPr>
            <a:endParaRPr lang="en-US" sz="1600"/>
          </a:p>
          <a:p>
            <a:pPr>
              <a:lnSpc>
                <a:spcPct val="80000"/>
              </a:lnSpc>
            </a:pPr>
            <a:endParaRPr lang="en-US" sz="1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Agenda</a:t>
            </a:r>
          </a:p>
        </p:txBody>
      </p:sp>
      <p:sp>
        <p:nvSpPr>
          <p:cNvPr id="43011" name="Rectangle 3"/>
          <p:cNvSpPr>
            <a:spLocks noGrp="1" noChangeArrowheads="1"/>
          </p:cNvSpPr>
          <p:nvPr>
            <p:ph type="body" idx="1"/>
          </p:nvPr>
        </p:nvSpPr>
        <p:spPr>
          <a:xfrm>
            <a:off x="395288" y="1268413"/>
            <a:ext cx="8229600" cy="4525962"/>
          </a:xfrm>
        </p:spPr>
        <p:txBody>
          <a:bodyPr/>
          <a:lstStyle/>
          <a:p>
            <a:r>
              <a:rPr lang="en-US" sz="2000"/>
              <a:t>Context</a:t>
            </a:r>
            <a:br>
              <a:rPr lang="en-US" sz="2000"/>
            </a:br>
            <a:endParaRPr lang="en-US" sz="2000"/>
          </a:p>
          <a:p>
            <a:r>
              <a:rPr lang="en-US" sz="2000"/>
              <a:t>Main assumptions</a:t>
            </a:r>
            <a:br>
              <a:rPr lang="en-US" sz="2000"/>
            </a:br>
            <a:endParaRPr lang="en-US" sz="2000"/>
          </a:p>
          <a:p>
            <a:r>
              <a:rPr lang="en-US" sz="2000">
                <a:solidFill>
                  <a:srgbClr val="FF3300"/>
                </a:solidFill>
              </a:rPr>
              <a:t>Simulation of the wire scanner tank alone</a:t>
            </a:r>
            <a:br>
              <a:rPr lang="en-US" sz="2000">
                <a:solidFill>
                  <a:srgbClr val="FF3300"/>
                </a:solidFill>
              </a:rPr>
            </a:br>
            <a:endParaRPr lang="en-US" sz="2000">
              <a:solidFill>
                <a:srgbClr val="FF3300"/>
              </a:solidFill>
            </a:endParaRPr>
          </a:p>
          <a:p>
            <a:r>
              <a:rPr lang="en-US" sz="2000"/>
              <a:t>Simulations of the wire scanner with the wire and arm (parking position IN)</a:t>
            </a:r>
            <a:br>
              <a:rPr lang="en-US" sz="2000"/>
            </a:br>
            <a:endParaRPr lang="en-US" sz="2000"/>
          </a:p>
          <a:p>
            <a:r>
              <a:rPr lang="en-US" sz="2000"/>
              <a:t>Simulations of the wire scanner with the wire and arm (parking position OUT)</a:t>
            </a:r>
            <a:br>
              <a:rPr lang="en-US" sz="2000"/>
            </a:br>
            <a:endParaRPr lang="en-US" sz="2000"/>
          </a:p>
          <a:p>
            <a:r>
              <a:rPr lang="en-US" sz="2000"/>
              <a:t>Summary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1. Wire scanner tank alone</a:t>
            </a:r>
          </a:p>
        </p:txBody>
      </p:sp>
      <p:pic>
        <p:nvPicPr>
          <p:cNvPr id="7172" name="Picture 4"/>
          <p:cNvPicPr>
            <a:picLocks noChangeAspect="1" noChangeArrowheads="1"/>
          </p:cNvPicPr>
          <p:nvPr/>
        </p:nvPicPr>
        <p:blipFill>
          <a:blip r:embed="rId2" cstate="print"/>
          <a:srcRect l="17133" t="17154" r="57175" b="34309"/>
          <a:stretch>
            <a:fillRect/>
          </a:stretch>
        </p:blipFill>
        <p:spPr bwMode="auto">
          <a:xfrm>
            <a:off x="4787900" y="2133600"/>
            <a:ext cx="4176713" cy="3155950"/>
          </a:xfrm>
          <a:prstGeom prst="rect">
            <a:avLst/>
          </a:prstGeom>
          <a:noFill/>
          <a:ln w="9525">
            <a:noFill/>
            <a:miter lim="800000"/>
            <a:headEnd/>
            <a:tailEnd/>
          </a:ln>
          <a:effectLst/>
        </p:spPr>
      </p:pic>
      <p:sp>
        <p:nvSpPr>
          <p:cNvPr id="7173" name="Text Box 5"/>
          <p:cNvSpPr txBox="1">
            <a:spLocks noChangeArrowheads="1"/>
          </p:cNvSpPr>
          <p:nvPr/>
        </p:nvSpPr>
        <p:spPr bwMode="auto">
          <a:xfrm>
            <a:off x="900113" y="5734050"/>
            <a:ext cx="7296150" cy="641350"/>
          </a:xfrm>
          <a:prstGeom prst="rect">
            <a:avLst/>
          </a:prstGeom>
          <a:noFill/>
          <a:ln w="9525">
            <a:noFill/>
            <a:miter lim="800000"/>
            <a:headEnd/>
            <a:tailEnd/>
          </a:ln>
          <a:effectLst/>
        </p:spPr>
        <p:txBody>
          <a:bodyPr wrap="none">
            <a:spAutoFit/>
          </a:bodyPr>
          <a:lstStyle/>
          <a:p>
            <a:r>
              <a:rPr lang="en-US"/>
              <a:t>Reasons for changing the tank: 	- improve aperture</a:t>
            </a:r>
          </a:p>
          <a:p>
            <a:r>
              <a:rPr lang="en-US"/>
              <a:t>				- enhance measurement accuracy</a:t>
            </a:r>
          </a:p>
        </p:txBody>
      </p:sp>
      <p:sp>
        <p:nvSpPr>
          <p:cNvPr id="7174" name="Text Box 6"/>
          <p:cNvSpPr txBox="1">
            <a:spLocks noChangeArrowheads="1"/>
          </p:cNvSpPr>
          <p:nvPr/>
        </p:nvSpPr>
        <p:spPr bwMode="auto">
          <a:xfrm>
            <a:off x="4787900" y="1622425"/>
            <a:ext cx="4159250" cy="366713"/>
          </a:xfrm>
          <a:prstGeom prst="rect">
            <a:avLst/>
          </a:prstGeom>
          <a:noFill/>
          <a:ln w="9525">
            <a:noFill/>
            <a:miter lim="800000"/>
            <a:headEnd/>
            <a:tailEnd/>
          </a:ln>
          <a:effectLst/>
        </p:spPr>
        <p:txBody>
          <a:bodyPr wrap="none">
            <a:spAutoFit/>
          </a:bodyPr>
          <a:lstStyle/>
          <a:p>
            <a:r>
              <a:rPr lang="en-US"/>
              <a:t>CST model after import and processing</a:t>
            </a:r>
          </a:p>
        </p:txBody>
      </p:sp>
      <p:sp>
        <p:nvSpPr>
          <p:cNvPr id="7177" name="Text Box 9"/>
          <p:cNvSpPr txBox="1">
            <a:spLocks noChangeArrowheads="1"/>
          </p:cNvSpPr>
          <p:nvPr/>
        </p:nvSpPr>
        <p:spPr bwMode="auto">
          <a:xfrm>
            <a:off x="539750" y="1628775"/>
            <a:ext cx="3524250" cy="366713"/>
          </a:xfrm>
          <a:prstGeom prst="rect">
            <a:avLst/>
          </a:prstGeom>
          <a:noFill/>
          <a:ln w="9525">
            <a:noFill/>
            <a:miter lim="800000"/>
            <a:headEnd/>
            <a:tailEnd/>
          </a:ln>
          <a:effectLst/>
        </p:spPr>
        <p:txBody>
          <a:bodyPr wrap="none">
            <a:spAutoFit/>
          </a:bodyPr>
          <a:lstStyle/>
          <a:p>
            <a:r>
              <a:rPr lang="en-US"/>
              <a:t>STP model exported from CATIA</a:t>
            </a:r>
          </a:p>
        </p:txBody>
      </p:sp>
      <p:pic>
        <p:nvPicPr>
          <p:cNvPr id="7178" name="Picture 10"/>
          <p:cNvPicPr>
            <a:picLocks noChangeAspect="1" noChangeArrowheads="1"/>
          </p:cNvPicPr>
          <p:nvPr/>
        </p:nvPicPr>
        <p:blipFill>
          <a:blip r:embed="rId3" cstate="print"/>
          <a:srcRect/>
          <a:stretch>
            <a:fillRect/>
          </a:stretch>
        </p:blipFill>
        <p:spPr bwMode="auto">
          <a:xfrm>
            <a:off x="323850" y="2133600"/>
            <a:ext cx="4200525" cy="3251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777875"/>
          </a:xfrm>
        </p:spPr>
        <p:txBody>
          <a:bodyPr/>
          <a:lstStyle/>
          <a:p>
            <a:r>
              <a:rPr lang="en-US" sz="3600"/>
              <a:t>Note: import a model from CATIA</a:t>
            </a:r>
          </a:p>
        </p:txBody>
      </p:sp>
      <p:sp>
        <p:nvSpPr>
          <p:cNvPr id="6147" name="Rectangle 3"/>
          <p:cNvSpPr>
            <a:spLocks noGrp="1" noChangeArrowheads="1"/>
          </p:cNvSpPr>
          <p:nvPr>
            <p:ph type="body" idx="1"/>
          </p:nvPr>
        </p:nvSpPr>
        <p:spPr/>
        <p:txBody>
          <a:bodyPr/>
          <a:lstStyle/>
          <a:p>
            <a:pPr marL="609600" indent="-609600">
              <a:lnSpc>
                <a:spcPct val="90000"/>
              </a:lnSpc>
            </a:pPr>
            <a:r>
              <a:rPr lang="en-US" sz="1800"/>
              <a:t>Method currently used:</a:t>
            </a:r>
          </a:p>
          <a:p>
            <a:pPr marL="990600" lvl="1" indent="-533400">
              <a:lnSpc>
                <a:spcPct val="90000"/>
              </a:lnSpc>
              <a:buFontTx/>
              <a:buAutoNum type="arabicPeriod"/>
            </a:pPr>
            <a:r>
              <a:rPr lang="en-US" sz="1600"/>
              <a:t>Ask the model owner to export it in *.STP format</a:t>
            </a:r>
          </a:p>
          <a:p>
            <a:pPr marL="990600" lvl="1" indent="-533400">
              <a:lnSpc>
                <a:spcPct val="90000"/>
              </a:lnSpc>
              <a:buFontTx/>
              <a:buAutoNum type="arabicPeriod"/>
            </a:pPr>
            <a:r>
              <a:rPr lang="en-US" sz="1600"/>
              <a:t>Open the *.STP file in HFSS (and check the structure…)</a:t>
            </a:r>
          </a:p>
          <a:p>
            <a:pPr marL="990600" lvl="1" indent="-533400">
              <a:lnSpc>
                <a:spcPct val="90000"/>
              </a:lnSpc>
              <a:buFontTx/>
              <a:buAutoNum type="arabicPeriod"/>
            </a:pPr>
            <a:r>
              <a:rPr lang="en-US" sz="1600"/>
              <a:t>Export in *.SAT format</a:t>
            </a:r>
          </a:p>
          <a:p>
            <a:pPr marL="990600" lvl="1" indent="-533400">
              <a:lnSpc>
                <a:spcPct val="90000"/>
              </a:lnSpc>
              <a:buFontTx/>
              <a:buAutoNum type="arabicPeriod"/>
            </a:pPr>
            <a:r>
              <a:rPr lang="en-US" sz="1600"/>
              <a:t>Import the *.SAT in CST</a:t>
            </a:r>
          </a:p>
          <a:p>
            <a:pPr marL="990600" lvl="1" indent="-533400">
              <a:lnSpc>
                <a:spcPct val="90000"/>
              </a:lnSpc>
              <a:buFontTx/>
              <a:buAutoNum type="arabicPeriod"/>
            </a:pPr>
            <a:r>
              <a:rPr lang="en-US" sz="1600"/>
              <a:t>Suppress unnecessary parts and use the CST healing functions</a:t>
            </a:r>
          </a:p>
          <a:p>
            <a:pPr marL="990600" lvl="1" indent="-533400">
              <a:lnSpc>
                <a:spcPct val="90000"/>
              </a:lnSpc>
              <a:buFontTx/>
              <a:buAutoNum type="arabicPeriod"/>
            </a:pPr>
            <a:r>
              <a:rPr lang="en-US" sz="1600"/>
              <a:t>Fill the simulation space with vacuum and use the separate shape function on the resulting solid to keep the vacuum inside the element and suppress the vacuum around it. </a:t>
            </a:r>
          </a:p>
          <a:p>
            <a:pPr marL="609600" indent="-609600">
              <a:lnSpc>
                <a:spcPct val="90000"/>
              </a:lnSpc>
              <a:buFontTx/>
              <a:buNone/>
            </a:pPr>
            <a:endParaRPr lang="en-US" sz="1800"/>
          </a:p>
          <a:p>
            <a:pPr marL="609600" indent="-609600">
              <a:lnSpc>
                <a:spcPct val="90000"/>
              </a:lnSpc>
            </a:pPr>
            <a:r>
              <a:rPr lang="en-US" sz="1800"/>
              <a:t>Current issues:</a:t>
            </a:r>
          </a:p>
          <a:p>
            <a:pPr marL="990600" lvl="1" indent="-533400">
              <a:lnSpc>
                <a:spcPct val="90000"/>
              </a:lnSpc>
            </a:pPr>
            <a:r>
              <a:rPr lang="en-US" sz="1600"/>
              <a:t>CERN does not have a direct import license for CATIA or STEP files, hence the need to go through HFSS</a:t>
            </a:r>
          </a:p>
          <a:p>
            <a:pPr marL="990600" lvl="1" indent="-533400">
              <a:lnSpc>
                <a:spcPct val="90000"/>
              </a:lnSpc>
            </a:pPr>
            <a:r>
              <a:rPr lang="en-US" sz="1600"/>
              <a:t>CATIA models are only accessible through SMARTEAM, a shared environment (2-week-training course required)</a:t>
            </a:r>
          </a:p>
          <a:p>
            <a:pPr marL="990600" lvl="1" indent="-533400">
              <a:lnSpc>
                <a:spcPct val="90000"/>
              </a:lnSpc>
            </a:pPr>
            <a:r>
              <a:rPr lang="en-US" sz="1600"/>
              <a:t>Resulting models in CST sometimes present serious issues, and obtaining a consistent model is not always trivial </a:t>
            </a:r>
          </a:p>
          <a:p>
            <a:pPr marL="990600" lvl="1" indent="-533400">
              <a:lnSpc>
                <a:spcPct val="90000"/>
              </a:lnSpc>
            </a:pPr>
            <a:endParaRPr lang="en-US" sz="16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0825" y="260350"/>
            <a:ext cx="8686800" cy="1143000"/>
          </a:xfrm>
        </p:spPr>
        <p:txBody>
          <a:bodyPr/>
          <a:lstStyle/>
          <a:p>
            <a:r>
              <a:rPr lang="en-US" sz="3200"/>
              <a:t>Longitudinal wake from CST Particle Studio</a:t>
            </a:r>
            <a:br>
              <a:rPr lang="en-US" sz="3200"/>
            </a:br>
            <a:r>
              <a:rPr lang="en-US" sz="1600"/>
              <a:t>beta =1, sigma = 2 cm, 2 M mesh cells, wake of ~20 m, indirect testbeams wake integration</a:t>
            </a:r>
            <a:endParaRPr lang="en-US" sz="3200"/>
          </a:p>
        </p:txBody>
      </p:sp>
      <p:sp>
        <p:nvSpPr>
          <p:cNvPr id="3075" name="Rectangle 3"/>
          <p:cNvSpPr>
            <a:spLocks noGrp="1" noChangeArrowheads="1"/>
          </p:cNvSpPr>
          <p:nvPr>
            <p:ph type="body" idx="1"/>
          </p:nvPr>
        </p:nvSpPr>
        <p:spPr/>
        <p:txBody>
          <a:bodyPr/>
          <a:lstStyle/>
          <a:p>
            <a:endParaRPr lang="en-US"/>
          </a:p>
        </p:txBody>
      </p:sp>
      <p:pic>
        <p:nvPicPr>
          <p:cNvPr id="3076" name="Picture 4"/>
          <p:cNvPicPr>
            <a:picLocks noChangeAspect="1" noChangeArrowheads="1"/>
          </p:cNvPicPr>
          <p:nvPr/>
        </p:nvPicPr>
        <p:blipFill>
          <a:blip r:embed="rId2" cstate="print"/>
          <a:srcRect l="10017" t="12492" r="50952" b="26201"/>
          <a:stretch>
            <a:fillRect/>
          </a:stretch>
        </p:blipFill>
        <p:spPr bwMode="auto">
          <a:xfrm>
            <a:off x="395288" y="1557338"/>
            <a:ext cx="7704137" cy="4840287"/>
          </a:xfrm>
          <a:prstGeom prst="rect">
            <a:avLst/>
          </a:prstGeom>
          <a:noFill/>
          <a:ln w="9525">
            <a:noFill/>
            <a:miter lim="800000"/>
            <a:headEnd/>
            <a:tailEnd/>
          </a:ln>
          <a:effectLst/>
        </p:spPr>
      </p:pic>
      <p:sp>
        <p:nvSpPr>
          <p:cNvPr id="3077" name="Text Box 5"/>
          <p:cNvSpPr txBox="1">
            <a:spLocks noChangeArrowheads="1"/>
          </p:cNvSpPr>
          <p:nvPr/>
        </p:nvSpPr>
        <p:spPr bwMode="auto">
          <a:xfrm>
            <a:off x="1908175" y="3284538"/>
            <a:ext cx="1022350" cy="366712"/>
          </a:xfrm>
          <a:prstGeom prst="rect">
            <a:avLst/>
          </a:prstGeom>
          <a:noFill/>
          <a:ln w="9525">
            <a:noFill/>
            <a:miter lim="800000"/>
            <a:headEnd/>
            <a:tailEnd/>
          </a:ln>
          <a:effectLst/>
        </p:spPr>
        <p:txBody>
          <a:bodyPr wrap="none">
            <a:spAutoFit/>
          </a:bodyPr>
          <a:lstStyle/>
          <a:p>
            <a:r>
              <a:rPr lang="en-US"/>
              <a:t>0.8 GHz</a:t>
            </a:r>
          </a:p>
        </p:txBody>
      </p:sp>
      <p:sp>
        <p:nvSpPr>
          <p:cNvPr id="3078" name="Text Box 6"/>
          <p:cNvSpPr txBox="1">
            <a:spLocks noChangeArrowheads="1"/>
          </p:cNvSpPr>
          <p:nvPr/>
        </p:nvSpPr>
        <p:spPr bwMode="auto">
          <a:xfrm>
            <a:off x="2051050" y="2852738"/>
            <a:ext cx="1022350" cy="366712"/>
          </a:xfrm>
          <a:prstGeom prst="rect">
            <a:avLst/>
          </a:prstGeom>
          <a:noFill/>
          <a:ln w="9525">
            <a:noFill/>
            <a:miter lim="800000"/>
            <a:headEnd/>
            <a:tailEnd/>
          </a:ln>
          <a:effectLst/>
        </p:spPr>
        <p:txBody>
          <a:bodyPr wrap="none">
            <a:spAutoFit/>
          </a:bodyPr>
          <a:lstStyle/>
          <a:p>
            <a:r>
              <a:rPr lang="en-US"/>
              <a:t>0.9 GHz</a:t>
            </a:r>
          </a:p>
        </p:txBody>
      </p:sp>
      <p:sp>
        <p:nvSpPr>
          <p:cNvPr id="3079" name="Text Box 7"/>
          <p:cNvSpPr txBox="1">
            <a:spLocks noChangeArrowheads="1"/>
          </p:cNvSpPr>
          <p:nvPr/>
        </p:nvSpPr>
        <p:spPr bwMode="auto">
          <a:xfrm>
            <a:off x="2339975" y="2276475"/>
            <a:ext cx="1149350" cy="366713"/>
          </a:xfrm>
          <a:prstGeom prst="rect">
            <a:avLst/>
          </a:prstGeom>
          <a:noFill/>
          <a:ln w="9525">
            <a:noFill/>
            <a:miter lim="800000"/>
            <a:headEnd/>
            <a:tailEnd/>
          </a:ln>
          <a:effectLst/>
        </p:spPr>
        <p:txBody>
          <a:bodyPr wrap="none">
            <a:spAutoFit/>
          </a:bodyPr>
          <a:lstStyle/>
          <a:p>
            <a:r>
              <a:rPr lang="en-US"/>
              <a:t>0.95 GHz</a:t>
            </a:r>
          </a:p>
        </p:txBody>
      </p:sp>
      <p:sp>
        <p:nvSpPr>
          <p:cNvPr id="3080" name="Text Box 8"/>
          <p:cNvSpPr txBox="1">
            <a:spLocks noChangeArrowheads="1"/>
          </p:cNvSpPr>
          <p:nvPr/>
        </p:nvSpPr>
        <p:spPr bwMode="auto">
          <a:xfrm>
            <a:off x="3276600" y="2636838"/>
            <a:ext cx="1149350" cy="366712"/>
          </a:xfrm>
          <a:prstGeom prst="rect">
            <a:avLst/>
          </a:prstGeom>
          <a:noFill/>
          <a:ln w="9525">
            <a:noFill/>
            <a:miter lim="800000"/>
            <a:headEnd/>
            <a:tailEnd/>
          </a:ln>
          <a:effectLst/>
        </p:spPr>
        <p:txBody>
          <a:bodyPr wrap="none">
            <a:spAutoFit/>
          </a:bodyPr>
          <a:lstStyle/>
          <a:p>
            <a:r>
              <a:rPr lang="en-US"/>
              <a:t>1.12 GHz</a:t>
            </a:r>
          </a:p>
        </p:txBody>
      </p:sp>
      <p:sp>
        <p:nvSpPr>
          <p:cNvPr id="3081" name="Text Box 9"/>
          <p:cNvSpPr txBox="1">
            <a:spLocks noChangeArrowheads="1"/>
          </p:cNvSpPr>
          <p:nvPr/>
        </p:nvSpPr>
        <p:spPr bwMode="auto">
          <a:xfrm>
            <a:off x="3203575" y="1916113"/>
            <a:ext cx="1149350" cy="366712"/>
          </a:xfrm>
          <a:prstGeom prst="rect">
            <a:avLst/>
          </a:prstGeom>
          <a:noFill/>
          <a:ln w="9525">
            <a:noFill/>
            <a:miter lim="800000"/>
            <a:headEnd/>
            <a:tailEnd/>
          </a:ln>
          <a:effectLst/>
        </p:spPr>
        <p:txBody>
          <a:bodyPr wrap="none">
            <a:spAutoFit/>
          </a:bodyPr>
          <a:lstStyle/>
          <a:p>
            <a:r>
              <a:rPr lang="en-US"/>
              <a:t>1.18 GHz</a:t>
            </a:r>
          </a:p>
        </p:txBody>
      </p:sp>
      <p:sp>
        <p:nvSpPr>
          <p:cNvPr id="3082" name="Text Box 10"/>
          <p:cNvSpPr txBox="1">
            <a:spLocks noChangeArrowheads="1"/>
          </p:cNvSpPr>
          <p:nvPr/>
        </p:nvSpPr>
        <p:spPr bwMode="auto">
          <a:xfrm>
            <a:off x="4211638" y="1844675"/>
            <a:ext cx="1149350" cy="366713"/>
          </a:xfrm>
          <a:prstGeom prst="rect">
            <a:avLst/>
          </a:prstGeom>
          <a:noFill/>
          <a:ln w="9525">
            <a:noFill/>
            <a:miter lim="800000"/>
            <a:headEnd/>
            <a:tailEnd/>
          </a:ln>
          <a:effectLst/>
        </p:spPr>
        <p:txBody>
          <a:bodyPr wrap="none">
            <a:spAutoFit/>
          </a:bodyPr>
          <a:lstStyle/>
          <a:p>
            <a:r>
              <a:rPr lang="en-US"/>
              <a:t>1.45 GHz</a:t>
            </a:r>
          </a:p>
        </p:txBody>
      </p:sp>
      <p:sp>
        <p:nvSpPr>
          <p:cNvPr id="3083" name="Line 11"/>
          <p:cNvSpPr>
            <a:spLocks noChangeShapeType="1"/>
          </p:cNvSpPr>
          <p:nvPr/>
        </p:nvSpPr>
        <p:spPr bwMode="auto">
          <a:xfrm>
            <a:off x="2771775" y="3644900"/>
            <a:ext cx="71438" cy="215900"/>
          </a:xfrm>
          <a:prstGeom prst="line">
            <a:avLst/>
          </a:prstGeom>
          <a:noFill/>
          <a:ln w="9525">
            <a:solidFill>
              <a:schemeClr val="tx1"/>
            </a:solidFill>
            <a:round/>
            <a:headEnd/>
            <a:tailEnd type="triangle" w="med" len="med"/>
          </a:ln>
          <a:effectLst/>
        </p:spPr>
        <p:txBody>
          <a:bodyPr/>
          <a:lstStyle/>
          <a:p>
            <a:endParaRPr lang="en-US"/>
          </a:p>
        </p:txBody>
      </p:sp>
      <p:sp>
        <p:nvSpPr>
          <p:cNvPr id="3084" name="Line 12"/>
          <p:cNvSpPr>
            <a:spLocks noChangeShapeType="1"/>
          </p:cNvSpPr>
          <p:nvPr/>
        </p:nvSpPr>
        <p:spPr bwMode="auto">
          <a:xfrm>
            <a:off x="2916238" y="3141663"/>
            <a:ext cx="142875" cy="503237"/>
          </a:xfrm>
          <a:prstGeom prst="line">
            <a:avLst/>
          </a:prstGeom>
          <a:noFill/>
          <a:ln w="9525">
            <a:solidFill>
              <a:schemeClr val="tx1"/>
            </a:solidFill>
            <a:round/>
            <a:headEnd/>
            <a:tailEnd type="triangle" w="med" len="med"/>
          </a:ln>
          <a:effectLst/>
        </p:spPr>
        <p:txBody>
          <a:bodyPr/>
          <a:lstStyle/>
          <a:p>
            <a:endParaRPr lang="en-US"/>
          </a:p>
        </p:txBody>
      </p:sp>
      <p:sp>
        <p:nvSpPr>
          <p:cNvPr id="3085" name="Line 13"/>
          <p:cNvSpPr>
            <a:spLocks noChangeShapeType="1"/>
          </p:cNvSpPr>
          <p:nvPr/>
        </p:nvSpPr>
        <p:spPr bwMode="auto">
          <a:xfrm>
            <a:off x="3132138" y="2565400"/>
            <a:ext cx="0" cy="142875"/>
          </a:xfrm>
          <a:prstGeom prst="line">
            <a:avLst/>
          </a:prstGeom>
          <a:noFill/>
          <a:ln w="9525">
            <a:solidFill>
              <a:schemeClr val="tx1"/>
            </a:solidFill>
            <a:round/>
            <a:headEnd/>
            <a:tailEnd type="triangle" w="med" len="med"/>
          </a:ln>
          <a:effectLst/>
        </p:spPr>
        <p:txBody>
          <a:bodyPr/>
          <a:lstStyle/>
          <a:p>
            <a:endParaRPr lang="en-US"/>
          </a:p>
        </p:txBody>
      </p:sp>
      <p:sp>
        <p:nvSpPr>
          <p:cNvPr id="3086" name="Line 14"/>
          <p:cNvSpPr>
            <a:spLocks noChangeShapeType="1"/>
          </p:cNvSpPr>
          <p:nvPr/>
        </p:nvSpPr>
        <p:spPr bwMode="auto">
          <a:xfrm>
            <a:off x="3563938" y="2924175"/>
            <a:ext cx="12700" cy="188913"/>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17833</TotalTime>
  <Words>1273</Words>
  <Application>Microsoft Office PowerPoint</Application>
  <PresentationFormat>On-screen Show (4:3)</PresentationFormat>
  <Paragraphs>314</Paragraphs>
  <Slides>37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2" baseType="lpstr">
      <vt:lpstr>Arial</vt:lpstr>
      <vt:lpstr>Symbol</vt:lpstr>
      <vt:lpstr>Wingdings</vt:lpstr>
      <vt:lpstr>Default Design</vt:lpstr>
      <vt:lpstr>Microsoft Equation 3.0</vt:lpstr>
      <vt:lpstr>CST simulations of the impedance of a new design for the PS wire scanners</vt:lpstr>
      <vt:lpstr>Agenda</vt:lpstr>
      <vt:lpstr>Context</vt:lpstr>
      <vt:lpstr>What can we do to check the impedance?</vt:lpstr>
      <vt:lpstr>Main assumptions</vt:lpstr>
      <vt:lpstr>Agenda</vt:lpstr>
      <vt:lpstr>1. Wire scanner tank alone</vt:lpstr>
      <vt:lpstr>Note: import a model from CATIA</vt:lpstr>
      <vt:lpstr>Longitudinal wake from CST Particle Studio beta =1, sigma = 2 cm, 2 M mesh cells, wake of ~20 m, indirect testbeams wake integration</vt:lpstr>
      <vt:lpstr>Eigenmodes of the tank</vt:lpstr>
      <vt:lpstr>Power losses calculations</vt:lpstr>
      <vt:lpstr>Why is the dissipated power so small?</vt:lpstr>
      <vt:lpstr>Agenda</vt:lpstr>
      <vt:lpstr>2. Wire scanner tank with wire and mechanical system </vt:lpstr>
      <vt:lpstr>Tank with wire (IN position) Longitudinal impedance  beta =1, sigma = 3 cm, 2 M mesh cells, wake of ~20 m</vt:lpstr>
      <vt:lpstr>Is this new mode an issue?</vt:lpstr>
      <vt:lpstr>Surface currents (freq domain)</vt:lpstr>
      <vt:lpstr>Voltage in the wire (1st try…)</vt:lpstr>
      <vt:lpstr>Can we damp this mode?</vt:lpstr>
      <vt:lpstr>Trying to damp this 300 MHz mode</vt:lpstr>
      <vt:lpstr>First try to damp that modes with available blocks of ferrite</vt:lpstr>
      <vt:lpstr>Where do we put the ferrite plate</vt:lpstr>
      <vt:lpstr>Longitudinal impedance (real)</vt:lpstr>
      <vt:lpstr>Mode properties</vt:lpstr>
      <vt:lpstr>Longitudinal impedance (imaginary)</vt:lpstr>
      <vt:lpstr>Horizontal “dipolar” impedance (LF) </vt:lpstr>
      <vt:lpstr>Vertical dipolar impedance (LF) </vt:lpstr>
      <vt:lpstr>Agenda</vt:lpstr>
      <vt:lpstr>Tank with wire (OUT position)</vt:lpstr>
      <vt:lpstr>Summary</vt:lpstr>
      <vt:lpstr>Thank you for your attention</vt:lpstr>
      <vt:lpstr>Mode 3</vt:lpstr>
      <vt:lpstr>Mode 6</vt:lpstr>
      <vt:lpstr>Longitudinal impedance</vt:lpstr>
      <vt:lpstr>Horizontal dipolar impedance at low frequency</vt:lpstr>
      <vt:lpstr>Ez Field patterns of this mode</vt:lpstr>
      <vt:lpstr>|H| field pattern of this mode</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CST simulations of the impedance of a new design for the PS and PSB wire scanners</dc:title>
  <dc:creator>bsalvant</dc:creator>
  <cp:lastModifiedBy>NICE</cp:lastModifiedBy>
  <cp:revision>167</cp:revision>
  <dcterms:created xsi:type="dcterms:W3CDTF">2010-07-28T12:58:22Z</dcterms:created>
  <dcterms:modified xsi:type="dcterms:W3CDTF">2010-08-11T14:26:16Z</dcterms:modified>
</cp:coreProperties>
</file>