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75" r:id="rId6"/>
    <p:sldId id="280" r:id="rId7"/>
    <p:sldId id="261" r:id="rId8"/>
    <p:sldId id="263" r:id="rId9"/>
    <p:sldId id="277" r:id="rId10"/>
    <p:sldId id="278" r:id="rId11"/>
    <p:sldId id="279" r:id="rId12"/>
    <p:sldId id="265" r:id="rId13"/>
    <p:sldId id="266" r:id="rId14"/>
    <p:sldId id="268" r:id="rId15"/>
    <p:sldId id="267" r:id="rId16"/>
    <p:sldId id="281" r:id="rId17"/>
    <p:sldId id="271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7651" autoAdjust="0"/>
  </p:normalViewPr>
  <p:slideViewPr>
    <p:cSldViewPr>
      <p:cViewPr varScale="1">
        <p:scale>
          <a:sx n="90" d="100"/>
          <a:sy n="90" d="100"/>
        </p:scale>
        <p:origin x="-104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A95EC0-55B0-4546-BABA-224621D2189C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25A508-0EF5-4DC4-AFF6-93A76752A53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25A508-0EF5-4DC4-AFF6-93A76752A53E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25A508-0EF5-4DC4-AFF6-93A76752A53E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6F4DE-4837-4350-B4BE-4E9715C2CAB4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A2009-559C-4AEA-9F42-457A5B30A5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6F4DE-4837-4350-B4BE-4E9715C2CAB4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A2009-559C-4AEA-9F42-457A5B30A5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6F4DE-4837-4350-B4BE-4E9715C2CAB4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A2009-559C-4AEA-9F42-457A5B30A5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6F4DE-4837-4350-B4BE-4E9715C2CAB4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A2009-559C-4AEA-9F42-457A5B30A5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6F4DE-4837-4350-B4BE-4E9715C2CAB4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A2009-559C-4AEA-9F42-457A5B30A5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6F4DE-4837-4350-B4BE-4E9715C2CAB4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A2009-559C-4AEA-9F42-457A5B30A5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6F4DE-4837-4350-B4BE-4E9715C2CAB4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A2009-559C-4AEA-9F42-457A5B30A5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6F4DE-4837-4350-B4BE-4E9715C2CAB4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A2009-559C-4AEA-9F42-457A5B30A5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6F4DE-4837-4350-B4BE-4E9715C2CAB4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A2009-559C-4AEA-9F42-457A5B30A5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6F4DE-4837-4350-B4BE-4E9715C2CAB4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A2009-559C-4AEA-9F42-457A5B30A5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6F4DE-4837-4350-B4BE-4E9715C2CAB4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A2009-559C-4AEA-9F42-457A5B30A5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B6F4DE-4837-4350-B4BE-4E9715C2CAB4}" type="datetimeFigureOut">
              <a:rPr lang="en-US" smtClean="0"/>
              <a:pPr/>
              <a:t>6/17/2010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FA2009-559C-4AEA-9F42-457A5B30A58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png"/><Relationship Id="rId4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1371600"/>
            <a:ext cx="7772400" cy="1470025"/>
          </a:xfrm>
        </p:spPr>
        <p:txBody>
          <a:bodyPr>
            <a:noAutofit/>
          </a:bodyPr>
          <a:lstStyle/>
          <a:p>
            <a:r>
              <a:rPr lang="en-US" sz="3600" dirty="0" smtClean="0">
                <a:solidFill>
                  <a:schemeClr val="tx2"/>
                </a:solidFill>
              </a:rPr>
              <a:t>First measurements </a:t>
            </a:r>
            <a:br>
              <a:rPr lang="en-US" sz="3600" dirty="0" smtClean="0">
                <a:solidFill>
                  <a:schemeClr val="tx2"/>
                </a:solidFill>
              </a:rPr>
            </a:br>
            <a:r>
              <a:rPr lang="en-US" sz="3600" dirty="0" smtClean="0">
                <a:solidFill>
                  <a:schemeClr val="tx2"/>
                </a:solidFill>
              </a:rPr>
              <a:t>of l</a:t>
            </a:r>
            <a:r>
              <a:rPr lang="en-US" sz="3600" dirty="0" smtClean="0">
                <a:solidFill>
                  <a:schemeClr val="tx2"/>
                </a:solidFill>
              </a:rPr>
              <a:t>ongitudinal impedance </a:t>
            </a:r>
            <a:r>
              <a:rPr lang="en-US" sz="3600" dirty="0" smtClean="0">
                <a:solidFill>
                  <a:schemeClr val="tx2"/>
                </a:solidFill>
              </a:rPr>
              <a:t/>
            </a:r>
            <a:br>
              <a:rPr lang="en-US" sz="3600" dirty="0" smtClean="0">
                <a:solidFill>
                  <a:schemeClr val="tx2"/>
                </a:solidFill>
              </a:rPr>
            </a:br>
            <a:r>
              <a:rPr lang="en-US" sz="3600" dirty="0" smtClean="0">
                <a:solidFill>
                  <a:schemeClr val="tx2"/>
                </a:solidFill>
              </a:rPr>
              <a:t>and single-bunch effects in LHC</a:t>
            </a:r>
            <a:endParaRPr lang="en-US" sz="3600" dirty="0">
              <a:solidFill>
                <a:schemeClr val="tx2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352800"/>
            <a:ext cx="6400800" cy="2286000"/>
          </a:xfrm>
        </p:spPr>
        <p:txBody>
          <a:bodyPr>
            <a:normAutofit/>
          </a:bodyPr>
          <a:lstStyle/>
          <a:p>
            <a:pPr algn="r"/>
            <a:r>
              <a:rPr lang="en-US" sz="2800" dirty="0" smtClean="0">
                <a:solidFill>
                  <a:schemeClr val="tx2"/>
                </a:solidFill>
              </a:rPr>
              <a:t> </a:t>
            </a:r>
            <a:r>
              <a:rPr lang="en-US" sz="2800" dirty="0" smtClean="0"/>
              <a:t> E. </a:t>
            </a:r>
            <a:r>
              <a:rPr lang="en-US" sz="2800" dirty="0" err="1" smtClean="0"/>
              <a:t>Shaposhnikova</a:t>
            </a:r>
            <a:r>
              <a:rPr lang="en-US" sz="2800" dirty="0" smtClean="0"/>
              <a:t> for BE/RF</a:t>
            </a:r>
            <a:endParaRPr lang="en-US" sz="2800" dirty="0" smtClean="0">
              <a:solidFill>
                <a:schemeClr val="tx2"/>
              </a:solidFill>
            </a:endParaRPr>
          </a:p>
          <a:p>
            <a:pPr algn="l"/>
            <a:r>
              <a:rPr lang="en-US" sz="2800" dirty="0" smtClean="0"/>
              <a:t>Thanks: P</a:t>
            </a:r>
            <a:r>
              <a:rPr lang="en-US" sz="2800" dirty="0" smtClean="0"/>
              <a:t>. </a:t>
            </a:r>
            <a:r>
              <a:rPr lang="en-US" sz="2800" dirty="0" smtClean="0"/>
              <a:t>Baudrenghien, A</a:t>
            </a:r>
            <a:r>
              <a:rPr lang="en-US" sz="2800" dirty="0" smtClean="0"/>
              <a:t>. Butterworth, T. </a:t>
            </a:r>
            <a:r>
              <a:rPr lang="en-US" sz="2800" dirty="0" smtClean="0"/>
              <a:t>Bohl, M. Jaussi, </a:t>
            </a:r>
            <a:r>
              <a:rPr lang="en-US" sz="2800" dirty="0" smtClean="0"/>
              <a:t>J</a:t>
            </a:r>
            <a:r>
              <a:rPr lang="en-US" sz="2800" dirty="0" smtClean="0"/>
              <a:t>. </a:t>
            </a:r>
            <a:r>
              <a:rPr lang="en-US" sz="2800" dirty="0" smtClean="0"/>
              <a:t>Tuckmantel, </a:t>
            </a:r>
            <a:r>
              <a:rPr lang="en-US" sz="2800" dirty="0" smtClean="0"/>
              <a:t>U</a:t>
            </a:r>
            <a:r>
              <a:rPr lang="en-US" sz="2800" dirty="0" smtClean="0"/>
              <a:t>. </a:t>
            </a:r>
            <a:r>
              <a:rPr lang="en-US" sz="2800" dirty="0" smtClean="0"/>
              <a:t>Wehrle</a:t>
            </a:r>
            <a:endParaRPr lang="en-US" sz="2800" dirty="0" smtClean="0"/>
          </a:p>
          <a:p>
            <a:pPr algn="l">
              <a:buFont typeface="Arial" pitchFamily="34" charset="0"/>
              <a:buChar char="•"/>
            </a:pPr>
            <a:r>
              <a:rPr lang="en-US" sz="2800" dirty="0" smtClean="0"/>
              <a:t>Operation </a:t>
            </a:r>
            <a:r>
              <a:rPr lang="en-US" sz="2800" dirty="0" smtClean="0"/>
              <a:t>team </a:t>
            </a:r>
            <a:r>
              <a:rPr lang="en-US" sz="2800" dirty="0" smtClean="0"/>
              <a:t>(G. Papotti + …)</a:t>
            </a:r>
          </a:p>
          <a:p>
            <a:pPr algn="l"/>
            <a:endParaRPr lang="en-US" sz="3000" dirty="0" smtClean="0"/>
          </a:p>
          <a:p>
            <a:pPr algn="l"/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>
                <a:solidFill>
                  <a:schemeClr val="tx2"/>
                </a:solidFill>
              </a:rPr>
              <a:t>Flat bottom: </a:t>
            </a:r>
            <a:r>
              <a:rPr lang="en-US" sz="3200" dirty="0" smtClean="0">
                <a:solidFill>
                  <a:schemeClr val="tx2"/>
                </a:solidFill>
              </a:rPr>
              <a:t>l</a:t>
            </a:r>
            <a:r>
              <a:rPr lang="en-US" sz="3200" dirty="0" smtClean="0">
                <a:solidFill>
                  <a:schemeClr val="tx2"/>
                </a:solidFill>
              </a:rPr>
              <a:t>ongitudinal </a:t>
            </a:r>
            <a:r>
              <a:rPr lang="en-US" sz="3200" dirty="0" err="1" smtClean="0">
                <a:solidFill>
                  <a:schemeClr val="tx2"/>
                </a:solidFill>
              </a:rPr>
              <a:t>emittance</a:t>
            </a:r>
            <a:r>
              <a:rPr lang="en-US" sz="3200" dirty="0" smtClean="0">
                <a:solidFill>
                  <a:schemeClr val="tx2"/>
                </a:solidFill>
              </a:rPr>
              <a:t>  </a:t>
            </a:r>
            <a:br>
              <a:rPr lang="en-US" sz="3200" dirty="0" smtClean="0">
                <a:solidFill>
                  <a:schemeClr val="tx2"/>
                </a:solidFill>
              </a:rPr>
            </a:br>
            <a:r>
              <a:rPr lang="en-US" sz="3200" dirty="0" smtClean="0">
                <a:solidFill>
                  <a:schemeClr val="tx2"/>
                </a:solidFill>
              </a:rPr>
              <a:t>growth for nominal intensity </a:t>
            </a:r>
            <a:endParaRPr lang="en-US" sz="3200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N</a:t>
            </a:r>
            <a:r>
              <a:rPr lang="en-US" sz="2400" dirty="0" smtClean="0"/>
              <a:t>o </a:t>
            </a:r>
            <a:r>
              <a:rPr lang="en-US" sz="2400" dirty="0" err="1" smtClean="0"/>
              <a:t>emittance</a:t>
            </a:r>
            <a:r>
              <a:rPr lang="en-US" sz="2400" dirty="0" smtClean="0"/>
              <a:t> blow-up for large </a:t>
            </a:r>
            <a:r>
              <a:rPr lang="en-US" sz="2400" dirty="0" err="1" smtClean="0"/>
              <a:t>emittance</a:t>
            </a:r>
            <a:r>
              <a:rPr lang="en-US" sz="2400" dirty="0" smtClean="0"/>
              <a:t>, but…</a:t>
            </a:r>
          </a:p>
          <a:p>
            <a:pPr>
              <a:buNone/>
            </a:pPr>
            <a:r>
              <a:rPr lang="en-US" sz="2400" dirty="0" smtClean="0"/>
              <a:t>	</a:t>
            </a:r>
            <a:endParaRPr lang="en-US" sz="2400" dirty="0"/>
          </a:p>
        </p:txBody>
      </p:sp>
      <p:pic>
        <p:nvPicPr>
          <p:cNvPr id="21507" name="Picture 3" descr="\\cern.ch\dfs\Users\e\elenas\Documents\lhc\emit\2010052523164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2286000"/>
            <a:ext cx="7137281" cy="3733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>
                <a:solidFill>
                  <a:schemeClr val="tx2"/>
                </a:solidFill>
              </a:rPr>
              <a:t>Flat bottom: </a:t>
            </a:r>
            <a:r>
              <a:rPr lang="en-US" sz="3200" dirty="0" smtClean="0">
                <a:solidFill>
                  <a:schemeClr val="tx2"/>
                </a:solidFill>
              </a:rPr>
              <a:t>l</a:t>
            </a:r>
            <a:r>
              <a:rPr lang="en-US" sz="3200" dirty="0" smtClean="0">
                <a:solidFill>
                  <a:schemeClr val="tx2"/>
                </a:solidFill>
              </a:rPr>
              <a:t>ongitudinal </a:t>
            </a:r>
            <a:r>
              <a:rPr lang="en-US" sz="3200" dirty="0" err="1" smtClean="0">
                <a:solidFill>
                  <a:schemeClr val="tx2"/>
                </a:solidFill>
              </a:rPr>
              <a:t>emittance</a:t>
            </a:r>
            <a:r>
              <a:rPr lang="en-US" sz="3200" dirty="0" smtClean="0">
                <a:solidFill>
                  <a:schemeClr val="tx2"/>
                </a:solidFill>
              </a:rPr>
              <a:t>  </a:t>
            </a:r>
            <a:br>
              <a:rPr lang="en-US" sz="3200" dirty="0" smtClean="0">
                <a:solidFill>
                  <a:schemeClr val="tx2"/>
                </a:solidFill>
              </a:rPr>
            </a:br>
            <a:r>
              <a:rPr lang="en-US" sz="3200" dirty="0" smtClean="0">
                <a:solidFill>
                  <a:schemeClr val="tx2"/>
                </a:solidFill>
              </a:rPr>
              <a:t>growth for nominal intensity </a:t>
            </a:r>
            <a:endParaRPr lang="en-US" sz="3200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No </a:t>
            </a:r>
            <a:r>
              <a:rPr lang="en-US" sz="2400" dirty="0" err="1" smtClean="0"/>
              <a:t>emittance</a:t>
            </a:r>
            <a:r>
              <a:rPr lang="en-US" sz="2400" dirty="0" smtClean="0"/>
              <a:t> blow-up for large </a:t>
            </a:r>
            <a:r>
              <a:rPr lang="en-US" sz="2400" dirty="0" err="1" smtClean="0"/>
              <a:t>emittance</a:t>
            </a:r>
            <a:r>
              <a:rPr lang="en-US" sz="2400" dirty="0" smtClean="0"/>
              <a:t>, but losses…</a:t>
            </a:r>
          </a:p>
          <a:p>
            <a:pPr>
              <a:buNone/>
            </a:pPr>
            <a:r>
              <a:rPr lang="en-US" sz="2400" dirty="0" smtClean="0"/>
              <a:t>	</a:t>
            </a:r>
            <a:endParaRPr lang="en-US" sz="2400" dirty="0"/>
          </a:p>
        </p:txBody>
      </p:sp>
      <p:pic>
        <p:nvPicPr>
          <p:cNvPr id="21506" name="Picture 2" descr="\\cern.ch\dfs\Users\e\elenas\Documents\lhc\emit\20100525234437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1600" y="2209800"/>
            <a:ext cx="6324600" cy="39528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solidFill>
                  <a:schemeClr val="tx2"/>
                </a:solidFill>
              </a:rPr>
              <a:t>Longitudinal </a:t>
            </a:r>
            <a:r>
              <a:rPr lang="en-US" sz="3600" dirty="0" err="1" smtClean="0">
                <a:solidFill>
                  <a:schemeClr val="tx2"/>
                </a:solidFill>
              </a:rPr>
              <a:t>emittances</a:t>
            </a:r>
            <a:r>
              <a:rPr lang="en-US" sz="3600" dirty="0" smtClean="0">
                <a:solidFill>
                  <a:schemeClr val="tx2"/>
                </a:solidFill>
              </a:rPr>
              <a:t> from SPS </a:t>
            </a:r>
            <a:endParaRPr lang="en-US" sz="3600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1">
              <a:buFont typeface="Courier New" pitchFamily="49" charset="0"/>
              <a:buChar char="o"/>
            </a:pPr>
            <a:r>
              <a:rPr lang="en-US" sz="2000" dirty="0" smtClean="0"/>
              <a:t> Practically no loss on FB for bunch length below </a:t>
            </a:r>
            <a:r>
              <a:rPr lang="en-US" sz="2000" dirty="0" smtClean="0"/>
              <a:t>1.7 </a:t>
            </a:r>
            <a:r>
              <a:rPr lang="en-US" sz="2000" dirty="0" smtClean="0"/>
              <a:t>ns, initial bunch length growth …, growth rate is reducing with bunch length increase</a:t>
            </a:r>
          </a:p>
          <a:p>
            <a:pPr lvl="1">
              <a:buFont typeface="Courier New" pitchFamily="49" charset="0"/>
              <a:buChar char="o"/>
            </a:pPr>
            <a:r>
              <a:rPr lang="en-US" sz="2000" dirty="0" smtClean="0"/>
              <a:t>Some losses for bunch length  </a:t>
            </a:r>
            <a:r>
              <a:rPr lang="en-US" sz="2000" dirty="0" smtClean="0">
                <a:latin typeface="Times New Roman"/>
                <a:cs typeface="Times New Roman"/>
              </a:rPr>
              <a:t>&gt; </a:t>
            </a:r>
            <a:r>
              <a:rPr lang="en-US" sz="2000" dirty="0" smtClean="0"/>
              <a:t>1.7 ns (after injection and </a:t>
            </a:r>
            <a:r>
              <a:rPr lang="en-US" sz="2000" dirty="0" err="1" smtClean="0"/>
              <a:t>filamentation</a:t>
            </a:r>
            <a:r>
              <a:rPr lang="en-US" sz="2000" dirty="0" smtClean="0"/>
              <a:t> in 3.5 MV)  due to full bucket – maximum  injected  </a:t>
            </a:r>
            <a:r>
              <a:rPr lang="en-US" sz="2000" dirty="0" err="1" smtClean="0"/>
              <a:t>emittance</a:t>
            </a:r>
            <a:r>
              <a:rPr lang="en-US" sz="2000" dirty="0" smtClean="0"/>
              <a:t> of 0.65 </a:t>
            </a:r>
            <a:r>
              <a:rPr lang="en-US" sz="2000" dirty="0" err="1" smtClean="0"/>
              <a:t>eVs</a:t>
            </a:r>
            <a:endParaRPr lang="en-US" sz="2000" dirty="0" smtClean="0"/>
          </a:p>
          <a:p>
            <a:pPr lvl="1">
              <a:buFont typeface="Courier New" pitchFamily="49" charset="0"/>
              <a:buChar char="o"/>
            </a:pPr>
            <a:r>
              <a:rPr lang="en-US" sz="2000" dirty="0" smtClean="0"/>
              <a:t>Higher voltage on FB is less matched to the shape of the SPS bunches </a:t>
            </a:r>
            <a:r>
              <a:rPr lang="en-US" sz="2000" dirty="0" smtClean="0">
                <a:latin typeface="Times New Roman"/>
                <a:cs typeface="Times New Roman"/>
              </a:rPr>
              <a:t>→ </a:t>
            </a:r>
            <a:r>
              <a:rPr lang="en-US" sz="2000" dirty="0" smtClean="0"/>
              <a:t>tails, more loss on FB</a:t>
            </a:r>
          </a:p>
          <a:p>
            <a:pPr>
              <a:buNone/>
            </a:pPr>
            <a:r>
              <a:rPr lang="en-US" sz="2800" dirty="0" smtClean="0"/>
              <a:t>   </a:t>
            </a:r>
          </a:p>
          <a:p>
            <a:pPr>
              <a:buNone/>
            </a:pPr>
            <a:r>
              <a:rPr lang="en-US" sz="2800" dirty="0" smtClean="0"/>
              <a:t> </a:t>
            </a:r>
            <a:r>
              <a:rPr lang="en-US" sz="2400" dirty="0" smtClean="0">
                <a:latin typeface="Times New Roman"/>
                <a:cs typeface="Times New Roman"/>
              </a:rPr>
              <a:t>→ </a:t>
            </a:r>
            <a:r>
              <a:rPr lang="en-US" sz="2000" dirty="0" err="1" smtClean="0"/>
              <a:t>Emittance</a:t>
            </a:r>
            <a:r>
              <a:rPr lang="en-US" sz="2000" dirty="0" smtClean="0"/>
              <a:t> of </a:t>
            </a:r>
            <a:r>
              <a:rPr lang="en-US" sz="2000" dirty="0" smtClean="0">
                <a:solidFill>
                  <a:srgbClr val="C00000"/>
                </a:solidFill>
              </a:rPr>
              <a:t>0.6 </a:t>
            </a:r>
            <a:r>
              <a:rPr lang="en-US" sz="2000" dirty="0" err="1" smtClean="0">
                <a:solidFill>
                  <a:srgbClr val="C00000"/>
                </a:solidFill>
              </a:rPr>
              <a:t>eVs</a:t>
            </a:r>
            <a:r>
              <a:rPr lang="en-US" sz="2000" dirty="0" smtClean="0">
                <a:solidFill>
                  <a:srgbClr val="C00000"/>
                </a:solidFill>
              </a:rPr>
              <a:t> </a:t>
            </a:r>
            <a:r>
              <a:rPr lang="en-US" sz="2000" dirty="0" smtClean="0"/>
              <a:t> from SPS is a good compromise to </a:t>
            </a:r>
            <a:r>
              <a:rPr lang="en-US" sz="2000" dirty="0" err="1" smtClean="0"/>
              <a:t>minimise</a:t>
            </a:r>
            <a:r>
              <a:rPr lang="en-US" sz="2000" dirty="0" smtClean="0"/>
              <a:t> losses </a:t>
            </a:r>
            <a:r>
              <a:rPr lang="en-US" sz="2000" dirty="0" smtClean="0"/>
              <a:t>  on </a:t>
            </a:r>
            <a:r>
              <a:rPr lang="en-US" sz="2000" dirty="0" smtClean="0"/>
              <a:t>FB and ease the </a:t>
            </a:r>
            <a:r>
              <a:rPr lang="en-US" sz="2000" dirty="0" err="1" smtClean="0"/>
              <a:t>emittance</a:t>
            </a:r>
            <a:r>
              <a:rPr lang="en-US" sz="2000" dirty="0" smtClean="0"/>
              <a:t> </a:t>
            </a:r>
            <a:r>
              <a:rPr lang="en-US" sz="2000" dirty="0" smtClean="0"/>
              <a:t>blow-up </a:t>
            </a:r>
            <a:r>
              <a:rPr lang="en-US" sz="2000" dirty="0" smtClean="0"/>
              <a:t> </a:t>
            </a:r>
            <a:r>
              <a:rPr lang="en-US" sz="2000" dirty="0" smtClean="0"/>
              <a:t>in LHC </a:t>
            </a:r>
            <a:r>
              <a:rPr lang="en-US" sz="2000" dirty="0" smtClean="0">
                <a:latin typeface="Times New Roman"/>
                <a:cs typeface="Times New Roman"/>
              </a:rPr>
              <a:t> </a:t>
            </a:r>
            <a:r>
              <a:rPr lang="en-US" sz="2000" dirty="0" smtClean="0">
                <a:latin typeface="Times New Roman"/>
                <a:cs typeface="Times New Roman"/>
              </a:rPr>
              <a:t>→</a:t>
            </a:r>
          </a:p>
          <a:p>
            <a:pPr>
              <a:buNone/>
            </a:pPr>
            <a:r>
              <a:rPr lang="en-US" sz="2000" dirty="0" smtClean="0">
                <a:latin typeface="Times New Roman"/>
                <a:cs typeface="Times New Roman"/>
              </a:rPr>
              <a:t> </a:t>
            </a:r>
            <a:r>
              <a:rPr lang="en-US" sz="2000" dirty="0" smtClean="0">
                <a:latin typeface="Times New Roman"/>
                <a:cs typeface="Times New Roman"/>
              </a:rPr>
              <a:t>    </a:t>
            </a:r>
            <a:r>
              <a:rPr lang="en-US" sz="2000" dirty="0" smtClean="0">
                <a:latin typeface="Times New Roman"/>
                <a:cs typeface="Times New Roman"/>
              </a:rPr>
              <a:t> </a:t>
            </a:r>
            <a:r>
              <a:rPr lang="en-US" sz="2000" dirty="0" smtClean="0"/>
              <a:t>controlled </a:t>
            </a:r>
            <a:r>
              <a:rPr lang="en-US" sz="2000" dirty="0" err="1" smtClean="0"/>
              <a:t>emittance</a:t>
            </a:r>
            <a:r>
              <a:rPr lang="en-US" sz="2000" dirty="0" smtClean="0"/>
              <a:t> blow-up in the </a:t>
            </a:r>
            <a:r>
              <a:rPr lang="en-US" sz="2000" dirty="0" smtClean="0"/>
              <a:t>SPS plus </a:t>
            </a:r>
            <a:r>
              <a:rPr lang="en-US" sz="2000" dirty="0" smtClean="0"/>
              <a:t>during </a:t>
            </a:r>
            <a:r>
              <a:rPr lang="en-US" sz="2000" dirty="0" smtClean="0"/>
              <a:t>the ramp in LHC</a:t>
            </a:r>
            <a:endParaRPr lang="en-US" sz="28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91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95800" y="1600200"/>
            <a:ext cx="3509682" cy="22947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>
                <a:solidFill>
                  <a:schemeClr val="tx2"/>
                </a:solidFill>
              </a:rPr>
              <a:t>L</a:t>
            </a:r>
            <a:r>
              <a:rPr lang="en-US" sz="3200" dirty="0" smtClean="0">
                <a:solidFill>
                  <a:schemeClr val="tx2"/>
                </a:solidFill>
              </a:rPr>
              <a:t>ongitudinal </a:t>
            </a:r>
            <a:r>
              <a:rPr lang="en-US" sz="3200" dirty="0" smtClean="0">
                <a:solidFill>
                  <a:schemeClr val="tx2"/>
                </a:solidFill>
              </a:rPr>
              <a:t>beam parameters</a:t>
            </a:r>
            <a:br>
              <a:rPr lang="en-US" sz="3200" dirty="0" smtClean="0">
                <a:solidFill>
                  <a:schemeClr val="tx2"/>
                </a:solidFill>
              </a:rPr>
            </a:br>
            <a:r>
              <a:rPr lang="en-US" sz="3200" dirty="0" smtClean="0">
                <a:solidFill>
                  <a:schemeClr val="tx2"/>
                </a:solidFill>
              </a:rPr>
              <a:t> during </a:t>
            </a:r>
            <a:r>
              <a:rPr lang="en-US" sz="3200" dirty="0" smtClean="0">
                <a:solidFill>
                  <a:schemeClr val="tx2"/>
                </a:solidFill>
              </a:rPr>
              <a:t>present cycle</a:t>
            </a:r>
            <a:endParaRPr lang="en-US" sz="3200" dirty="0">
              <a:solidFill>
                <a:schemeClr val="tx2"/>
              </a:solidFill>
            </a:endParaRPr>
          </a:p>
        </p:txBody>
      </p:sp>
      <p:pic>
        <p:nvPicPr>
          <p:cNvPr id="16388" name="Picture 4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" y="3886200"/>
            <a:ext cx="3657600" cy="24232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3400" y="1600200"/>
            <a:ext cx="3733800" cy="23142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0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419600" y="3962400"/>
            <a:ext cx="3657600" cy="22921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Box 11"/>
          <p:cNvSpPr txBox="1"/>
          <p:nvPr/>
        </p:nvSpPr>
        <p:spPr>
          <a:xfrm>
            <a:off x="1219200" y="2133600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momentum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676400" y="4724400"/>
            <a:ext cx="228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“new” 400 MHz </a:t>
            </a:r>
          </a:p>
          <a:p>
            <a:r>
              <a:rPr lang="en-US" dirty="0" smtClean="0"/>
              <a:t>voltage program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715000" y="1752600"/>
            <a:ext cx="2057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synch. freq. spread for emit. of 0.6 </a:t>
            </a:r>
            <a:r>
              <a:rPr lang="en-US" dirty="0" err="1" smtClean="0"/>
              <a:t>eVs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5257800" y="5181600"/>
            <a:ext cx="2514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momentum filling factor  for </a:t>
            </a:r>
            <a:r>
              <a:rPr lang="en-US" dirty="0" err="1" smtClean="0"/>
              <a:t>emittance</a:t>
            </a:r>
            <a:r>
              <a:rPr lang="en-US" dirty="0" smtClean="0"/>
              <a:t> of 0.6 </a:t>
            </a:r>
            <a:r>
              <a:rPr lang="en-US" dirty="0" err="1" smtClean="0"/>
              <a:t>eVs</a:t>
            </a:r>
            <a:endParaRPr lang="en-US" dirty="0"/>
          </a:p>
        </p:txBody>
      </p:sp>
      <p:sp>
        <p:nvSpPr>
          <p:cNvPr id="17" name="Right Arrow 16"/>
          <p:cNvSpPr/>
          <p:nvPr/>
        </p:nvSpPr>
        <p:spPr>
          <a:xfrm>
            <a:off x="5486400" y="4648200"/>
            <a:ext cx="457200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5410200" y="4343400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blow-up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solidFill>
                  <a:schemeClr val="tx2"/>
                </a:solidFill>
              </a:rPr>
              <a:t>Longitudinal </a:t>
            </a:r>
            <a:r>
              <a:rPr lang="en-US" sz="3600" dirty="0" err="1" smtClean="0">
                <a:solidFill>
                  <a:schemeClr val="tx2"/>
                </a:solidFill>
              </a:rPr>
              <a:t>emittance</a:t>
            </a:r>
            <a:r>
              <a:rPr lang="en-US" sz="3600" dirty="0" smtClean="0">
                <a:solidFill>
                  <a:schemeClr val="tx2"/>
                </a:solidFill>
              </a:rPr>
              <a:t> </a:t>
            </a:r>
            <a:r>
              <a:rPr lang="en-US" sz="3600" dirty="0" smtClean="0">
                <a:solidFill>
                  <a:schemeClr val="tx2"/>
                </a:solidFill>
              </a:rPr>
              <a:t>blow-up in </a:t>
            </a:r>
            <a:r>
              <a:rPr lang="en-US" sz="3600" dirty="0" smtClean="0">
                <a:solidFill>
                  <a:schemeClr val="tx2"/>
                </a:solidFill>
              </a:rPr>
              <a:t>LHC </a:t>
            </a:r>
            <a:endParaRPr lang="en-US" sz="3600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000" dirty="0" err="1" smtClean="0"/>
              <a:t>Emittance</a:t>
            </a:r>
            <a:r>
              <a:rPr lang="en-US" sz="2000" dirty="0" smtClean="0"/>
              <a:t> of 0.7 </a:t>
            </a:r>
            <a:r>
              <a:rPr lang="en-US" sz="2000" dirty="0" err="1" smtClean="0"/>
              <a:t>eVs</a:t>
            </a:r>
            <a:r>
              <a:rPr lang="en-US" sz="2000" dirty="0" smtClean="0"/>
              <a:t> will be sufficient for longitudinal bunch stability  at 3.5 </a:t>
            </a:r>
            <a:r>
              <a:rPr lang="en-US" sz="2000" dirty="0" err="1" smtClean="0"/>
              <a:t>TeV</a:t>
            </a:r>
            <a:r>
              <a:rPr lang="en-US" sz="2000" dirty="0" smtClean="0"/>
              <a:t>,  but  there are other limitations (IBS)…</a:t>
            </a:r>
          </a:p>
          <a:p>
            <a:r>
              <a:rPr lang="en-US" sz="2000" dirty="0" smtClean="0"/>
              <a:t>Controlled blow-up is more difficult for smaller synchrotron frequency spread (small bucket filling </a:t>
            </a:r>
            <a:r>
              <a:rPr lang="en-US" sz="2000" dirty="0" smtClean="0"/>
              <a:t>factor), but small </a:t>
            </a:r>
            <a:r>
              <a:rPr lang="en-US" sz="2000" dirty="0" smtClean="0"/>
              <a:t>filling factor is required to avoid particle losses during blow-up and ramp </a:t>
            </a:r>
          </a:p>
          <a:p>
            <a:r>
              <a:rPr lang="en-US" sz="2000" dirty="0" smtClean="0"/>
              <a:t>Relative incoherent synchrotron frequency shift </a:t>
            </a:r>
            <a:r>
              <a:rPr lang="en-US" sz="2000" dirty="0" smtClean="0">
                <a:solidFill>
                  <a:srgbClr val="C00000"/>
                </a:solidFill>
                <a:latin typeface="Times New Roman"/>
                <a:cs typeface="Times New Roman"/>
              </a:rPr>
              <a:t>~</a:t>
            </a:r>
            <a:r>
              <a:rPr lang="en-US" sz="2000" dirty="0" smtClean="0">
                <a:solidFill>
                  <a:srgbClr val="C00000"/>
                </a:solidFill>
              </a:rPr>
              <a:t> 0.015  - </a:t>
            </a:r>
            <a:r>
              <a:rPr lang="en-US" sz="2000" dirty="0" smtClean="0"/>
              <a:t>calculated for </a:t>
            </a:r>
          </a:p>
          <a:p>
            <a:pPr lvl="1"/>
            <a:r>
              <a:rPr lang="en-US" sz="1600" dirty="0" smtClean="0"/>
              <a:t> </a:t>
            </a:r>
            <a:r>
              <a:rPr lang="en-US" sz="1800" dirty="0" err="1" smtClean="0"/>
              <a:t>ImZ</a:t>
            </a:r>
            <a:r>
              <a:rPr lang="en-US" sz="1800" dirty="0" smtClean="0"/>
              <a:t>/n=0.1 Ohm</a:t>
            </a:r>
          </a:p>
          <a:p>
            <a:pPr lvl="1"/>
            <a:r>
              <a:rPr lang="en-US" sz="1800" dirty="0" smtClean="0"/>
              <a:t> </a:t>
            </a:r>
            <a:r>
              <a:rPr lang="en-US" sz="1800" dirty="0" smtClean="0"/>
              <a:t>bunch intensity </a:t>
            </a:r>
            <a:r>
              <a:rPr lang="en-US" sz="1800" dirty="0" smtClean="0"/>
              <a:t>10</a:t>
            </a:r>
            <a:r>
              <a:rPr lang="en-US" sz="1800" baseline="30000" dirty="0" smtClean="0"/>
              <a:t>11</a:t>
            </a:r>
            <a:r>
              <a:rPr lang="en-US" sz="1800" dirty="0" smtClean="0"/>
              <a:t> </a:t>
            </a:r>
            <a:endParaRPr lang="en-US" sz="1800" dirty="0" smtClean="0"/>
          </a:p>
          <a:p>
            <a:pPr lvl="1"/>
            <a:r>
              <a:rPr lang="en-US" sz="1800" dirty="0" smtClean="0"/>
              <a:t> short </a:t>
            </a:r>
            <a:r>
              <a:rPr lang="en-US" sz="1800" dirty="0" smtClean="0"/>
              <a:t>bunches (0.8 ns</a:t>
            </a:r>
            <a:r>
              <a:rPr lang="en-US" sz="1800" dirty="0" smtClean="0"/>
              <a:t>)</a:t>
            </a:r>
          </a:p>
          <a:p>
            <a:pPr lvl="1"/>
            <a:r>
              <a:rPr lang="en-US" sz="1800" dirty="0" smtClean="0"/>
              <a:t> parabolic bunch (factor 2  more for other distributions)</a:t>
            </a:r>
            <a:endParaRPr lang="en-US" sz="1600" dirty="0" smtClean="0"/>
          </a:p>
          <a:p>
            <a:pPr>
              <a:buNone/>
            </a:pPr>
            <a:r>
              <a:rPr lang="en-US" sz="2000" dirty="0" smtClean="0"/>
              <a:t> </a:t>
            </a:r>
            <a:r>
              <a:rPr lang="en-US" sz="2000" dirty="0" smtClean="0"/>
              <a:t>   </a:t>
            </a:r>
            <a:r>
              <a:rPr lang="en-US" sz="2000" dirty="0" smtClean="0"/>
              <a:t>  </a:t>
            </a:r>
            <a:r>
              <a:rPr lang="en-US" sz="2000" dirty="0" smtClean="0">
                <a:latin typeface="Times New Roman"/>
                <a:cs typeface="Times New Roman"/>
              </a:rPr>
              <a:t>→ </a:t>
            </a:r>
            <a:r>
              <a:rPr lang="en-US" sz="2000" dirty="0" smtClean="0"/>
              <a:t>comparable to the </a:t>
            </a:r>
            <a:r>
              <a:rPr lang="en-US" sz="2000" dirty="0" smtClean="0"/>
              <a:t>synchrotron frequency spread </a:t>
            </a:r>
            <a:r>
              <a:rPr lang="en-US" sz="2000" dirty="0" smtClean="0"/>
              <a:t>at high energies </a:t>
            </a:r>
            <a:r>
              <a:rPr lang="en-US" sz="2000" dirty="0" smtClean="0"/>
              <a:t>  (</a:t>
            </a:r>
            <a:r>
              <a:rPr lang="en-US" sz="2000" dirty="0" smtClean="0"/>
              <a:t>without blow-up)</a:t>
            </a:r>
          </a:p>
          <a:p>
            <a:pPr>
              <a:buNone/>
            </a:pPr>
            <a:endParaRPr lang="en-US" sz="2000" dirty="0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err="1" smtClean="0">
                <a:solidFill>
                  <a:schemeClr val="tx2"/>
                </a:solidFill>
              </a:rPr>
              <a:t>Emittance</a:t>
            </a:r>
            <a:r>
              <a:rPr lang="en-US" sz="3600" dirty="0" smtClean="0">
                <a:solidFill>
                  <a:schemeClr val="tx2"/>
                </a:solidFill>
              </a:rPr>
              <a:t> blow-up during the ramp</a:t>
            </a:r>
            <a:endParaRPr lang="en-US" sz="3600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</a:t>
            </a:r>
            <a:endParaRPr lang="en-US" dirty="0"/>
          </a:p>
        </p:txBody>
      </p:sp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2590800"/>
            <a:ext cx="3733800" cy="2296041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pic>
      <p:sp>
        <p:nvSpPr>
          <p:cNvPr id="7" name="TextBox 6"/>
          <p:cNvSpPr txBox="1"/>
          <p:nvPr/>
        </p:nvSpPr>
        <p:spPr>
          <a:xfrm>
            <a:off x="1905000" y="2743200"/>
            <a:ext cx="2057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bunch length for </a:t>
            </a:r>
            <a:r>
              <a:rPr lang="en-US" dirty="0" err="1" smtClean="0"/>
              <a:t>emittance</a:t>
            </a:r>
            <a:r>
              <a:rPr lang="en-US" dirty="0" smtClean="0"/>
              <a:t> of 0.6eVs</a:t>
            </a:r>
            <a:endParaRPr lang="en-US" dirty="0"/>
          </a:p>
        </p:txBody>
      </p:sp>
      <p:pic>
        <p:nvPicPr>
          <p:cNvPr id="17410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 b="3481"/>
          <a:stretch>
            <a:fillRect/>
          </a:stretch>
        </p:blipFill>
        <p:spPr bwMode="auto">
          <a:xfrm>
            <a:off x="4648200" y="2528032"/>
            <a:ext cx="3733800" cy="2382849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Summary and future plans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Loss of Landau damping was observed for small longitudinal </a:t>
            </a:r>
            <a:r>
              <a:rPr lang="en-US" sz="2000" dirty="0" err="1" smtClean="0"/>
              <a:t>emittances</a:t>
            </a:r>
            <a:r>
              <a:rPr lang="en-US" sz="2000" dirty="0" smtClean="0"/>
              <a:t> during the ramp and on flat top. Different observations agree with each other and estimated impedance is </a:t>
            </a:r>
            <a:r>
              <a:rPr lang="en-US" sz="2000" dirty="0" smtClean="0"/>
              <a:t>not </a:t>
            </a:r>
            <a:r>
              <a:rPr lang="en-US" sz="2000" dirty="0" smtClean="0"/>
              <a:t>far from </a:t>
            </a:r>
            <a:r>
              <a:rPr lang="en-US" sz="2000" dirty="0" smtClean="0"/>
              <a:t>the DR </a:t>
            </a:r>
            <a:r>
              <a:rPr lang="en-US" sz="2000" dirty="0" smtClean="0"/>
              <a:t>budget. More accurate calculations needed</a:t>
            </a:r>
            <a:r>
              <a:rPr lang="en-US" sz="2000" dirty="0" smtClean="0"/>
              <a:t>.</a:t>
            </a:r>
          </a:p>
          <a:p>
            <a:pPr lvl="3"/>
            <a:endParaRPr lang="en-US" sz="800" dirty="0" smtClean="0"/>
          </a:p>
          <a:p>
            <a:r>
              <a:rPr lang="en-US" sz="2000" dirty="0" smtClean="0"/>
              <a:t>Successful first tests at 450 </a:t>
            </a:r>
            <a:r>
              <a:rPr lang="en-US" sz="2000" dirty="0" err="1" smtClean="0"/>
              <a:t>GeV</a:t>
            </a:r>
            <a:r>
              <a:rPr lang="en-US" sz="2000" dirty="0" smtClean="0"/>
              <a:t> and during the ramp of controlled blow-up to a given value by controlling the amplitude of the applied phase noise (with slow FB around bunch length</a:t>
            </a:r>
            <a:r>
              <a:rPr lang="en-US" sz="2000" dirty="0" smtClean="0"/>
              <a:t>).</a:t>
            </a:r>
          </a:p>
          <a:p>
            <a:pPr lvl="3"/>
            <a:endParaRPr lang="en-US" sz="800" dirty="0" smtClean="0"/>
          </a:p>
          <a:p>
            <a:r>
              <a:rPr lang="en-US" sz="2000" dirty="0" smtClean="0"/>
              <a:t>Measurements of </a:t>
            </a:r>
            <a:r>
              <a:rPr lang="en-US" sz="2000" dirty="0" err="1" smtClean="0"/>
              <a:t>quadrupole</a:t>
            </a:r>
            <a:r>
              <a:rPr lang="en-US" sz="2000" dirty="0" smtClean="0"/>
              <a:t> frequency shift with intensity could give more information </a:t>
            </a:r>
            <a:r>
              <a:rPr lang="en-US" sz="2000" dirty="0" smtClean="0"/>
              <a:t>about  Z/n (tried at injection, </a:t>
            </a:r>
            <a:r>
              <a:rPr lang="en-US" sz="2000" dirty="0" smtClean="0"/>
              <a:t>data still to be </a:t>
            </a:r>
            <a:r>
              <a:rPr lang="en-US" sz="2000" dirty="0" err="1" smtClean="0"/>
              <a:t>analysed</a:t>
            </a:r>
            <a:r>
              <a:rPr lang="en-US" sz="2000" dirty="0" smtClean="0"/>
              <a:t>, seems to have the same problem as in SPS – dependence on injected beam parameters</a:t>
            </a:r>
            <a:r>
              <a:rPr lang="en-US" sz="2000" dirty="0" smtClean="0"/>
              <a:t>).  Other measurements – from PD </a:t>
            </a:r>
            <a:r>
              <a:rPr lang="en-US" sz="2000" dirty="0" err="1" smtClean="0"/>
              <a:t>Schottky</a:t>
            </a:r>
            <a:r>
              <a:rPr lang="en-US" sz="2000" dirty="0" smtClean="0"/>
              <a:t> spectrum.</a:t>
            </a:r>
            <a:endParaRPr lang="en-US" sz="2000" dirty="0" smtClean="0"/>
          </a:p>
          <a:p>
            <a:endParaRPr lang="en-US" sz="2400" dirty="0" smtClean="0"/>
          </a:p>
          <a:p>
            <a:endParaRPr lang="en-US" sz="24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Box 22"/>
          <p:cNvSpPr txBox="1"/>
          <p:nvPr/>
        </p:nvSpPr>
        <p:spPr>
          <a:xfrm>
            <a:off x="5257800" y="2743200"/>
            <a:ext cx="2057400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 smtClean="0">
                <a:solidFill>
                  <a:schemeClr val="tx2"/>
                </a:solidFill>
              </a:rPr>
              <a:t>Limited </a:t>
            </a:r>
            <a:r>
              <a:rPr lang="en-US" sz="3600" dirty="0" smtClean="0">
                <a:solidFill>
                  <a:schemeClr val="tx2"/>
                </a:solidFill>
              </a:rPr>
              <a:t>bandwidth </a:t>
            </a:r>
            <a:r>
              <a:rPr lang="en-US" sz="3600" dirty="0" smtClean="0">
                <a:solidFill>
                  <a:schemeClr val="tx2"/>
                </a:solidFill>
              </a:rPr>
              <a:t>phase </a:t>
            </a:r>
            <a:r>
              <a:rPr lang="en-US" sz="3600" dirty="0" smtClean="0">
                <a:solidFill>
                  <a:schemeClr val="tx2"/>
                </a:solidFill>
              </a:rPr>
              <a:t>noise </a:t>
            </a:r>
            <a:br>
              <a:rPr lang="en-US" sz="3600" dirty="0" smtClean="0">
                <a:solidFill>
                  <a:schemeClr val="tx2"/>
                </a:solidFill>
              </a:rPr>
            </a:br>
            <a:r>
              <a:rPr lang="en-US" sz="3600" dirty="0" smtClean="0">
                <a:solidFill>
                  <a:schemeClr val="tx2"/>
                </a:solidFill>
              </a:rPr>
              <a:t>for </a:t>
            </a:r>
            <a:r>
              <a:rPr lang="en-US" sz="3600" dirty="0" err="1" smtClean="0">
                <a:solidFill>
                  <a:schemeClr val="tx2"/>
                </a:solidFill>
              </a:rPr>
              <a:t>emittance</a:t>
            </a:r>
            <a:r>
              <a:rPr lang="en-US" sz="3600" dirty="0" smtClean="0">
                <a:solidFill>
                  <a:schemeClr val="tx2"/>
                </a:solidFill>
              </a:rPr>
              <a:t> blow-up </a:t>
            </a:r>
            <a:endParaRPr lang="en-US" sz="3600" dirty="0">
              <a:solidFill>
                <a:schemeClr val="tx2"/>
              </a:solidFill>
            </a:endParaRPr>
          </a:p>
        </p:txBody>
      </p:sp>
      <p:pic>
        <p:nvPicPr>
          <p:cNvPr id="18435" name="Picture 3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8200" y="2586748"/>
            <a:ext cx="4038600" cy="255286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accent1"/>
            </a:solidFill>
            <a:miter lim="800000"/>
            <a:headEnd/>
            <a:tailEnd/>
          </a:ln>
        </p:spPr>
      </p:pic>
      <p:pic>
        <p:nvPicPr>
          <p:cNvPr id="18436" name="Picture 4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2592781"/>
            <a:ext cx="4038600" cy="2540801"/>
          </a:xfrm>
          <a:prstGeom prst="rect">
            <a:avLst/>
          </a:prstGeom>
          <a:noFill/>
          <a:ln w="19050">
            <a:solidFill>
              <a:schemeClr val="accent1"/>
            </a:solidFill>
            <a:miter lim="800000"/>
            <a:headEnd/>
            <a:tailEnd/>
          </a:ln>
        </p:spPr>
      </p:pic>
      <p:cxnSp>
        <p:nvCxnSpPr>
          <p:cNvPr id="9" name="Straight Connector 8"/>
          <p:cNvCxnSpPr/>
          <p:nvPr/>
        </p:nvCxnSpPr>
        <p:spPr>
          <a:xfrm>
            <a:off x="5257800" y="3276600"/>
            <a:ext cx="2057400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rot="5400000">
            <a:off x="6553200" y="4038600"/>
            <a:ext cx="1524000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5257800" y="3048000"/>
            <a:ext cx="1600200" cy="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5400000">
            <a:off x="5981700" y="3924300"/>
            <a:ext cx="1752600" cy="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5257800" y="2743200"/>
            <a:ext cx="2057400" cy="0"/>
          </a:xfrm>
          <a:prstGeom prst="line">
            <a:avLst/>
          </a:prstGeom>
          <a:scene3d>
            <a:camera prst="orthographicFront"/>
            <a:lightRig rig="threePt" dir="t"/>
          </a:scene3d>
          <a:sp3d>
            <a:bevelT w="139700" prst="cross"/>
          </a:sp3d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4648200" y="1981200"/>
            <a:ext cx="4038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Synchrotron frequency distribution</a:t>
            </a:r>
          </a:p>
          <a:p>
            <a:pPr algn="ctr"/>
            <a:r>
              <a:rPr lang="en-US" dirty="0" smtClean="0"/>
              <a:t> 450 </a:t>
            </a:r>
            <a:r>
              <a:rPr lang="en-US" dirty="0" err="1" smtClean="0"/>
              <a:t>GeV</a:t>
            </a:r>
            <a:r>
              <a:rPr lang="en-US" dirty="0" smtClean="0"/>
              <a:t>, 3.5 MV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457200" y="2209800"/>
            <a:ext cx="403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Longitudinal </a:t>
            </a:r>
            <a:r>
              <a:rPr lang="en-US" dirty="0" err="1" smtClean="0"/>
              <a:t>emittance</a:t>
            </a:r>
            <a:r>
              <a:rPr lang="en-US" dirty="0" smtClean="0"/>
              <a:t>, 450 </a:t>
            </a:r>
            <a:r>
              <a:rPr lang="en-US" dirty="0" err="1" smtClean="0"/>
              <a:t>GeV</a:t>
            </a:r>
            <a:r>
              <a:rPr lang="en-US" dirty="0" smtClean="0"/>
              <a:t>, 3.5 MV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685800" y="5410200"/>
            <a:ext cx="7696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Emittance</a:t>
            </a:r>
            <a:r>
              <a:rPr lang="en-US" dirty="0" smtClean="0"/>
              <a:t> blow-up </a:t>
            </a:r>
            <a:r>
              <a:rPr lang="en-US" dirty="0" smtClean="0">
                <a:solidFill>
                  <a:srgbClr val="C00000"/>
                </a:solidFill>
              </a:rPr>
              <a:t>during  the ramp</a:t>
            </a:r>
            <a:r>
              <a:rPr lang="en-US" dirty="0" smtClean="0"/>
              <a:t>: phase noise with a bandwidth corresponding  to the fixed relative synchrotron frequency spread (fixed filling factor) for low and high intensity bunches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2"/>
                </a:solidFill>
              </a:rPr>
              <a:t>R</a:t>
            </a:r>
            <a:r>
              <a:rPr lang="en-US" dirty="0" smtClean="0">
                <a:solidFill>
                  <a:schemeClr val="tx2"/>
                </a:solidFill>
              </a:rPr>
              <a:t>eminder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800" dirty="0" smtClean="0"/>
              <a:t>    Longitudinal </a:t>
            </a:r>
            <a:r>
              <a:rPr lang="en-US" sz="2800" dirty="0" err="1" smtClean="0"/>
              <a:t>emittance</a:t>
            </a:r>
            <a:r>
              <a:rPr lang="en-US" sz="2800" dirty="0" smtClean="0"/>
              <a:t> of nominal beam in LHC Design Report: </a:t>
            </a:r>
          </a:p>
          <a:p>
            <a:pPr lvl="1"/>
            <a:r>
              <a:rPr lang="en-US" sz="2400" dirty="0" smtClean="0"/>
              <a:t>0.7 </a:t>
            </a:r>
            <a:r>
              <a:rPr lang="en-US" sz="2400" dirty="0" err="1" smtClean="0"/>
              <a:t>eVs</a:t>
            </a:r>
            <a:r>
              <a:rPr lang="en-US" sz="2400" dirty="0" smtClean="0"/>
              <a:t> (inj.) </a:t>
            </a:r>
            <a:r>
              <a:rPr lang="en-US" sz="2400" dirty="0" smtClean="0">
                <a:latin typeface="Times New Roman"/>
                <a:cs typeface="Times New Roman"/>
              </a:rPr>
              <a:t>→</a:t>
            </a:r>
            <a:r>
              <a:rPr lang="en-US" sz="2400" dirty="0" smtClean="0"/>
              <a:t> 1 </a:t>
            </a:r>
            <a:r>
              <a:rPr lang="en-US" sz="2400" dirty="0" err="1" smtClean="0"/>
              <a:t>eVs</a:t>
            </a:r>
            <a:r>
              <a:rPr lang="en-US" sz="2400" dirty="0" smtClean="0"/>
              <a:t> (after </a:t>
            </a:r>
            <a:r>
              <a:rPr lang="en-US" sz="2400" dirty="0" err="1" smtClean="0"/>
              <a:t>filamentation</a:t>
            </a:r>
            <a:r>
              <a:rPr lang="en-US" sz="2400" dirty="0" smtClean="0"/>
              <a:t>) at 450 </a:t>
            </a:r>
            <a:r>
              <a:rPr lang="en-US" sz="2400" dirty="0" err="1" smtClean="0"/>
              <a:t>GeV</a:t>
            </a:r>
            <a:r>
              <a:rPr lang="en-US" sz="2400" dirty="0" smtClean="0"/>
              <a:t> </a:t>
            </a:r>
          </a:p>
          <a:p>
            <a:pPr lvl="1"/>
            <a:r>
              <a:rPr lang="en-US" sz="2400" dirty="0" smtClean="0"/>
              <a:t>2.5 </a:t>
            </a:r>
            <a:r>
              <a:rPr lang="en-US" sz="2400" dirty="0" err="1" smtClean="0"/>
              <a:t>eVs</a:t>
            </a:r>
            <a:r>
              <a:rPr lang="en-US" sz="2400" dirty="0" smtClean="0"/>
              <a:t> at 7 </a:t>
            </a:r>
            <a:r>
              <a:rPr lang="en-US" sz="2400" dirty="0" err="1" smtClean="0"/>
              <a:t>TeV</a:t>
            </a:r>
            <a:r>
              <a:rPr lang="en-US" sz="2400" dirty="0" smtClean="0"/>
              <a:t> (controlled emit. blow-up during ramp)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smtClean="0"/>
              <a:t>IBS growth rates in longitudinal and transverse plane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smtClean="0"/>
              <a:t>Longitudinal beam stability: </a:t>
            </a:r>
          </a:p>
          <a:p>
            <a:pPr lvl="1">
              <a:buNone/>
            </a:pPr>
            <a:r>
              <a:rPr lang="en-US" sz="2400" dirty="0" smtClean="0"/>
              <a:t>   to have the same thresholds as at 450 </a:t>
            </a:r>
            <a:r>
              <a:rPr lang="en-US" sz="2400" dirty="0" err="1" smtClean="0"/>
              <a:t>GeV</a:t>
            </a:r>
            <a:r>
              <a:rPr lang="en-US" sz="2400" dirty="0" smtClean="0"/>
              <a:t> with 0.7 </a:t>
            </a:r>
            <a:r>
              <a:rPr lang="en-US" sz="2400" dirty="0" err="1" smtClean="0"/>
              <a:t>eVs</a:t>
            </a:r>
            <a:r>
              <a:rPr lang="en-US" sz="2400" dirty="0" smtClean="0"/>
              <a:t> and as at 7 </a:t>
            </a:r>
            <a:r>
              <a:rPr lang="en-US" sz="2400" dirty="0" err="1" smtClean="0"/>
              <a:t>TeV</a:t>
            </a:r>
            <a:r>
              <a:rPr lang="en-US" sz="2400" dirty="0" smtClean="0"/>
              <a:t> with 2.5 </a:t>
            </a:r>
            <a:r>
              <a:rPr lang="en-US" sz="2400" dirty="0" err="1" smtClean="0"/>
              <a:t>eVs</a:t>
            </a:r>
            <a:r>
              <a:rPr lang="en-US" sz="2400" dirty="0" smtClean="0"/>
              <a:t> </a:t>
            </a:r>
          </a:p>
          <a:p>
            <a:pPr lvl="1">
              <a:buNone/>
            </a:pPr>
            <a:r>
              <a:rPr lang="en-US" sz="2400" dirty="0" smtClean="0"/>
              <a:t> </a:t>
            </a:r>
            <a:r>
              <a:rPr lang="en-US" sz="2400" dirty="0" smtClean="0">
                <a:latin typeface="Times New Roman"/>
                <a:cs typeface="Times New Roman"/>
              </a:rPr>
              <a:t>→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C00000"/>
                </a:solidFill>
              </a:rPr>
              <a:t>1.75 </a:t>
            </a:r>
            <a:r>
              <a:rPr lang="en-US" sz="2400" dirty="0" err="1" smtClean="0">
                <a:solidFill>
                  <a:srgbClr val="C00000"/>
                </a:solidFill>
              </a:rPr>
              <a:t>eVs</a:t>
            </a:r>
            <a:r>
              <a:rPr lang="en-US" sz="2400" dirty="0" smtClean="0">
                <a:solidFill>
                  <a:srgbClr val="C00000"/>
                </a:solidFill>
              </a:rPr>
              <a:t> </a:t>
            </a:r>
            <a:r>
              <a:rPr lang="en-US" sz="2400" dirty="0" smtClean="0"/>
              <a:t>was proposed at 3.5 </a:t>
            </a:r>
            <a:r>
              <a:rPr lang="en-US" sz="2400" dirty="0" err="1" smtClean="0"/>
              <a:t>TeV</a:t>
            </a:r>
            <a:r>
              <a:rPr lang="en-US" sz="2400" dirty="0" smtClean="0"/>
              <a:t> </a:t>
            </a:r>
            <a:endParaRPr lang="en-US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>
                <a:solidFill>
                  <a:schemeClr val="tx2"/>
                </a:solidFill>
              </a:rPr>
              <a:t>Loss of Landau damping:</a:t>
            </a:r>
            <a:br>
              <a:rPr lang="en-US" sz="3600" dirty="0" smtClean="0">
                <a:solidFill>
                  <a:schemeClr val="tx2"/>
                </a:solidFill>
              </a:rPr>
            </a:br>
            <a:r>
              <a:rPr lang="en-US" sz="3600" dirty="0" smtClean="0">
                <a:solidFill>
                  <a:schemeClr val="tx2"/>
                </a:solidFill>
              </a:rPr>
              <a:t>during the ramp (1.8 </a:t>
            </a:r>
            <a:r>
              <a:rPr lang="en-US" sz="3600" dirty="0" err="1" smtClean="0">
                <a:solidFill>
                  <a:schemeClr val="tx2"/>
                </a:solidFill>
              </a:rPr>
              <a:t>TeV</a:t>
            </a:r>
            <a:r>
              <a:rPr lang="en-US" sz="3600" dirty="0" smtClean="0">
                <a:solidFill>
                  <a:schemeClr val="tx2"/>
                </a:solidFill>
              </a:rPr>
              <a:t>)</a:t>
            </a:r>
            <a:endParaRPr lang="en-US" sz="3600" dirty="0">
              <a:solidFill>
                <a:schemeClr val="tx2"/>
              </a:solidFill>
            </a:endParaRPr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2101850" y="3409950"/>
          <a:ext cx="1857375" cy="485775"/>
        </p:xfrm>
        <a:graphic>
          <a:graphicData uri="http://schemas.openxmlformats.org/presentationml/2006/ole">
            <p:oleObj spid="_x0000_s1026" name="Package" r:id="rId3" imgW="1857240" imgH="485640" progId="Package">
              <p:embed/>
            </p:oleObj>
          </a:graphicData>
        </a:graphic>
      </p:graphicFrame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 </a:t>
            </a:r>
          </a:p>
        </p:txBody>
      </p:sp>
      <p:graphicFrame>
        <p:nvGraphicFramePr>
          <p:cNvPr id="1030" name="Object 6"/>
          <p:cNvGraphicFramePr>
            <a:graphicFrameLocks noChangeAspect="1"/>
          </p:cNvGraphicFramePr>
          <p:nvPr/>
        </p:nvGraphicFramePr>
        <p:xfrm>
          <a:off x="3263900" y="5076825"/>
          <a:ext cx="381000" cy="485775"/>
        </p:xfrm>
        <a:graphic>
          <a:graphicData uri="http://schemas.openxmlformats.org/presentationml/2006/ole">
            <p:oleObj spid="_x0000_s1030" name="Package" r:id="rId4" imgW="380880" imgH="485640" progId="Package">
              <p:embed/>
            </p:oleObj>
          </a:graphicData>
        </a:graphic>
      </p:graphicFrame>
      <p:pic>
        <p:nvPicPr>
          <p:cNvPr id="1031" name="Picture 7" descr="\\cern.ch\dfs\Users\e\elenas\Documents\lhc\20100515123345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57200" y="1600200"/>
            <a:ext cx="5509994" cy="4038600"/>
          </a:xfrm>
          <a:prstGeom prst="rect">
            <a:avLst/>
          </a:prstGeom>
          <a:noFill/>
        </p:spPr>
      </p:pic>
      <p:sp>
        <p:nvSpPr>
          <p:cNvPr id="12" name="TextBox 11"/>
          <p:cNvSpPr txBox="1"/>
          <p:nvPr/>
        </p:nvSpPr>
        <p:spPr>
          <a:xfrm>
            <a:off x="6477000" y="2209800"/>
            <a:ext cx="19812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B1 - 1.1x10</a:t>
            </a:r>
            <a:r>
              <a:rPr lang="en-US" baseline="30000" dirty="0" smtClean="0"/>
              <a:t>11</a:t>
            </a:r>
          </a:p>
          <a:p>
            <a:r>
              <a:rPr lang="en-US" dirty="0" smtClean="0"/>
              <a:t>B2 - 1.05x10</a:t>
            </a:r>
            <a:r>
              <a:rPr lang="en-US" baseline="30000" dirty="0" smtClean="0"/>
              <a:t>11</a:t>
            </a:r>
          </a:p>
          <a:p>
            <a:endParaRPr lang="en-US" dirty="0" smtClean="0"/>
          </a:p>
          <a:p>
            <a:r>
              <a:rPr lang="en-US" dirty="0" smtClean="0"/>
              <a:t>1.05 ns – 0.35 </a:t>
            </a:r>
            <a:r>
              <a:rPr lang="en-US" dirty="0" err="1" smtClean="0"/>
              <a:t>eVs</a:t>
            </a:r>
            <a:endParaRPr lang="en-US" dirty="0" smtClean="0"/>
          </a:p>
          <a:p>
            <a:r>
              <a:rPr lang="en-US" dirty="0" smtClean="0"/>
              <a:t>(450 </a:t>
            </a:r>
            <a:r>
              <a:rPr lang="en-US" dirty="0" err="1" smtClean="0"/>
              <a:t>GeV</a:t>
            </a:r>
            <a:r>
              <a:rPr lang="en-US" dirty="0" smtClean="0"/>
              <a:t>, 5 MV)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33400" y="5715000"/>
            <a:ext cx="2362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BQM of G. Papotti</a:t>
            </a:r>
            <a:endParaRPr lang="en-US" sz="16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tx2"/>
                </a:solidFill>
              </a:rPr>
              <a:t>and on flat top</a:t>
            </a:r>
            <a:endParaRPr lang="en-US" sz="4000" dirty="0">
              <a:solidFill>
                <a:schemeClr val="tx2"/>
              </a:solidFill>
            </a:endParaRPr>
          </a:p>
        </p:txBody>
      </p:sp>
      <p:pic>
        <p:nvPicPr>
          <p:cNvPr id="4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5240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6019800" y="2209800"/>
            <a:ext cx="266700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B1 </a:t>
            </a:r>
            <a:r>
              <a:rPr lang="en-US" dirty="0" smtClean="0"/>
              <a:t>- 1.1x10</a:t>
            </a:r>
            <a:r>
              <a:rPr lang="en-US" baseline="30000" dirty="0" smtClean="0"/>
              <a:t>11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450 </a:t>
            </a:r>
            <a:r>
              <a:rPr lang="en-US" dirty="0" err="1" smtClean="0"/>
              <a:t>GeV</a:t>
            </a:r>
            <a:r>
              <a:rPr lang="en-US" dirty="0" smtClean="0"/>
              <a:t>, 5 MV:</a:t>
            </a:r>
            <a:endParaRPr lang="en-US" baseline="30000" dirty="0" smtClean="0"/>
          </a:p>
          <a:p>
            <a:r>
              <a:rPr lang="en-US" dirty="0" smtClean="0"/>
              <a:t>1.25 ns - 1.3 ns </a:t>
            </a:r>
            <a:r>
              <a:rPr lang="en-US" dirty="0" smtClean="0">
                <a:latin typeface="Times New Roman"/>
                <a:cs typeface="Times New Roman"/>
              </a:rPr>
              <a:t>→</a:t>
            </a:r>
            <a:r>
              <a:rPr lang="en-US" dirty="0" smtClean="0"/>
              <a:t> 0.5 </a:t>
            </a:r>
            <a:r>
              <a:rPr lang="en-US" dirty="0" err="1" smtClean="0"/>
              <a:t>eVs</a:t>
            </a:r>
            <a:r>
              <a:rPr lang="en-US" dirty="0" smtClean="0"/>
              <a:t> 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3.5 </a:t>
            </a:r>
            <a:r>
              <a:rPr lang="en-US" dirty="0" err="1" smtClean="0"/>
              <a:t>TeV</a:t>
            </a:r>
            <a:r>
              <a:rPr lang="en-US" dirty="0" smtClean="0"/>
              <a:t>, 8MV:</a:t>
            </a:r>
          </a:p>
          <a:p>
            <a:r>
              <a:rPr lang="en-US" dirty="0" smtClean="0"/>
              <a:t>0.65 ns </a:t>
            </a:r>
            <a:r>
              <a:rPr lang="en-US" dirty="0" smtClean="0">
                <a:latin typeface="Times New Roman"/>
                <a:cs typeface="Times New Roman"/>
              </a:rPr>
              <a:t>→ </a:t>
            </a:r>
            <a:r>
              <a:rPr lang="en-US" dirty="0" smtClean="0"/>
              <a:t>0.5 </a:t>
            </a:r>
            <a:r>
              <a:rPr lang="en-US" dirty="0" err="1" smtClean="0"/>
              <a:t>eVs</a:t>
            </a:r>
            <a:endParaRPr lang="en-US" dirty="0" smtClean="0"/>
          </a:p>
          <a:p>
            <a:endParaRPr lang="en-US" baseline="30000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B2</a:t>
            </a:r>
            <a:r>
              <a:rPr lang="en-US" dirty="0" smtClean="0"/>
              <a:t> - 1.05x10</a:t>
            </a:r>
            <a:r>
              <a:rPr lang="en-US" baseline="30000" dirty="0" smtClean="0"/>
              <a:t>11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450 </a:t>
            </a:r>
            <a:r>
              <a:rPr lang="en-US" dirty="0" err="1" smtClean="0"/>
              <a:t>GeV</a:t>
            </a:r>
            <a:r>
              <a:rPr lang="en-US" dirty="0" smtClean="0"/>
              <a:t>, 5 MV:</a:t>
            </a:r>
          </a:p>
          <a:p>
            <a:r>
              <a:rPr lang="en-US" dirty="0" smtClean="0"/>
              <a:t>1.45 ns </a:t>
            </a:r>
            <a:r>
              <a:rPr lang="en-US" dirty="0" smtClean="0">
                <a:latin typeface="Times New Roman"/>
                <a:cs typeface="Times New Roman"/>
              </a:rPr>
              <a:t>→ </a:t>
            </a:r>
            <a:r>
              <a:rPr lang="en-US" dirty="0" smtClean="0"/>
              <a:t>0.6 </a:t>
            </a:r>
            <a:r>
              <a:rPr lang="en-US" dirty="0" err="1" smtClean="0"/>
              <a:t>eVs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3.5 </a:t>
            </a:r>
            <a:r>
              <a:rPr lang="en-US" dirty="0" err="1" smtClean="0"/>
              <a:t>TeV</a:t>
            </a:r>
            <a:r>
              <a:rPr lang="en-US" dirty="0" smtClean="0"/>
              <a:t>, 8MV:</a:t>
            </a:r>
          </a:p>
          <a:p>
            <a:r>
              <a:rPr lang="en-US" dirty="0" smtClean="0"/>
              <a:t>0.72 ns </a:t>
            </a:r>
            <a:r>
              <a:rPr lang="en-US" dirty="0" smtClean="0">
                <a:latin typeface="Times New Roman"/>
                <a:cs typeface="Times New Roman"/>
              </a:rPr>
              <a:t>→ </a:t>
            </a:r>
            <a:r>
              <a:rPr lang="en-US" dirty="0" smtClean="0">
                <a:solidFill>
                  <a:srgbClr val="C00000"/>
                </a:solidFill>
              </a:rPr>
              <a:t>0.6 </a:t>
            </a:r>
            <a:r>
              <a:rPr lang="en-US" dirty="0" err="1" smtClean="0">
                <a:solidFill>
                  <a:srgbClr val="C00000"/>
                </a:solidFill>
              </a:rPr>
              <a:t>eVs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 err="1" smtClean="0">
                <a:solidFill>
                  <a:schemeClr val="tx2"/>
                </a:solidFill>
              </a:rPr>
              <a:t>Quadrupole</a:t>
            </a:r>
            <a:r>
              <a:rPr lang="en-US" sz="3600" dirty="0" smtClean="0">
                <a:solidFill>
                  <a:schemeClr val="tx2"/>
                </a:solidFill>
              </a:rPr>
              <a:t> oscillations on flat top</a:t>
            </a:r>
            <a:br>
              <a:rPr lang="en-US" sz="3600" dirty="0" smtClean="0">
                <a:solidFill>
                  <a:schemeClr val="tx2"/>
                </a:solidFill>
              </a:rPr>
            </a:br>
            <a:r>
              <a:rPr lang="en-US" sz="3600" dirty="0" smtClean="0">
                <a:solidFill>
                  <a:schemeClr val="tx2"/>
                </a:solidFill>
              </a:rPr>
              <a:t> with different RF voltages (26 May 2010)</a:t>
            </a:r>
            <a:endParaRPr lang="en-US" sz="3600" dirty="0">
              <a:solidFill>
                <a:schemeClr val="tx2"/>
              </a:solidFill>
            </a:endParaRPr>
          </a:p>
        </p:txBody>
      </p:sp>
      <p:pic>
        <p:nvPicPr>
          <p:cNvPr id="4" name="Picture 2" descr="\\cern.ch\dfs\Users\e\elenas\Documents\lhc\emit\20100526210915.png"/>
          <p:cNvPicPr>
            <a:picLocks noChangeAspect="1" noChangeArrowheads="1"/>
          </p:cNvPicPr>
          <p:nvPr/>
        </p:nvPicPr>
        <p:blipFill>
          <a:blip r:embed="rId2" cstate="print"/>
          <a:srcRect l="2261" t="65000" r="1638" b="8333"/>
          <a:stretch>
            <a:fillRect/>
          </a:stretch>
        </p:blipFill>
        <p:spPr bwMode="auto">
          <a:xfrm>
            <a:off x="685800" y="1371600"/>
            <a:ext cx="6477000" cy="1219200"/>
          </a:xfrm>
          <a:prstGeom prst="rect">
            <a:avLst/>
          </a:prstGeom>
          <a:noFill/>
        </p:spPr>
      </p:pic>
      <p:pic>
        <p:nvPicPr>
          <p:cNvPr id="19458" name="Picture 2" descr="\\cern.ch\dfs\Users\e\elenas\Documents\lhc\emit\20100526214532.png"/>
          <p:cNvPicPr>
            <a:picLocks noChangeAspect="1" noChangeArrowheads="1"/>
          </p:cNvPicPr>
          <p:nvPr/>
        </p:nvPicPr>
        <p:blipFill>
          <a:blip r:embed="rId3" cstate="print"/>
          <a:srcRect l="1163" t="64140" r="1163" b="8124"/>
          <a:stretch>
            <a:fillRect/>
          </a:stretch>
        </p:blipFill>
        <p:spPr bwMode="auto">
          <a:xfrm>
            <a:off x="609600" y="4038600"/>
            <a:ext cx="6553200" cy="1248228"/>
          </a:xfrm>
          <a:prstGeom prst="rect">
            <a:avLst/>
          </a:prstGeom>
          <a:noFill/>
        </p:spPr>
      </p:pic>
      <p:pic>
        <p:nvPicPr>
          <p:cNvPr id="19459" name="Picture 3" descr="\\cern.ch\dfs\Users\e\elenas\Documents\lhc\emit\20100526214304.png"/>
          <p:cNvPicPr>
            <a:picLocks noChangeAspect="1" noChangeArrowheads="1"/>
          </p:cNvPicPr>
          <p:nvPr/>
        </p:nvPicPr>
        <p:blipFill>
          <a:blip r:embed="rId4" cstate="print"/>
          <a:srcRect l="2174" t="63198" r="1087" b="7634"/>
          <a:stretch>
            <a:fillRect/>
          </a:stretch>
        </p:blipFill>
        <p:spPr bwMode="auto">
          <a:xfrm>
            <a:off x="685800" y="2667000"/>
            <a:ext cx="6477000" cy="1309955"/>
          </a:xfrm>
          <a:prstGeom prst="rect">
            <a:avLst/>
          </a:prstGeom>
          <a:noFill/>
        </p:spPr>
      </p:pic>
      <p:pic>
        <p:nvPicPr>
          <p:cNvPr id="19460" name="Picture 4" descr="\\cern.ch\dfs\Users\e\elenas\Documents\lhc\emit\20100526214846.png"/>
          <p:cNvPicPr>
            <a:picLocks noChangeAspect="1" noChangeArrowheads="1"/>
          </p:cNvPicPr>
          <p:nvPr/>
        </p:nvPicPr>
        <p:blipFill>
          <a:blip r:embed="rId5" cstate="print"/>
          <a:srcRect l="1099" t="63892" r="1099" b="8257"/>
          <a:stretch>
            <a:fillRect/>
          </a:stretch>
        </p:blipFill>
        <p:spPr bwMode="auto">
          <a:xfrm>
            <a:off x="609600" y="5105400"/>
            <a:ext cx="6553200" cy="1251735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7315200" y="182880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8 MV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7391400" y="2819400"/>
            <a:ext cx="91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8 MV</a:t>
            </a:r>
          </a:p>
          <a:p>
            <a:r>
              <a:rPr lang="en-US" dirty="0" smtClean="0">
                <a:latin typeface="Times New Roman"/>
                <a:cs typeface="Times New Roman"/>
              </a:rPr>
              <a:t>→</a:t>
            </a:r>
            <a:r>
              <a:rPr lang="en-US" dirty="0" smtClean="0"/>
              <a:t>7 MV</a:t>
            </a:r>
          </a:p>
          <a:p>
            <a:r>
              <a:rPr lang="en-US" dirty="0" smtClean="0">
                <a:latin typeface="Times New Roman"/>
                <a:cs typeface="Times New Roman"/>
              </a:rPr>
              <a:t>→</a:t>
            </a:r>
            <a:r>
              <a:rPr lang="en-US" dirty="0" smtClean="0"/>
              <a:t>6 MV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7315200" y="434340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10 MV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7315200" y="54864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12 MV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/>
              <a:t>Landau damping (m=1) is lost if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sz="2400" dirty="0" smtClean="0"/>
              <a:t>During the cycle threshold changes as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sz="2800" dirty="0" smtClean="0">
                <a:latin typeface="Times New Roman"/>
                <a:cs typeface="Times New Roman"/>
              </a:rPr>
              <a:t>→</a:t>
            </a:r>
            <a:r>
              <a:rPr lang="en-US" sz="2400" dirty="0" smtClean="0"/>
              <a:t>To avoid threshold decreasing during the cycle </a:t>
            </a:r>
            <a:r>
              <a:rPr lang="en-US" sz="2400" dirty="0" err="1" smtClean="0"/>
              <a:t>emittance</a:t>
            </a:r>
            <a:r>
              <a:rPr lang="en-US" sz="2400" dirty="0" smtClean="0"/>
              <a:t> should be increased at least as   </a:t>
            </a:r>
            <a:r>
              <a:rPr lang="el-GR" sz="2400" dirty="0" smtClean="0">
                <a:solidFill>
                  <a:srgbClr val="0066FF"/>
                </a:solidFill>
                <a:latin typeface="Times New Roman"/>
                <a:cs typeface="Times New Roman"/>
              </a:rPr>
              <a:t>ε</a:t>
            </a:r>
            <a:r>
              <a:rPr lang="en-US" sz="2400" dirty="0" smtClean="0">
                <a:solidFill>
                  <a:srgbClr val="0066FF"/>
                </a:solidFill>
              </a:rPr>
              <a:t> </a:t>
            </a:r>
            <a:r>
              <a:rPr lang="en-US" sz="2400" dirty="0" smtClean="0">
                <a:solidFill>
                  <a:srgbClr val="0066FF"/>
                </a:solidFill>
                <a:latin typeface="Times New Roman"/>
                <a:cs typeface="Times New Roman"/>
              </a:rPr>
              <a:t>~ </a:t>
            </a:r>
            <a:r>
              <a:rPr lang="en-US" sz="2400" dirty="0" smtClean="0">
                <a:solidFill>
                  <a:srgbClr val="0066FF"/>
                </a:solidFill>
              </a:rPr>
              <a:t>E</a:t>
            </a:r>
            <a:r>
              <a:rPr lang="en-US" sz="2400" baseline="30000" dirty="0" smtClean="0">
                <a:solidFill>
                  <a:srgbClr val="0066FF"/>
                </a:solidFill>
              </a:rPr>
              <a:t>1/2 </a:t>
            </a:r>
            <a:r>
              <a:rPr lang="en-US" sz="2400" dirty="0" smtClean="0">
                <a:solidFill>
                  <a:srgbClr val="0066FF"/>
                </a:solidFill>
              </a:rPr>
              <a:t>V</a:t>
            </a:r>
            <a:r>
              <a:rPr lang="en-US" sz="2400" baseline="30000" dirty="0" smtClean="0">
                <a:solidFill>
                  <a:srgbClr val="0066FF"/>
                </a:solidFill>
              </a:rPr>
              <a:t>1/10</a:t>
            </a:r>
            <a:endParaRPr lang="en-US" sz="2800" baseline="30000" dirty="0" smtClean="0">
              <a:solidFill>
                <a:srgbClr val="0066FF"/>
              </a:solidFill>
            </a:endParaRPr>
          </a:p>
          <a:p>
            <a:pPr>
              <a:buNone/>
            </a:pPr>
            <a:r>
              <a:rPr lang="en-US" sz="2400" dirty="0" smtClean="0"/>
              <a:t>Bucket area also grows with energy </a:t>
            </a:r>
            <a:r>
              <a:rPr lang="en-US" sz="2400" dirty="0" smtClean="0">
                <a:latin typeface="Times New Roman"/>
                <a:cs typeface="Times New Roman"/>
              </a:rPr>
              <a:t>~ </a:t>
            </a:r>
            <a:r>
              <a:rPr lang="en-US" sz="2400" dirty="0" smtClean="0">
                <a:solidFill>
                  <a:srgbClr val="0066FF"/>
                </a:solidFill>
              </a:rPr>
              <a:t>E</a:t>
            </a:r>
            <a:r>
              <a:rPr lang="en-US" sz="2400" baseline="30000" dirty="0" smtClean="0">
                <a:solidFill>
                  <a:srgbClr val="0066FF"/>
                </a:solidFill>
              </a:rPr>
              <a:t>1/2</a:t>
            </a:r>
            <a:r>
              <a:rPr lang="en-US" sz="2400" dirty="0" smtClean="0">
                <a:solidFill>
                  <a:srgbClr val="C00000"/>
                </a:solidFill>
              </a:rPr>
              <a:t>  </a:t>
            </a:r>
            <a:r>
              <a:rPr lang="en-US" sz="2400" dirty="0" smtClean="0">
                <a:latin typeface="Times New Roman"/>
                <a:cs typeface="Times New Roman"/>
              </a:rPr>
              <a:t>→</a:t>
            </a:r>
            <a:r>
              <a:rPr lang="en-US" sz="2400" dirty="0" smtClean="0"/>
              <a:t> </a:t>
            </a:r>
          </a:p>
          <a:p>
            <a:pPr>
              <a:buNone/>
            </a:pPr>
            <a:r>
              <a:rPr lang="en-US" sz="2400" dirty="0" smtClean="0"/>
              <a:t> </a:t>
            </a:r>
            <a:r>
              <a:rPr lang="en-US" sz="2400" dirty="0" smtClean="0"/>
              <a:t>constant bucket filling factor </a:t>
            </a:r>
            <a:r>
              <a:rPr lang="en-US" sz="2400" dirty="0" smtClean="0">
                <a:latin typeface="Times New Roman"/>
                <a:cs typeface="Times New Roman"/>
              </a:rPr>
              <a:t>→ </a:t>
            </a:r>
            <a:r>
              <a:rPr lang="en-US" sz="2400" dirty="0" smtClean="0"/>
              <a:t>constant bunch length</a:t>
            </a:r>
            <a:endParaRPr lang="en-US" sz="2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Loss of Landau damping</a:t>
            </a:r>
            <a:endParaRPr lang="en-US" dirty="0"/>
          </a:p>
        </p:txBody>
      </p:sp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95800" y="1447800"/>
            <a:ext cx="4094923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90800" y="3276600"/>
            <a:ext cx="3892731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 smtClean="0">
                <a:solidFill>
                  <a:schemeClr val="tx2"/>
                </a:solidFill>
              </a:rPr>
              <a:t>Loss of Landau damping:</a:t>
            </a:r>
            <a:r>
              <a:rPr lang="en-US" sz="2400" dirty="0" smtClean="0">
                <a:solidFill>
                  <a:schemeClr val="tx2"/>
                </a:solidFill>
              </a:rPr>
              <a:t/>
            </a:r>
            <a:br>
              <a:rPr lang="en-US" sz="2400" dirty="0" smtClean="0">
                <a:solidFill>
                  <a:schemeClr val="tx2"/>
                </a:solidFill>
              </a:rPr>
            </a:br>
            <a:r>
              <a:rPr lang="en-US" sz="2400" dirty="0" smtClean="0">
                <a:solidFill>
                  <a:schemeClr val="tx2"/>
                </a:solidFill>
              </a:rPr>
              <a:t>threshold during the cycle (old voltage program, 5- 8 MV)</a:t>
            </a:r>
            <a:endParaRPr lang="en-US" sz="2400" dirty="0">
              <a:solidFill>
                <a:schemeClr val="tx2"/>
              </a:solidFill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" y="1752600"/>
            <a:ext cx="64770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4267200" y="4800600"/>
            <a:ext cx="152400" cy="152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7162800" y="4724400"/>
            <a:ext cx="152400" cy="152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4419600" y="3200400"/>
            <a:ext cx="4114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loss of Landau damping </a:t>
            </a:r>
          </a:p>
          <a:p>
            <a:r>
              <a:rPr lang="en-US" dirty="0" smtClean="0"/>
              <a:t>                       Z/n=0.06 Ohm </a:t>
            </a:r>
            <a:endParaRPr lang="en-US" dirty="0"/>
          </a:p>
        </p:txBody>
      </p:sp>
      <p:cxnSp>
        <p:nvCxnSpPr>
          <p:cNvPr id="10" name="Straight Arrow Connector 9"/>
          <p:cNvCxnSpPr/>
          <p:nvPr/>
        </p:nvCxnSpPr>
        <p:spPr>
          <a:xfrm rot="5400000">
            <a:off x="3848100" y="4000500"/>
            <a:ext cx="1219200" cy="228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4724400" y="3505200"/>
            <a:ext cx="2438400" cy="11430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tx2"/>
                </a:solidFill>
              </a:rPr>
              <a:t>Loss of Landau damping</a:t>
            </a:r>
            <a:endParaRPr lang="en-US" sz="4000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dirty="0" smtClean="0"/>
              <a:t>Leads </a:t>
            </a:r>
            <a:r>
              <a:rPr lang="en-US" sz="2400" dirty="0" smtClean="0"/>
              <a:t>to </a:t>
            </a:r>
            <a:r>
              <a:rPr lang="en-US" sz="2400" dirty="0" err="1" smtClean="0"/>
              <a:t>undamped</a:t>
            </a:r>
            <a:r>
              <a:rPr lang="en-US" sz="2400" dirty="0" smtClean="0"/>
              <a:t> bunch oscillations: </a:t>
            </a:r>
            <a:r>
              <a:rPr lang="en-US" sz="2400" dirty="0" err="1" smtClean="0"/>
              <a:t>quadrupole</a:t>
            </a:r>
            <a:r>
              <a:rPr lang="en-US" sz="2400" dirty="0" smtClean="0"/>
              <a:t> in our case (dipole are damped by phase loop). Observed in other machines (SPS, </a:t>
            </a:r>
            <a:r>
              <a:rPr lang="en-US" sz="2400" dirty="0" err="1" smtClean="0"/>
              <a:t>Fermilab</a:t>
            </a:r>
            <a:r>
              <a:rPr lang="en-US" sz="2400" dirty="0" smtClean="0"/>
              <a:t> MR, …) – “dancing bunches</a:t>
            </a:r>
            <a:r>
              <a:rPr lang="en-US" sz="2400" dirty="0" smtClean="0"/>
              <a:t>”</a:t>
            </a:r>
          </a:p>
          <a:p>
            <a:r>
              <a:rPr lang="en-US" sz="2400" dirty="0" smtClean="0"/>
              <a:t>(Z/n)</a:t>
            </a:r>
            <a:r>
              <a:rPr lang="en-US" sz="2400" baseline="-25000" dirty="0" err="1" smtClean="0"/>
              <a:t>eff</a:t>
            </a:r>
            <a:r>
              <a:rPr lang="en-US" sz="2400" baseline="30000" dirty="0" err="1" smtClean="0"/>
              <a:t>m</a:t>
            </a:r>
            <a:r>
              <a:rPr lang="en-US" sz="2400" baseline="30000" dirty="0" smtClean="0"/>
              <a:t>=2 </a:t>
            </a:r>
            <a:r>
              <a:rPr lang="en-US" sz="2400" dirty="0" smtClean="0"/>
              <a:t>= 1.5x0.06 = 0.09 Ohm</a:t>
            </a:r>
          </a:p>
          <a:p>
            <a:r>
              <a:rPr lang="en-US" sz="2400" dirty="0" smtClean="0"/>
              <a:t>In LHC DR low frequency inductive impedance budget</a:t>
            </a:r>
          </a:p>
          <a:p>
            <a:pPr>
              <a:buNone/>
            </a:pPr>
            <a:r>
              <a:rPr lang="en-US" sz="2400" dirty="0" smtClean="0"/>
              <a:t>     </a:t>
            </a:r>
            <a:r>
              <a:rPr lang="en-US" sz="2400" dirty="0" err="1" smtClean="0">
                <a:solidFill>
                  <a:srgbClr val="C00000"/>
                </a:solidFill>
              </a:rPr>
              <a:t>ImZ</a:t>
            </a:r>
            <a:r>
              <a:rPr lang="en-US" sz="2400" dirty="0" smtClean="0">
                <a:solidFill>
                  <a:srgbClr val="C00000"/>
                </a:solidFill>
              </a:rPr>
              <a:t>/n = 0.07 </a:t>
            </a:r>
            <a:r>
              <a:rPr lang="en-US" sz="2400" dirty="0" smtClean="0">
                <a:solidFill>
                  <a:srgbClr val="C00000"/>
                </a:solidFill>
              </a:rPr>
              <a:t>Ohm</a:t>
            </a:r>
          </a:p>
          <a:p>
            <a:pPr>
              <a:buNone/>
            </a:pPr>
            <a:endParaRPr lang="en-US" sz="2400" dirty="0" smtClean="0"/>
          </a:p>
          <a:p>
            <a:r>
              <a:rPr lang="en-US" sz="2400" dirty="0" smtClean="0"/>
              <a:t>Weak dependence on voltage (</a:t>
            </a:r>
            <a:r>
              <a:rPr lang="en-US" sz="2400" dirty="0" smtClean="0">
                <a:latin typeface="Times New Roman"/>
                <a:cs typeface="Times New Roman"/>
              </a:rPr>
              <a:t>~ </a:t>
            </a:r>
            <a:r>
              <a:rPr lang="en-US" sz="2400" dirty="0" smtClean="0"/>
              <a:t>V</a:t>
            </a:r>
            <a:r>
              <a:rPr lang="en-US" sz="2400" baseline="30000" dirty="0" smtClean="0"/>
              <a:t>1/4</a:t>
            </a:r>
            <a:r>
              <a:rPr lang="en-US" sz="2400" dirty="0" smtClean="0"/>
              <a:t>) – observed </a:t>
            </a:r>
            <a:r>
              <a:rPr lang="en-US" sz="2400" dirty="0" smtClean="0"/>
              <a:t>(6-12 </a:t>
            </a:r>
            <a:r>
              <a:rPr lang="en-US" sz="2400" dirty="0" smtClean="0"/>
              <a:t>MV)</a:t>
            </a:r>
          </a:p>
          <a:p>
            <a:r>
              <a:rPr lang="en-US" sz="2400" dirty="0" smtClean="0"/>
              <a:t>Strong dependence on longitudinal </a:t>
            </a:r>
            <a:r>
              <a:rPr lang="en-US" sz="2400" dirty="0" err="1" smtClean="0"/>
              <a:t>emittance</a:t>
            </a:r>
            <a:r>
              <a:rPr lang="en-US" sz="2400" dirty="0" smtClean="0"/>
              <a:t> </a:t>
            </a:r>
            <a:r>
              <a:rPr lang="en-US" sz="2400" dirty="0" smtClean="0"/>
              <a:t>(</a:t>
            </a:r>
            <a:r>
              <a:rPr lang="en-US" sz="2400" dirty="0" smtClean="0">
                <a:latin typeface="Times New Roman"/>
                <a:cs typeface="Times New Roman"/>
              </a:rPr>
              <a:t>~ </a:t>
            </a:r>
            <a:r>
              <a:rPr lang="el-GR" sz="2400" dirty="0" smtClean="0">
                <a:latin typeface="Times New Roman"/>
                <a:cs typeface="Times New Roman"/>
              </a:rPr>
              <a:t>ε</a:t>
            </a:r>
            <a:r>
              <a:rPr lang="en-US" sz="2400" baseline="30000" dirty="0" smtClean="0"/>
              <a:t>5/2 </a:t>
            </a:r>
            <a:r>
              <a:rPr lang="en-US" sz="2400" dirty="0" smtClean="0"/>
              <a:t>)</a:t>
            </a:r>
            <a:r>
              <a:rPr lang="en-US" sz="2400" baseline="30000" dirty="0" smtClean="0"/>
              <a:t> </a:t>
            </a:r>
            <a:r>
              <a:rPr lang="en-US" sz="2400" baseline="30000" dirty="0" smtClean="0"/>
              <a:t>     </a:t>
            </a:r>
            <a:r>
              <a:rPr lang="en-US" sz="2400" dirty="0" smtClean="0">
                <a:latin typeface="Times New Roman"/>
                <a:cs typeface="Times New Roman"/>
              </a:rPr>
              <a:t>  </a:t>
            </a:r>
            <a:endParaRPr lang="en-US" sz="2400" dirty="0" smtClean="0">
              <a:latin typeface="Times New Roman"/>
              <a:cs typeface="Times New Roman"/>
            </a:endParaRPr>
          </a:p>
          <a:p>
            <a:r>
              <a:rPr lang="en-US" sz="2400" dirty="0" smtClean="0"/>
              <a:t>Energy dependence </a:t>
            </a:r>
            <a:r>
              <a:rPr lang="en-US" sz="2400" dirty="0" smtClean="0"/>
              <a:t>1/E</a:t>
            </a:r>
            <a:r>
              <a:rPr lang="en-US" sz="2400" baseline="-25000" dirty="0" smtClean="0"/>
              <a:t>s</a:t>
            </a:r>
            <a:r>
              <a:rPr lang="en-US" sz="2400" baseline="30000" dirty="0" smtClean="0"/>
              <a:t>5/4</a:t>
            </a:r>
            <a:r>
              <a:rPr lang="en-US" sz="2400" dirty="0" smtClean="0">
                <a:latin typeface="Times New Roman"/>
                <a:cs typeface="Times New Roman"/>
              </a:rPr>
              <a:t>→</a:t>
            </a:r>
            <a:r>
              <a:rPr lang="en-US" sz="2400" dirty="0" smtClean="0"/>
              <a:t> </a:t>
            </a:r>
            <a:r>
              <a:rPr lang="en-US" sz="2400" dirty="0" err="1" smtClean="0"/>
              <a:t>emittance</a:t>
            </a:r>
            <a:r>
              <a:rPr lang="en-US" sz="2400" dirty="0" smtClean="0"/>
              <a:t> blow-up: </a:t>
            </a:r>
            <a:r>
              <a:rPr lang="el-GR" sz="2400" dirty="0" smtClean="0">
                <a:latin typeface="Times New Roman"/>
                <a:cs typeface="Times New Roman"/>
              </a:rPr>
              <a:t>ε</a:t>
            </a:r>
            <a:r>
              <a:rPr lang="en-US" sz="2400" dirty="0" smtClean="0">
                <a:latin typeface="Times New Roman"/>
                <a:cs typeface="Times New Roman"/>
              </a:rPr>
              <a:t> ~ </a:t>
            </a:r>
            <a:r>
              <a:rPr lang="en-US" sz="2400" dirty="0" smtClean="0"/>
              <a:t>E</a:t>
            </a:r>
            <a:r>
              <a:rPr lang="en-US" sz="2400" baseline="-25000" dirty="0" smtClean="0"/>
              <a:t>s</a:t>
            </a:r>
            <a:r>
              <a:rPr lang="en-US" sz="2400" baseline="30000" dirty="0" smtClean="0"/>
              <a:t>1/2</a:t>
            </a:r>
            <a:endParaRPr lang="en-US" sz="2400" baseline="30000" dirty="0" smtClean="0"/>
          </a:p>
          <a:p>
            <a:pPr>
              <a:buNone/>
            </a:pPr>
            <a:r>
              <a:rPr lang="en-US" sz="2400" baseline="30000" dirty="0" smtClean="0"/>
              <a:t> </a:t>
            </a:r>
            <a:r>
              <a:rPr lang="en-US" sz="2400" dirty="0" smtClean="0"/>
              <a:t>    (factor </a:t>
            </a:r>
            <a:r>
              <a:rPr lang="en-US" sz="2400" dirty="0" smtClean="0"/>
              <a:t>2.8  </a:t>
            </a:r>
            <a:r>
              <a:rPr lang="en-US" sz="2400" dirty="0" smtClean="0"/>
              <a:t>from 450 </a:t>
            </a:r>
            <a:r>
              <a:rPr lang="en-US" sz="2400" dirty="0" err="1" smtClean="0"/>
              <a:t>GeV</a:t>
            </a:r>
            <a:r>
              <a:rPr lang="en-US" sz="2400" dirty="0" smtClean="0"/>
              <a:t> to 3.5 </a:t>
            </a:r>
            <a:r>
              <a:rPr lang="en-US" sz="2400" dirty="0" err="1" smtClean="0"/>
              <a:t>TeV</a:t>
            </a:r>
            <a:r>
              <a:rPr lang="en-US" sz="2400" dirty="0" smtClean="0"/>
              <a:t>)</a:t>
            </a:r>
            <a:endParaRPr lang="en-US" sz="2400" baseline="30000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>
                <a:solidFill>
                  <a:schemeClr val="tx2"/>
                </a:solidFill>
              </a:rPr>
              <a:t>Flat bottom: </a:t>
            </a:r>
            <a:r>
              <a:rPr lang="en-US" sz="3200" dirty="0" smtClean="0">
                <a:solidFill>
                  <a:schemeClr val="tx2"/>
                </a:solidFill>
              </a:rPr>
              <a:t>l</a:t>
            </a:r>
            <a:r>
              <a:rPr lang="en-US" sz="3200" dirty="0" smtClean="0">
                <a:solidFill>
                  <a:schemeClr val="tx2"/>
                </a:solidFill>
              </a:rPr>
              <a:t>ongitudinal </a:t>
            </a:r>
            <a:r>
              <a:rPr lang="en-US" sz="3200" dirty="0" err="1" smtClean="0">
                <a:solidFill>
                  <a:schemeClr val="tx2"/>
                </a:solidFill>
              </a:rPr>
              <a:t>emittance</a:t>
            </a:r>
            <a:r>
              <a:rPr lang="en-US" sz="3200" dirty="0" smtClean="0">
                <a:solidFill>
                  <a:schemeClr val="tx2"/>
                </a:solidFill>
              </a:rPr>
              <a:t>  </a:t>
            </a:r>
            <a:br>
              <a:rPr lang="en-US" sz="3200" dirty="0" smtClean="0">
                <a:solidFill>
                  <a:schemeClr val="tx2"/>
                </a:solidFill>
              </a:rPr>
            </a:br>
            <a:r>
              <a:rPr lang="en-US" sz="3200" dirty="0" smtClean="0">
                <a:solidFill>
                  <a:schemeClr val="tx2"/>
                </a:solidFill>
              </a:rPr>
              <a:t>growth for nominal intensity (25 May)</a:t>
            </a:r>
            <a:endParaRPr lang="en-US" sz="3200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Fast </a:t>
            </a:r>
            <a:r>
              <a:rPr lang="en-US" sz="2400" dirty="0" err="1" smtClean="0"/>
              <a:t>emittance</a:t>
            </a:r>
            <a:r>
              <a:rPr lang="en-US" sz="2400" dirty="0" smtClean="0"/>
              <a:t> blow-up for small </a:t>
            </a:r>
            <a:r>
              <a:rPr lang="en-US" sz="2400" dirty="0" err="1" smtClean="0"/>
              <a:t>emittances</a:t>
            </a:r>
            <a:endParaRPr lang="en-US" sz="2400" dirty="0" smtClean="0"/>
          </a:p>
          <a:p>
            <a:r>
              <a:rPr lang="en-US" sz="2400" smtClean="0"/>
              <a:t>In agreement </a:t>
            </a:r>
            <a:r>
              <a:rPr lang="en-US" sz="2400" dirty="0" smtClean="0"/>
              <a:t>with IBS calculations (F. Zimmermann, J. </a:t>
            </a:r>
            <a:r>
              <a:rPr lang="en-US" sz="2400" dirty="0" err="1" smtClean="0"/>
              <a:t>Jowet</a:t>
            </a:r>
            <a:r>
              <a:rPr lang="en-US" sz="2400" dirty="0" smtClean="0"/>
              <a:t>)?</a:t>
            </a:r>
          </a:p>
          <a:p>
            <a:pPr>
              <a:buNone/>
            </a:pPr>
            <a:r>
              <a:rPr lang="en-US" sz="2400" dirty="0" smtClean="0"/>
              <a:t>	</a:t>
            </a:r>
            <a:endParaRPr lang="en-US" sz="2400" dirty="0"/>
          </a:p>
        </p:txBody>
      </p:sp>
      <p:pic>
        <p:nvPicPr>
          <p:cNvPr id="20482" name="Picture 2" descr="\\cern.ch\dfs\Users\e\elenas\Documents\lhc\emit\20100525211409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2590800"/>
            <a:ext cx="4876800" cy="35064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2569</TotalTime>
  <Words>899</Words>
  <Application>Microsoft Office PowerPoint</Application>
  <PresentationFormat>On-screen Show (4:3)</PresentationFormat>
  <Paragraphs>116</Paragraphs>
  <Slides>17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9" baseType="lpstr">
      <vt:lpstr>Office Theme</vt:lpstr>
      <vt:lpstr>Package</vt:lpstr>
      <vt:lpstr>First measurements  of longitudinal impedance  and single-bunch effects in LHC</vt:lpstr>
      <vt:lpstr>Reminder</vt:lpstr>
      <vt:lpstr>Loss of Landau damping: during the ramp (1.8 TeV)</vt:lpstr>
      <vt:lpstr>and on flat top</vt:lpstr>
      <vt:lpstr>Quadrupole oscillations on flat top  with different RF voltages (26 May 2010)</vt:lpstr>
      <vt:lpstr>Loss of Landau damping</vt:lpstr>
      <vt:lpstr>Loss of Landau damping: threshold during the cycle (old voltage program, 5- 8 MV)</vt:lpstr>
      <vt:lpstr>Loss of Landau damping</vt:lpstr>
      <vt:lpstr>Flat bottom: longitudinal emittance   growth for nominal intensity (25 May)</vt:lpstr>
      <vt:lpstr>Flat bottom: longitudinal emittance   growth for nominal intensity </vt:lpstr>
      <vt:lpstr>Flat bottom: longitudinal emittance   growth for nominal intensity </vt:lpstr>
      <vt:lpstr>Longitudinal emittances from SPS </vt:lpstr>
      <vt:lpstr>Longitudinal beam parameters  during present cycle</vt:lpstr>
      <vt:lpstr>Longitudinal emittance blow-up in LHC </vt:lpstr>
      <vt:lpstr>Emittance blow-up during the ramp</vt:lpstr>
      <vt:lpstr>Summary and future plans</vt:lpstr>
      <vt:lpstr>Limited bandwidth phase noise  for emittance blow-up </vt:lpstr>
    </vt:vector>
  </TitlesOfParts>
  <Company>CERN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Longitudinal emittance in LHC</dc:title>
  <dc:creator>elenas</dc:creator>
  <cp:lastModifiedBy>elenas</cp:lastModifiedBy>
  <cp:revision>251</cp:revision>
  <dcterms:created xsi:type="dcterms:W3CDTF">2010-06-02T09:00:18Z</dcterms:created>
  <dcterms:modified xsi:type="dcterms:W3CDTF">2010-06-17T17:46:39Z</dcterms:modified>
</cp:coreProperties>
</file>