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9" r:id="rId4"/>
    <p:sldId id="265" r:id="rId5"/>
    <p:sldId id="268" r:id="rId6"/>
    <p:sldId id="266" r:id="rId7"/>
    <p:sldId id="269"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00FF"/>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9" d="100"/>
          <a:sy n="39" d="100"/>
        </p:scale>
        <p:origin x="-144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Cliquez et modifiez le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lundi, septembre 10, 12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Cliquez et modifiez le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Cliquez pour modifier les styles du texte du masque</a:t>
            </a:r>
          </a:p>
        </p:txBody>
      </p:sp>
      <p:sp>
        <p:nvSpPr>
          <p:cNvPr id="5" name="Date Placeholder 4"/>
          <p:cNvSpPr>
            <a:spLocks noGrp="1"/>
          </p:cNvSpPr>
          <p:nvPr>
            <p:ph type="dt" sz="half" idx="10"/>
          </p:nvPr>
        </p:nvSpPr>
        <p:spPr/>
        <p:txBody>
          <a:bodyPr/>
          <a:lstStyle/>
          <a:p>
            <a:fld id="{EBDC1E59-17DD-41CE-97CA-624A472382D4}" type="datetime2">
              <a:rPr lang="en-US" smtClean="0"/>
              <a:t>lundi, septembre 10, 12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lundi, septembre 10, 12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Cliquez et modifiez le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lundi, septembre 10, 12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Cliquez et modifiez le titre</a:t>
            </a:r>
            <a:endParaRPr lang="en-US"/>
          </a:p>
        </p:txBody>
      </p:sp>
      <p:sp>
        <p:nvSpPr>
          <p:cNvPr id="3" name="Content Placeholder 2"/>
          <p:cNvSpPr>
            <a:spLocks noGrp="1"/>
          </p:cNvSpPr>
          <p:nvPr>
            <p:ph idx="1"/>
          </p:nvPr>
        </p:nvSpPr>
        <p:spPr/>
        <p:txBody>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lundi, septembre 10, 12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Cliquez et modifiez le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Cliquez pour modifier les styles du texte du masque</a:t>
            </a:r>
          </a:p>
        </p:txBody>
      </p:sp>
      <p:sp>
        <p:nvSpPr>
          <p:cNvPr id="4" name="Date Placeholder 3"/>
          <p:cNvSpPr>
            <a:spLocks noGrp="1"/>
          </p:cNvSpPr>
          <p:nvPr>
            <p:ph type="dt" sz="half" idx="10"/>
          </p:nvPr>
        </p:nvSpPr>
        <p:spPr/>
        <p:txBody>
          <a:bodyPr/>
          <a:lstStyle/>
          <a:p>
            <a:fld id="{9933D019-A32C-4EAD-B8E6-DBDA699692FD}" type="datetime2">
              <a:rPr lang="en-US" smtClean="0"/>
              <a:t>lundi, septembre 10, 12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Cliquez et modifiez le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lundi, septembre 10, 12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Cliquez et modifiez le titre</a:t>
            </a:r>
            <a:endParaRPr lang="en-US"/>
          </a:p>
        </p:txBody>
      </p:sp>
      <p:sp>
        <p:nvSpPr>
          <p:cNvPr id="3" name="Content Placeholder 2"/>
          <p:cNvSpPr>
            <a:spLocks noGrp="1"/>
          </p:cNvSpPr>
          <p:nvPr>
            <p:ph sz="half" idx="1"/>
          </p:nvPr>
        </p:nvSpPr>
        <p:spPr>
          <a:xfrm>
            <a:off x="457200" y="1673352"/>
            <a:ext cx="4038600" cy="22382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4" name="Content Placeholder 3"/>
          <p:cNvSpPr>
            <a:spLocks noGrp="1"/>
          </p:cNvSpPr>
          <p:nvPr>
            <p:ph sz="half" idx="2"/>
          </p:nvPr>
        </p:nvSpPr>
        <p:spPr>
          <a:xfrm>
            <a:off x="4648200" y="1673352"/>
            <a:ext cx="4038600" cy="22382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lundi, septembre 10, 12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
        <p:nvSpPr>
          <p:cNvPr id="8" name="Content Placeholder 2"/>
          <p:cNvSpPr>
            <a:spLocks noGrp="1"/>
          </p:cNvSpPr>
          <p:nvPr>
            <p:ph sz="half" idx="13"/>
          </p:nvPr>
        </p:nvSpPr>
        <p:spPr>
          <a:xfrm>
            <a:off x="460190" y="4096784"/>
            <a:ext cx="4038600" cy="22382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9" name="Content Placeholder 3"/>
          <p:cNvSpPr>
            <a:spLocks noGrp="1"/>
          </p:cNvSpPr>
          <p:nvPr>
            <p:ph sz="half" idx="14"/>
          </p:nvPr>
        </p:nvSpPr>
        <p:spPr>
          <a:xfrm>
            <a:off x="4651190" y="4096784"/>
            <a:ext cx="4038600" cy="22382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Tree>
    <p:extLst>
      <p:ext uri="{BB962C8B-B14F-4D97-AF65-F5344CB8AC3E}">
        <p14:creationId xmlns:p14="http://schemas.microsoft.com/office/powerpoint/2010/main" val="1007672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Cliquez et modifiez le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Cliquez pour modifier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Cliquez pour modifier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lundi, septembre 10, 12</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Cliquez et modifiez le titre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lundi, septembre 10, 12</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lundi, septembre 10, 12</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Cliquez et modifiez le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Cliquez pour modifier les styles du texte du masque</a:t>
            </a:r>
          </a:p>
        </p:txBody>
      </p:sp>
      <p:sp>
        <p:nvSpPr>
          <p:cNvPr id="5" name="Date Placeholder 4"/>
          <p:cNvSpPr>
            <a:spLocks noGrp="1"/>
          </p:cNvSpPr>
          <p:nvPr>
            <p:ph type="dt" sz="half" idx="10"/>
          </p:nvPr>
        </p:nvSpPr>
        <p:spPr/>
        <p:txBody>
          <a:bodyPr/>
          <a:lstStyle/>
          <a:p>
            <a:fld id="{3FE976D3-5B7F-4300-ABED-C91F1B2AE209}" type="datetime2">
              <a:rPr lang="en-US" smtClean="0"/>
              <a:t>lundi, septembre 10, 12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Cliquez et modifiez le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lundi, septembre 10, 12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72" r:id="rId5"/>
    <p:sldLayoutId id="2147483965" r:id="rId6"/>
    <p:sldLayoutId id="2147483966" r:id="rId7"/>
    <p:sldLayoutId id="2147483967" r:id="rId8"/>
    <p:sldLayoutId id="2147483968" r:id="rId9"/>
    <p:sldLayoutId id="2147483969" r:id="rId10"/>
    <p:sldLayoutId id="2147483970" r:id="rId11"/>
    <p:sldLayoutId id="2147483971" r:id="rId12"/>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1" Type="http://schemas.openxmlformats.org/officeDocument/2006/relationships/slideLayout" Target="../slideLayouts/slideLayout5.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err="1" smtClean="0"/>
              <a:t>Build</a:t>
            </a:r>
            <a:r>
              <a:rPr lang="fr-FR" dirty="0" smtClean="0"/>
              <a:t>-up simulations for </a:t>
            </a:r>
            <a:r>
              <a:rPr lang="fr-FR" dirty="0" err="1" smtClean="0"/>
              <a:t>dafne</a:t>
            </a:r>
            <a:r>
              <a:rPr lang="fr-FR" dirty="0" smtClean="0"/>
              <a:t> </a:t>
            </a:r>
            <a:r>
              <a:rPr lang="fr-FR" dirty="0" err="1" smtClean="0"/>
              <a:t>wiggler</a:t>
            </a:r>
            <a:r>
              <a:rPr lang="fr-FR" dirty="0" smtClean="0"/>
              <a:t> w/ </a:t>
            </a:r>
            <a:r>
              <a:rPr lang="fr-FR" dirty="0" err="1" smtClean="0"/>
              <a:t>electrodes</a:t>
            </a:r>
            <a:endParaRPr lang="fr-FR" dirty="0"/>
          </a:p>
        </p:txBody>
      </p:sp>
      <p:sp>
        <p:nvSpPr>
          <p:cNvPr id="3" name="Sous-titre 2"/>
          <p:cNvSpPr>
            <a:spLocks noGrp="1"/>
          </p:cNvSpPr>
          <p:nvPr>
            <p:ph type="subTitle" idx="1"/>
          </p:nvPr>
        </p:nvSpPr>
        <p:spPr/>
        <p:txBody>
          <a:bodyPr/>
          <a:lstStyle/>
          <a:p>
            <a:r>
              <a:rPr lang="fr-FR" dirty="0" smtClean="0"/>
              <a:t>Theo Demma</a:t>
            </a:r>
            <a:endParaRPr lang="fr-FR" dirty="0"/>
          </a:p>
        </p:txBody>
      </p:sp>
    </p:spTree>
    <p:extLst>
      <p:ext uri="{BB962C8B-B14F-4D97-AF65-F5344CB8AC3E}">
        <p14:creationId xmlns:p14="http://schemas.microsoft.com/office/powerpoint/2010/main" val="174581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New</a:t>
            </a:r>
            <a:r>
              <a:rPr lang="fr-FR" dirty="0" smtClean="0"/>
              <a:t> </a:t>
            </a:r>
            <a:r>
              <a:rPr lang="fr-FR" dirty="0" err="1" smtClean="0"/>
              <a:t>param.s</a:t>
            </a:r>
            <a:r>
              <a:rPr lang="fr-FR" dirty="0" smtClean="0"/>
              <a:t> &amp; </a:t>
            </a:r>
            <a:r>
              <a:rPr lang="fr-FR" dirty="0" err="1" smtClean="0">
                <a:solidFill>
                  <a:srgbClr val="FF0000"/>
                </a:solidFill>
              </a:rPr>
              <a:t>old</a:t>
            </a:r>
            <a:r>
              <a:rPr lang="fr-FR" dirty="0" smtClean="0"/>
              <a:t> </a:t>
            </a:r>
            <a:r>
              <a:rPr lang="fr-FR" dirty="0" err="1" smtClean="0"/>
              <a:t>assumptions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355616192"/>
              </p:ext>
            </p:extLst>
          </p:nvPr>
        </p:nvGraphicFramePr>
        <p:xfrm>
          <a:off x="5277097" y="1558717"/>
          <a:ext cx="3593604" cy="4792482"/>
        </p:xfrm>
        <a:graphic>
          <a:graphicData uri="http://schemas.openxmlformats.org/drawingml/2006/table">
            <a:tbl>
              <a:tblPr firstRow="1" bandRow="1">
                <a:tableStyleId>{E8B1032C-EA38-4F05-BA0D-38AFFFC7BED3}</a:tableStyleId>
              </a:tblPr>
              <a:tblGrid>
                <a:gridCol w="2491155"/>
                <a:gridCol w="1102449"/>
              </a:tblGrid>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b="1" i="0" u="none" strike="noStrike" cap="none" normalizeH="0" baseline="0" dirty="0" err="1" smtClean="0">
                          <a:ln>
                            <a:noFill/>
                          </a:ln>
                          <a:solidFill>
                            <a:schemeClr val="tx1"/>
                          </a:solidFill>
                          <a:effectLst/>
                          <a:latin typeface="Arial" charset="0"/>
                          <a:ea typeface="ＭＳ Ｐゴシック" charset="0"/>
                        </a:rPr>
                        <a:t>Parametr</a:t>
                      </a:r>
                      <a:endParaRPr kumimoji="0" lang="it-IT" sz="1400" b="1" i="0" u="none" strike="noStrike" cap="none" normalizeH="0" baseline="0" dirty="0">
                        <a:ln>
                          <a:noFill/>
                        </a:ln>
                        <a:solidFill>
                          <a:schemeClr val="tx1"/>
                        </a:solidFill>
                        <a:effectLst/>
                        <a:latin typeface="Arial" charset="0"/>
                        <a:ea typeface="ＭＳ Ｐゴシック" charset="0"/>
                      </a:endParaRPr>
                    </a:p>
                  </a:txBody>
                  <a:tcPr marL="90000" marR="90000" marT="46800" marB="46800" anchor="ct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b="1" i="0" u="none" strike="noStrike" cap="none" normalizeH="0" baseline="0" dirty="0" smtClean="0">
                          <a:ln>
                            <a:noFill/>
                          </a:ln>
                          <a:solidFill>
                            <a:schemeClr val="tx1"/>
                          </a:solidFill>
                          <a:effectLst/>
                          <a:latin typeface="Arial" charset="0"/>
                          <a:ea typeface="ＭＳ Ｐゴシック" charset="0"/>
                        </a:rPr>
                        <a:t>Value</a:t>
                      </a:r>
                      <a:endParaRPr kumimoji="0" lang="it-IT" sz="1400" b="1"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a:ln>
                            <a:noFill/>
                          </a:ln>
                          <a:effectLst/>
                        </a:rPr>
                        <a:t>Bunch</a:t>
                      </a:r>
                      <a:r>
                        <a:rPr kumimoji="0" lang="it-IT" sz="1400" u="none" strike="noStrike" cap="none" normalizeH="0" baseline="0" dirty="0">
                          <a:ln>
                            <a:noFill/>
                          </a:ln>
                          <a:effectLst/>
                        </a:rPr>
                        <a:t> </a:t>
                      </a:r>
                      <a:r>
                        <a:rPr kumimoji="0" lang="it-IT" sz="1400" u="none" strike="noStrike" cap="none" normalizeH="0" baseline="0" dirty="0" err="1">
                          <a:ln>
                            <a:noFill/>
                          </a:ln>
                          <a:effectLst/>
                        </a:rPr>
                        <a:t>population</a:t>
                      </a:r>
                      <a:endParaRPr kumimoji="0" lang="it-IT" sz="1400" b="0" i="0" u="none" strike="noStrike" cap="none" normalizeH="0" baseline="0" dirty="0">
                        <a:ln>
                          <a:noFill/>
                        </a:ln>
                        <a:solidFill>
                          <a:schemeClr val="tx1"/>
                        </a:solidFill>
                        <a:effectLst/>
                        <a:latin typeface="Arial" charset="0"/>
                        <a:ea typeface="ＭＳ Ｐゴシック" charset="0"/>
                      </a:endParaRPr>
                    </a:p>
                  </a:txBody>
                  <a:tcPr marL="90000" marR="90000" marT="46800" marB="46800" anchor="ct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smtClean="0">
                          <a:ln>
                            <a:noFill/>
                          </a:ln>
                          <a:effectLst/>
                        </a:rPr>
                        <a:t>1.68x10</a:t>
                      </a:r>
                      <a:r>
                        <a:rPr kumimoji="0" lang="it-IT" sz="1400" u="none" strike="noStrike" cap="none" normalizeH="0" baseline="30000" dirty="0" smtClean="0">
                          <a:ln>
                            <a:noFill/>
                          </a:ln>
                          <a:effectLst/>
                        </a:rPr>
                        <a:t>10</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a:ln>
                            <a:noFill/>
                          </a:ln>
                          <a:effectLst/>
                        </a:rPr>
                        <a:t>Number</a:t>
                      </a:r>
                      <a:r>
                        <a:rPr kumimoji="0" lang="it-IT" sz="1400" u="none" strike="noStrike" cap="none" normalizeH="0" baseline="0" dirty="0">
                          <a:ln>
                            <a:noFill/>
                          </a:ln>
                          <a:effectLst/>
                        </a:rPr>
                        <a:t> of </a:t>
                      </a:r>
                      <a:r>
                        <a:rPr kumimoji="0" lang="it-IT" sz="1400" u="none" strike="noStrike" cap="none" normalizeH="0" baseline="0" dirty="0" err="1">
                          <a:ln>
                            <a:noFill/>
                          </a:ln>
                          <a:effectLst/>
                        </a:rPr>
                        <a:t>bunches</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smtClean="0">
                          <a:ln>
                            <a:noFill/>
                          </a:ln>
                          <a:effectLst/>
                        </a:rPr>
                        <a:t>100</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a:ln>
                            <a:noFill/>
                          </a:ln>
                          <a:effectLst/>
                        </a:rPr>
                        <a:t>Bunch</a:t>
                      </a:r>
                      <a:r>
                        <a:rPr kumimoji="0" lang="it-IT" sz="1400" u="none" strike="noStrike" cap="none" normalizeH="0" baseline="0" dirty="0">
                          <a:ln>
                            <a:noFill/>
                          </a:ln>
                          <a:effectLst/>
                        </a:rPr>
                        <a:t> </a:t>
                      </a:r>
                      <a:r>
                        <a:rPr kumimoji="0" lang="it-IT" sz="1400" u="none" strike="noStrike" cap="none" normalizeH="0" baseline="0" dirty="0" err="1" smtClean="0">
                          <a:ln>
                            <a:noFill/>
                          </a:ln>
                          <a:effectLst/>
                        </a:rPr>
                        <a:t>spacing</a:t>
                      </a:r>
                      <a:r>
                        <a:rPr kumimoji="0" lang="it-IT" sz="1400" u="none" strike="noStrike" cap="none" normalizeH="0" baseline="0" dirty="0" smtClean="0">
                          <a:ln>
                            <a:noFill/>
                          </a:ln>
                          <a:effectLst/>
                        </a:rPr>
                        <a:t> [m]</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smtClean="0">
                          <a:ln>
                            <a:noFill/>
                          </a:ln>
                          <a:effectLst/>
                        </a:rPr>
                        <a:t>0.8</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a:ln>
                            <a:noFill/>
                          </a:ln>
                          <a:effectLst/>
                        </a:rPr>
                        <a:t>Bunch</a:t>
                      </a:r>
                      <a:r>
                        <a:rPr kumimoji="0" lang="it-IT" sz="1400" u="none" strike="noStrike" cap="none" normalizeH="0" baseline="0" dirty="0">
                          <a:ln>
                            <a:noFill/>
                          </a:ln>
                          <a:effectLst/>
                        </a:rPr>
                        <a:t> </a:t>
                      </a:r>
                      <a:r>
                        <a:rPr kumimoji="0" lang="it-IT" sz="1400" u="none" strike="noStrike" cap="none" normalizeH="0" baseline="0" dirty="0" err="1" smtClean="0">
                          <a:ln>
                            <a:noFill/>
                          </a:ln>
                          <a:effectLst/>
                        </a:rPr>
                        <a:t>length</a:t>
                      </a:r>
                      <a:r>
                        <a:rPr kumimoji="0" lang="it-IT" sz="1400" u="none" strike="noStrike" cap="none" normalizeH="0" baseline="0" dirty="0" smtClean="0">
                          <a:ln>
                            <a:noFill/>
                          </a:ln>
                          <a:effectLst/>
                        </a:rPr>
                        <a:t> [mm]</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smtClean="0">
                          <a:ln>
                            <a:noFill/>
                          </a:ln>
                          <a:effectLst/>
                        </a:rPr>
                        <a:t>12.3 </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a:ln>
                            <a:noFill/>
                          </a:ln>
                          <a:effectLst/>
                        </a:rPr>
                        <a:t>Bunch</a:t>
                      </a:r>
                      <a:r>
                        <a:rPr kumimoji="0" lang="it-IT" sz="1400" u="none" strike="noStrike" cap="none" normalizeH="0" baseline="0" dirty="0">
                          <a:ln>
                            <a:noFill/>
                          </a:ln>
                          <a:effectLst/>
                        </a:rPr>
                        <a:t> </a:t>
                      </a:r>
                      <a:r>
                        <a:rPr kumimoji="0" lang="it-IT" sz="1400" u="none" strike="noStrike" cap="none" normalizeH="0" baseline="0" dirty="0" err="1">
                          <a:ln>
                            <a:noFill/>
                          </a:ln>
                          <a:effectLst/>
                        </a:rPr>
                        <a:t>horizontal</a:t>
                      </a:r>
                      <a:r>
                        <a:rPr kumimoji="0" lang="it-IT" sz="1400" u="none" strike="noStrike" cap="none" normalizeH="0" baseline="0" dirty="0">
                          <a:ln>
                            <a:noFill/>
                          </a:ln>
                          <a:effectLst/>
                        </a:rPr>
                        <a:t> </a:t>
                      </a:r>
                      <a:r>
                        <a:rPr kumimoji="0" lang="it-IT" sz="1400" u="none" strike="noStrike" cap="none" normalizeH="0" baseline="0" dirty="0" err="1" smtClean="0">
                          <a:ln>
                            <a:noFill/>
                          </a:ln>
                          <a:effectLst/>
                        </a:rPr>
                        <a:t>size</a:t>
                      </a:r>
                      <a:r>
                        <a:rPr kumimoji="0" lang="it-IT" sz="1400" u="none" strike="noStrike" cap="none" normalizeH="0" baseline="0" dirty="0" smtClean="0">
                          <a:ln>
                            <a:noFill/>
                          </a:ln>
                          <a:effectLst/>
                        </a:rPr>
                        <a:t> [mm]</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smtClean="0">
                          <a:ln>
                            <a:noFill/>
                          </a:ln>
                          <a:effectLst/>
                        </a:rPr>
                        <a:t>1.08 </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a:ln>
                            <a:noFill/>
                          </a:ln>
                          <a:effectLst/>
                        </a:rPr>
                        <a:t>Bunch</a:t>
                      </a:r>
                      <a:r>
                        <a:rPr kumimoji="0" lang="it-IT" sz="1400" u="none" strike="noStrike" cap="none" normalizeH="0" baseline="0" dirty="0">
                          <a:ln>
                            <a:noFill/>
                          </a:ln>
                          <a:effectLst/>
                        </a:rPr>
                        <a:t> </a:t>
                      </a:r>
                      <a:r>
                        <a:rPr kumimoji="0" lang="it-IT" sz="1400" u="none" strike="noStrike" cap="none" normalizeH="0" baseline="0" dirty="0" err="1">
                          <a:ln>
                            <a:noFill/>
                          </a:ln>
                          <a:effectLst/>
                        </a:rPr>
                        <a:t>vertical</a:t>
                      </a:r>
                      <a:r>
                        <a:rPr kumimoji="0" lang="it-IT" sz="1400" u="none" strike="noStrike" cap="none" normalizeH="0" baseline="0" dirty="0">
                          <a:ln>
                            <a:noFill/>
                          </a:ln>
                          <a:effectLst/>
                        </a:rPr>
                        <a:t> </a:t>
                      </a:r>
                      <a:r>
                        <a:rPr kumimoji="0" lang="it-IT" sz="1400" u="none" strike="noStrike" cap="none" normalizeH="0" baseline="0" dirty="0" err="1" smtClean="0">
                          <a:ln>
                            <a:noFill/>
                          </a:ln>
                          <a:effectLst/>
                        </a:rPr>
                        <a:t>size</a:t>
                      </a:r>
                      <a:r>
                        <a:rPr kumimoji="0" lang="it-IT" sz="1400" u="none" strike="noStrike" cap="none" normalizeH="0" baseline="0" dirty="0" smtClean="0">
                          <a:ln>
                            <a:noFill/>
                          </a:ln>
                          <a:effectLst/>
                        </a:rPr>
                        <a:t> [mm]</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smtClean="0">
                          <a:ln>
                            <a:noFill/>
                          </a:ln>
                          <a:effectLst/>
                        </a:rPr>
                        <a:t>0.05</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smtClean="0">
                          <a:ln>
                            <a:noFill/>
                          </a:ln>
                          <a:effectLst/>
                        </a:rPr>
                        <a:t>Hor</a:t>
                      </a:r>
                      <a:r>
                        <a:rPr kumimoji="0" lang="it-IT" sz="1400" u="none" strike="noStrike" cap="none" normalizeH="0" baseline="0" dirty="0" smtClean="0">
                          <a:ln>
                            <a:noFill/>
                          </a:ln>
                          <a:effectLst/>
                        </a:rPr>
                        <a:t>./</a:t>
                      </a:r>
                      <a:r>
                        <a:rPr kumimoji="0" lang="it-IT" sz="1400" u="none" strike="noStrike" cap="none" normalizeH="0" baseline="0" dirty="0" err="1" smtClean="0">
                          <a:ln>
                            <a:noFill/>
                          </a:ln>
                          <a:effectLst/>
                        </a:rPr>
                        <a:t>vert</a:t>
                      </a:r>
                      <a:r>
                        <a:rPr kumimoji="0" lang="it-IT" sz="1400" u="none" strike="noStrike" cap="none" normalizeH="0" baseline="0" dirty="0" smtClean="0">
                          <a:ln>
                            <a:noFill/>
                          </a:ln>
                          <a:effectLst/>
                        </a:rPr>
                        <a:t>. Cham. </a:t>
                      </a:r>
                      <a:r>
                        <a:rPr kumimoji="0" lang="it-IT" sz="1400" u="none" strike="noStrike" cap="none" normalizeH="0" baseline="0" dirty="0" err="1" smtClean="0">
                          <a:ln>
                            <a:noFill/>
                          </a:ln>
                          <a:effectLst/>
                        </a:rPr>
                        <a:t>sizes</a:t>
                      </a:r>
                      <a:r>
                        <a:rPr kumimoji="0" lang="it-IT" sz="1400" u="none" strike="noStrike" cap="none" normalizeH="0" baseline="0" dirty="0" smtClean="0">
                          <a:ln>
                            <a:noFill/>
                          </a:ln>
                          <a:effectLst/>
                        </a:rPr>
                        <a:t> [cm]</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smtClean="0">
                          <a:ln>
                            <a:noFill/>
                          </a:ln>
                          <a:effectLst/>
                        </a:rPr>
                        <a:t>12/2</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a:ln>
                            <a:noFill/>
                          </a:ln>
                          <a:effectLst/>
                        </a:rPr>
                        <a:t>Primary</a:t>
                      </a:r>
                      <a:r>
                        <a:rPr kumimoji="0" lang="it-IT" sz="1400" u="none" strike="noStrike" cap="none" normalizeH="0" baseline="0" dirty="0">
                          <a:ln>
                            <a:noFill/>
                          </a:ln>
                          <a:effectLst/>
                        </a:rPr>
                        <a:t> electron rate</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a:ln>
                            <a:noFill/>
                          </a:ln>
                          <a:effectLst/>
                        </a:rPr>
                        <a:t>0.0088</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437985">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a:ln>
                            <a:noFill/>
                          </a:ln>
                          <a:effectLst/>
                        </a:rPr>
                        <a:t>Photon Reflectivity</a:t>
                      </a:r>
                      <a:endParaRPr kumimoji="0" lang="it-IT" sz="1400" b="0" i="0" u="none" strike="noStrike" cap="none" normalizeH="0" baseline="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a:ln>
                            <a:noFill/>
                          </a:ln>
                          <a:effectLst/>
                        </a:rPr>
                        <a:t>100% (uniform)</a:t>
                      </a:r>
                      <a:endParaRPr kumimoji="0" lang="it-IT" sz="1400" b="0" i="0" u="none" strike="noStrike" cap="none" normalizeH="0" baseline="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a:ln>
                            <a:noFill/>
                          </a:ln>
                          <a:effectLst/>
                        </a:rPr>
                        <a:t>Max. </a:t>
                      </a:r>
                      <a:r>
                        <a:rPr kumimoji="0" lang="it-IT" sz="1400" u="none" strike="noStrike" cap="none" normalizeH="0" baseline="0" dirty="0" smtClean="0">
                          <a:ln>
                            <a:noFill/>
                          </a:ln>
                          <a:effectLst/>
                        </a:rPr>
                        <a:t>SEY</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a:ln>
                            <a:noFill/>
                          </a:ln>
                          <a:effectLst/>
                        </a:rPr>
                        <a:t>1.9 </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r h="355254">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a:ln>
                            <a:noFill/>
                          </a:ln>
                          <a:effectLst/>
                        </a:rPr>
                        <a:t>Energy </a:t>
                      </a:r>
                      <a:r>
                        <a:rPr kumimoji="0" lang="it-IT" sz="1400" u="none" strike="noStrike" cap="none" normalizeH="0" baseline="0" dirty="0" err="1">
                          <a:ln>
                            <a:noFill/>
                          </a:ln>
                          <a:effectLst/>
                        </a:rPr>
                        <a:t>at</a:t>
                      </a:r>
                      <a:r>
                        <a:rPr kumimoji="0" lang="it-IT" sz="1400" u="none" strike="noStrike" cap="none" normalizeH="0" baseline="0" dirty="0">
                          <a:ln>
                            <a:noFill/>
                          </a:ln>
                          <a:effectLst/>
                        </a:rPr>
                        <a:t> Max. </a:t>
                      </a:r>
                      <a:r>
                        <a:rPr kumimoji="0" lang="it-IT" sz="1400" u="none" strike="noStrike" cap="none" normalizeH="0" baseline="0" dirty="0" smtClean="0">
                          <a:ln>
                            <a:noFill/>
                          </a:ln>
                          <a:effectLst/>
                        </a:rPr>
                        <a:t>SEY [</a:t>
                      </a:r>
                      <a:r>
                        <a:rPr kumimoji="0" lang="it-IT" sz="1400" u="none" strike="noStrike" cap="none" normalizeH="0" baseline="0" dirty="0" err="1" smtClean="0">
                          <a:ln>
                            <a:noFill/>
                          </a:ln>
                          <a:effectLst/>
                        </a:rPr>
                        <a:t>eV</a:t>
                      </a:r>
                      <a:r>
                        <a:rPr kumimoji="0" lang="it-IT" sz="1400" u="none" strike="noStrike" cap="none" normalizeH="0" baseline="0" dirty="0" smtClean="0">
                          <a:ln>
                            <a:noFill/>
                          </a:ln>
                          <a:effectLst/>
                        </a:rPr>
                        <a:t>]</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a:ln>
                            <a:noFill/>
                          </a:ln>
                          <a:effectLst/>
                        </a:rPr>
                        <a:t>250</a:t>
                      </a:r>
                      <a:endParaRPr kumimoji="0" lang="it-IT" sz="1400" b="0" i="0" u="none" strike="noStrike" cap="none" normalizeH="0" baseline="0">
                        <a:ln>
                          <a:noFill/>
                        </a:ln>
                        <a:solidFill>
                          <a:schemeClr val="tx1"/>
                        </a:solidFill>
                        <a:effectLst/>
                        <a:latin typeface="Arial" charset="0"/>
                        <a:ea typeface="ＭＳ Ｐゴシック" charset="0"/>
                      </a:endParaRPr>
                    </a:p>
                  </a:txBody>
                  <a:tcPr horzOverflow="overflow"/>
                </a:tc>
              </a:tr>
              <a:tr h="366529">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dirty="0" err="1">
                          <a:ln>
                            <a:noFill/>
                          </a:ln>
                          <a:effectLst/>
                        </a:rPr>
                        <a:t>Vert</a:t>
                      </a:r>
                      <a:r>
                        <a:rPr kumimoji="0" lang="it-IT" sz="1400" u="none" strike="noStrike" cap="none" normalizeH="0" baseline="0" dirty="0">
                          <a:ln>
                            <a:noFill/>
                          </a:ln>
                          <a:effectLst/>
                        </a:rPr>
                        <a:t>. </a:t>
                      </a:r>
                      <a:r>
                        <a:rPr kumimoji="0" lang="it-IT" sz="1400" u="none" strike="noStrike" cap="none" normalizeH="0" baseline="0" dirty="0" err="1">
                          <a:ln>
                            <a:noFill/>
                          </a:ln>
                          <a:effectLst/>
                        </a:rPr>
                        <a:t>magnetic</a:t>
                      </a:r>
                      <a:r>
                        <a:rPr kumimoji="0" lang="it-IT" sz="1400" u="none" strike="noStrike" cap="none" normalizeH="0" baseline="0" dirty="0">
                          <a:ln>
                            <a:noFill/>
                          </a:ln>
                          <a:effectLst/>
                        </a:rPr>
                        <a:t> </a:t>
                      </a:r>
                      <a:r>
                        <a:rPr kumimoji="0" lang="it-IT" sz="1400" u="none" strike="noStrike" cap="none" normalizeH="0" baseline="0" dirty="0" err="1" smtClean="0">
                          <a:ln>
                            <a:noFill/>
                          </a:ln>
                          <a:effectLst/>
                        </a:rPr>
                        <a:t>field</a:t>
                      </a:r>
                      <a:r>
                        <a:rPr kumimoji="0" lang="it-IT" sz="1400" u="none" strike="noStrike" cap="none" normalizeH="0" baseline="0" dirty="0" smtClean="0">
                          <a:ln>
                            <a:noFill/>
                          </a:ln>
                          <a:effectLst/>
                        </a:rPr>
                        <a:t> [T]</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it-IT" sz="1400" u="none" strike="noStrike" cap="none" normalizeH="0" baseline="0" smtClean="0">
                          <a:ln>
                            <a:noFill/>
                          </a:ln>
                          <a:effectLst/>
                        </a:rPr>
                        <a:t>1.64</a:t>
                      </a:r>
                      <a:endParaRPr kumimoji="0" lang="it-IT" sz="1400" b="0" i="0" u="none" strike="noStrike" cap="none" normalizeH="0" baseline="0" dirty="0">
                        <a:ln>
                          <a:noFill/>
                        </a:ln>
                        <a:solidFill>
                          <a:schemeClr val="tx1"/>
                        </a:solidFill>
                        <a:effectLst/>
                        <a:latin typeface="Arial" charset="0"/>
                        <a:ea typeface="ＭＳ Ｐゴシック" charset="0"/>
                      </a:endParaRPr>
                    </a:p>
                  </a:txBody>
                  <a:tcPr horzOverflow="overflow"/>
                </a:tc>
              </a:tr>
            </a:tbl>
          </a:graphicData>
        </a:graphic>
      </p:graphicFrame>
      <p:sp>
        <p:nvSpPr>
          <p:cNvPr id="5" name="ZoneTexte 4"/>
          <p:cNvSpPr txBox="1"/>
          <p:nvPr/>
        </p:nvSpPr>
        <p:spPr>
          <a:xfrm>
            <a:off x="457200" y="1578407"/>
            <a:ext cx="4731374" cy="4770537"/>
          </a:xfrm>
          <a:prstGeom prst="rect">
            <a:avLst/>
          </a:prstGeom>
          <a:noFill/>
        </p:spPr>
        <p:txBody>
          <a:bodyPr wrap="square" rtlCol="0">
            <a:spAutoFit/>
          </a:bodyPr>
          <a:lstStyle/>
          <a:p>
            <a:r>
              <a:rPr lang="en-US" sz="1600" dirty="0" smtClean="0"/>
              <a:t>Some (maybe too much) simplified features of fields and chamber properties are assumed in the simulations:</a:t>
            </a:r>
          </a:p>
          <a:p>
            <a:endParaRPr lang="en-US" sz="1600" dirty="0" smtClean="0"/>
          </a:p>
          <a:p>
            <a:pPr marL="285750" indent="-285750">
              <a:buFont typeface="Arial"/>
              <a:buChar char="•"/>
            </a:pPr>
            <a:r>
              <a:rPr lang="en-US" sz="1600" dirty="0" smtClean="0"/>
              <a:t>Chamber is assumed elliptic and the SEY is that of Aluminum (this feature can already be changed in order to take into account that electrodes are made of copper).</a:t>
            </a:r>
          </a:p>
          <a:p>
            <a:pPr marL="285750" indent="-285750">
              <a:buFont typeface="Arial"/>
              <a:buChar char="•"/>
            </a:pPr>
            <a:endParaRPr lang="en-US" sz="1600" dirty="0" smtClean="0"/>
          </a:p>
          <a:p>
            <a:pPr marL="285750" indent="-285750">
              <a:buFont typeface="Arial"/>
              <a:buChar char="•"/>
            </a:pPr>
            <a:r>
              <a:rPr lang="en-US" sz="1600" dirty="0" smtClean="0"/>
              <a:t>Magnetic field is assumed uniform and equal to the maximum value in the wiggler.</a:t>
            </a:r>
          </a:p>
          <a:p>
            <a:pPr marL="285750" indent="-285750">
              <a:buFont typeface="Arial"/>
              <a:buChar char="•"/>
            </a:pPr>
            <a:endParaRPr lang="en-US" sz="1600" dirty="0" smtClean="0"/>
          </a:p>
          <a:p>
            <a:pPr marL="285750" indent="-285750">
              <a:buFont typeface="Arial"/>
              <a:buChar char="•"/>
            </a:pPr>
            <a:r>
              <a:rPr lang="en-US" sz="1600" dirty="0" smtClean="0"/>
              <a:t>The electric field is assumed vertical and uniform in the region of the chamber occupied by the electrodes and zero outside this region. The value of the field is obtained from: E=V/L (L is the vertical size of the chamber and V the potential of the electrode with respect to the chamber)</a:t>
            </a:r>
            <a:endParaRPr lang="en-US" sz="1600" dirty="0"/>
          </a:p>
        </p:txBody>
      </p:sp>
    </p:spTree>
    <p:extLst>
      <p:ext uri="{BB962C8B-B14F-4D97-AF65-F5344CB8AC3E}">
        <p14:creationId xmlns:p14="http://schemas.microsoft.com/office/powerpoint/2010/main" val="4281006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err="1" smtClean="0"/>
              <a:t>Build</a:t>
            </a:r>
            <a:r>
              <a:rPr lang="fr-FR" dirty="0" smtClean="0"/>
              <a:t>-Up (Log </a:t>
            </a:r>
            <a:r>
              <a:rPr lang="fr-FR" dirty="0" err="1" smtClean="0"/>
              <a:t>scale</a:t>
            </a:r>
            <a:r>
              <a:rPr lang="fr-FR" dirty="0" smtClean="0"/>
              <a:t>)</a:t>
            </a:r>
            <a:endParaRPr lang="fr-FR" dirty="0"/>
          </a:p>
        </p:txBody>
      </p:sp>
      <p:sp>
        <p:nvSpPr>
          <p:cNvPr id="8" name="Espace réservé du texte 7"/>
          <p:cNvSpPr>
            <a:spLocks noGrp="1"/>
          </p:cNvSpPr>
          <p:nvPr>
            <p:ph type="body" idx="1"/>
          </p:nvPr>
        </p:nvSpPr>
        <p:spPr/>
        <p:txBody>
          <a:bodyPr>
            <a:normAutofit/>
          </a:bodyPr>
          <a:lstStyle/>
          <a:p>
            <a:r>
              <a:rPr lang="fr-FR" dirty="0" err="1" smtClean="0"/>
              <a:t>Average</a:t>
            </a:r>
            <a:r>
              <a:rPr lang="fr-FR" dirty="0" smtClean="0"/>
              <a:t> </a:t>
            </a:r>
            <a:r>
              <a:rPr lang="fr-FR" dirty="0" err="1" smtClean="0"/>
              <a:t>Denisity</a:t>
            </a:r>
            <a:r>
              <a:rPr lang="fr-FR" dirty="0" smtClean="0"/>
              <a:t>	</a:t>
            </a:r>
            <a:endParaRPr lang="fr-FR" dirty="0"/>
          </a:p>
        </p:txBody>
      </p:sp>
      <p:sp>
        <p:nvSpPr>
          <p:cNvPr id="10" name="Espace réservé du texte 9"/>
          <p:cNvSpPr>
            <a:spLocks noGrp="1"/>
          </p:cNvSpPr>
          <p:nvPr>
            <p:ph type="body" sz="quarter" idx="3"/>
          </p:nvPr>
        </p:nvSpPr>
        <p:spPr/>
        <p:txBody>
          <a:bodyPr/>
          <a:lstStyle/>
          <a:p>
            <a:r>
              <a:rPr lang="fr-FR" dirty="0" err="1"/>
              <a:t>Density</a:t>
            </a:r>
            <a:r>
              <a:rPr lang="fr-FR" dirty="0"/>
              <a:t> </a:t>
            </a:r>
            <a:r>
              <a:rPr lang="fr-FR" dirty="0" err="1"/>
              <a:t>at</a:t>
            </a:r>
            <a:r>
              <a:rPr lang="fr-FR" dirty="0"/>
              <a:t> Center</a:t>
            </a:r>
          </a:p>
        </p:txBody>
      </p:sp>
      <p:sp>
        <p:nvSpPr>
          <p:cNvPr id="14" name="ZoneTexte 13"/>
          <p:cNvSpPr txBox="1"/>
          <p:nvPr/>
        </p:nvSpPr>
        <p:spPr>
          <a:xfrm>
            <a:off x="457200" y="6487597"/>
            <a:ext cx="8229600" cy="369332"/>
          </a:xfrm>
          <a:prstGeom prst="rect">
            <a:avLst/>
          </a:prstGeom>
          <a:noFill/>
        </p:spPr>
        <p:txBody>
          <a:bodyPr wrap="square" rtlCol="0">
            <a:spAutoFit/>
          </a:bodyPr>
          <a:lstStyle/>
          <a:p>
            <a:r>
              <a:rPr lang="en-US" dirty="0" smtClean="0"/>
              <a:t>Color code: 0V -</a:t>
            </a:r>
            <a:r>
              <a:rPr lang="en-US" dirty="0" smtClean="0">
                <a:solidFill>
                  <a:srgbClr val="FF0000"/>
                </a:solidFill>
              </a:rPr>
              <a:t>10V</a:t>
            </a:r>
            <a:r>
              <a:rPr lang="en-US" dirty="0" smtClean="0"/>
              <a:t> - </a:t>
            </a:r>
            <a:r>
              <a:rPr lang="en-US" dirty="0" smtClean="0">
                <a:solidFill>
                  <a:srgbClr val="00FF00"/>
                </a:solidFill>
              </a:rPr>
              <a:t>50V </a:t>
            </a:r>
            <a:r>
              <a:rPr lang="en-US" dirty="0" smtClean="0">
                <a:solidFill>
                  <a:srgbClr val="000000"/>
                </a:solidFill>
              </a:rPr>
              <a:t>-</a:t>
            </a:r>
            <a:r>
              <a:rPr lang="en-US" dirty="0" smtClean="0"/>
              <a:t> </a:t>
            </a:r>
            <a:r>
              <a:rPr lang="en-US" dirty="0" smtClean="0">
                <a:solidFill>
                  <a:srgbClr val="0000FF"/>
                </a:solidFill>
              </a:rPr>
              <a:t>100V</a:t>
            </a:r>
            <a:r>
              <a:rPr lang="en-US" dirty="0" smtClean="0"/>
              <a:t> - </a:t>
            </a:r>
            <a:r>
              <a:rPr lang="en-US" dirty="0" smtClean="0">
                <a:solidFill>
                  <a:srgbClr val="FFFF00"/>
                </a:solidFill>
              </a:rPr>
              <a:t>150V</a:t>
            </a:r>
            <a:r>
              <a:rPr lang="en-US" dirty="0" smtClean="0"/>
              <a:t> - </a:t>
            </a:r>
            <a:r>
              <a:rPr lang="en-US" dirty="0" smtClean="0">
                <a:solidFill>
                  <a:srgbClr val="FF00FF"/>
                </a:solidFill>
              </a:rPr>
              <a:t>200V</a:t>
            </a:r>
            <a:r>
              <a:rPr lang="en-US" dirty="0" smtClean="0"/>
              <a:t> - </a:t>
            </a:r>
            <a:r>
              <a:rPr lang="en-US" dirty="0" smtClean="0">
                <a:solidFill>
                  <a:srgbClr val="00FFFF"/>
                </a:solidFill>
              </a:rPr>
              <a:t>225V</a:t>
            </a:r>
            <a:r>
              <a:rPr lang="en-US" dirty="0" smtClean="0"/>
              <a:t> - 250V - </a:t>
            </a:r>
            <a:r>
              <a:rPr lang="en-US" dirty="0" smtClean="0">
                <a:solidFill>
                  <a:srgbClr val="FF0000"/>
                </a:solidFill>
              </a:rPr>
              <a:t>300V</a:t>
            </a:r>
            <a:endParaRPr lang="en-US" dirty="0">
              <a:solidFill>
                <a:srgbClr val="FF0000"/>
              </a:solidFill>
            </a:endParaRPr>
          </a:p>
        </p:txBody>
      </p:sp>
      <p:pic>
        <p:nvPicPr>
          <p:cNvPr id="3" name="Espace réservé du contenu 2" descr="avdenall.png"/>
          <p:cNvPicPr>
            <a:picLocks noGrp="1" noChangeAspect="1"/>
          </p:cNvPicPr>
          <p:nvPr>
            <p:ph sz="half" idx="2"/>
          </p:nvPr>
        </p:nvPicPr>
        <p:blipFill>
          <a:blip r:embed="rId2">
            <a:extLst>
              <a:ext uri="{28A0092B-C50C-407E-A947-70E740481C1C}">
                <a14:useLocalDpi xmlns:a14="http://schemas.microsoft.com/office/drawing/2010/main" val="0"/>
              </a:ext>
            </a:extLst>
          </a:blip>
          <a:srcRect t="-5455" b="-5455"/>
          <a:stretch>
            <a:fillRect/>
          </a:stretch>
        </p:blipFill>
        <p:spPr>
          <a:xfrm>
            <a:off x="457200" y="2382142"/>
            <a:ext cx="3932238" cy="3951288"/>
          </a:xfrm>
        </p:spPr>
      </p:pic>
      <p:pic>
        <p:nvPicPr>
          <p:cNvPr id="5" name="Espace réservé du contenu 4" descr="cendenall.png"/>
          <p:cNvPicPr>
            <a:picLocks noGrp="1" noChangeAspect="1"/>
          </p:cNvPicPr>
          <p:nvPr>
            <p:ph sz="quarter" idx="4"/>
          </p:nvPr>
        </p:nvPicPr>
        <p:blipFill>
          <a:blip r:embed="rId3">
            <a:extLst>
              <a:ext uri="{28A0092B-C50C-407E-A947-70E740481C1C}">
                <a14:useLocalDpi xmlns:a14="http://schemas.microsoft.com/office/drawing/2010/main" val="0"/>
              </a:ext>
            </a:extLst>
          </a:blip>
          <a:srcRect t="-2119" b="-2119"/>
          <a:stretch>
            <a:fillRect/>
          </a:stretch>
        </p:blipFill>
        <p:spPr>
          <a:xfrm>
            <a:off x="4754563" y="2438400"/>
            <a:ext cx="3932237" cy="3951288"/>
          </a:xfrm>
        </p:spPr>
      </p:pic>
      <p:sp>
        <p:nvSpPr>
          <p:cNvPr id="6" name="Rectangle 5"/>
          <p:cNvSpPr/>
          <p:nvPr/>
        </p:nvSpPr>
        <p:spPr>
          <a:xfrm>
            <a:off x="3694081" y="3656709"/>
            <a:ext cx="671979" cy="338554"/>
          </a:xfrm>
          <a:prstGeom prst="rect">
            <a:avLst/>
          </a:prstGeom>
        </p:spPr>
        <p:txBody>
          <a:bodyPr wrap="none">
            <a:spAutoFit/>
          </a:bodyPr>
          <a:lstStyle/>
          <a:p>
            <a:r>
              <a:rPr lang="en-US" sz="1600" dirty="0" smtClean="0"/>
              <a:t>250V</a:t>
            </a:r>
            <a:endParaRPr lang="en-US" sz="1600" dirty="0"/>
          </a:p>
        </p:txBody>
      </p:sp>
      <p:sp>
        <p:nvSpPr>
          <p:cNvPr id="9" name="Rectangle 8"/>
          <p:cNvSpPr/>
          <p:nvPr/>
        </p:nvSpPr>
        <p:spPr>
          <a:xfrm>
            <a:off x="3694081" y="4069084"/>
            <a:ext cx="671979" cy="338554"/>
          </a:xfrm>
          <a:prstGeom prst="rect">
            <a:avLst/>
          </a:prstGeom>
        </p:spPr>
        <p:txBody>
          <a:bodyPr wrap="none">
            <a:spAutoFit/>
          </a:bodyPr>
          <a:lstStyle/>
          <a:p>
            <a:r>
              <a:rPr lang="en-US" sz="1600" dirty="0" smtClean="0"/>
              <a:t>300V</a:t>
            </a:r>
            <a:endParaRPr lang="en-US" sz="1600" dirty="0"/>
          </a:p>
        </p:txBody>
      </p:sp>
      <p:sp>
        <p:nvSpPr>
          <p:cNvPr id="15" name="Rectangle 14"/>
          <p:cNvSpPr/>
          <p:nvPr/>
        </p:nvSpPr>
        <p:spPr>
          <a:xfrm>
            <a:off x="7900051" y="3211344"/>
            <a:ext cx="671979" cy="338554"/>
          </a:xfrm>
          <a:prstGeom prst="rect">
            <a:avLst/>
          </a:prstGeom>
        </p:spPr>
        <p:txBody>
          <a:bodyPr wrap="none">
            <a:spAutoFit/>
          </a:bodyPr>
          <a:lstStyle/>
          <a:p>
            <a:r>
              <a:rPr lang="en-US" sz="1600" dirty="0" smtClean="0"/>
              <a:t>250V</a:t>
            </a:r>
            <a:endParaRPr lang="en-US" sz="1600" dirty="0"/>
          </a:p>
        </p:txBody>
      </p:sp>
      <p:sp>
        <p:nvSpPr>
          <p:cNvPr id="16" name="Rectangle 15"/>
          <p:cNvSpPr/>
          <p:nvPr/>
        </p:nvSpPr>
        <p:spPr>
          <a:xfrm>
            <a:off x="7883557" y="3871144"/>
            <a:ext cx="671979" cy="338554"/>
          </a:xfrm>
          <a:prstGeom prst="rect">
            <a:avLst/>
          </a:prstGeom>
        </p:spPr>
        <p:txBody>
          <a:bodyPr wrap="none">
            <a:spAutoFit/>
          </a:bodyPr>
          <a:lstStyle/>
          <a:p>
            <a:r>
              <a:rPr lang="en-US" sz="1600" dirty="0" smtClean="0"/>
              <a:t>300V</a:t>
            </a:r>
            <a:endParaRPr lang="en-US" sz="1600" dirty="0"/>
          </a:p>
        </p:txBody>
      </p:sp>
    </p:spTree>
    <p:extLst>
      <p:ext uri="{BB962C8B-B14F-4D97-AF65-F5344CB8AC3E}">
        <p14:creationId xmlns:p14="http://schemas.microsoft.com/office/powerpoint/2010/main" val="3252609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Saturation density </a:t>
            </a:r>
            <a:r>
              <a:rPr lang="en-US" dirty="0" err="1" smtClean="0"/>
              <a:t>vs</a:t>
            </a:r>
            <a:r>
              <a:rPr lang="en-US" dirty="0" smtClean="0"/>
              <a:t> electrode voltage</a:t>
            </a:r>
            <a:endParaRPr lang="en-US" dirty="0"/>
          </a:p>
        </p:txBody>
      </p:sp>
      <p:pic>
        <p:nvPicPr>
          <p:cNvPr id="4" name="Espace réservé du contenu 3" descr="satdenvsvolt.png"/>
          <p:cNvPicPr>
            <a:picLocks noGrp="1" noChangeAspect="1"/>
          </p:cNvPicPr>
          <p:nvPr>
            <p:ph idx="1"/>
          </p:nvPr>
        </p:nvPicPr>
        <p:blipFill>
          <a:blip r:embed="rId2">
            <a:extLst>
              <a:ext uri="{28A0092B-C50C-407E-A947-70E740481C1C}">
                <a14:useLocalDpi xmlns:a14="http://schemas.microsoft.com/office/drawing/2010/main" val="0"/>
              </a:ext>
            </a:extLst>
          </a:blip>
          <a:srcRect t="-1620" b="-1620"/>
          <a:stretch>
            <a:fillRect/>
          </a:stretch>
        </p:blipFill>
        <p:spPr/>
      </p:pic>
    </p:spTree>
    <p:extLst>
      <p:ext uri="{BB962C8B-B14F-4D97-AF65-F5344CB8AC3E}">
        <p14:creationId xmlns:p14="http://schemas.microsoft.com/office/powerpoint/2010/main" val="2213579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US" dirty="0" smtClean="0"/>
              <a:t>Saturation density </a:t>
            </a:r>
            <a:r>
              <a:rPr lang="en-US" dirty="0" err="1" smtClean="0"/>
              <a:t>vs</a:t>
            </a:r>
            <a:r>
              <a:rPr lang="en-US" dirty="0" smtClean="0"/>
              <a:t> electrode DV</a:t>
            </a:r>
            <a:endParaRPr lang="en-US" dirty="0"/>
          </a:p>
        </p:txBody>
      </p:sp>
      <p:pic>
        <p:nvPicPr>
          <p:cNvPr id="10" name="Espace réservé du contenu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71800" y="949114"/>
            <a:ext cx="5715000" cy="3399071"/>
          </a:xfrm>
        </p:spPr>
      </p:pic>
      <p:sp>
        <p:nvSpPr>
          <p:cNvPr id="3" name="Espace réservé du texte 2"/>
          <p:cNvSpPr>
            <a:spLocks noGrp="1"/>
          </p:cNvSpPr>
          <p:nvPr>
            <p:ph type="body" sz="half" idx="2"/>
          </p:nvPr>
        </p:nvSpPr>
        <p:spPr/>
        <p:txBody>
          <a:bodyPr/>
          <a:lstStyle/>
          <a:p>
            <a:r>
              <a:rPr lang="en-US" dirty="0" smtClean="0"/>
              <a:t>Points correspond to electron cloud density at saturation (i.e. at the end of bunch train) as a function of the electrode voltage. Different colors corresponds to different beam currents: 500 mA Black; 800 mA Blue; 1000 mA Red. Unfortunately for some points the saturation is not yet reached at the end of the bunch train. In any case the behavior is very similar to that observed in experimental tension current curves.</a:t>
            </a:r>
            <a:endParaRPr lang="en-US" dirty="0"/>
          </a:p>
        </p:txBody>
      </p:sp>
    </p:spTree>
    <p:extLst>
      <p:ext uri="{BB962C8B-B14F-4D97-AF65-F5344CB8AC3E}">
        <p14:creationId xmlns:p14="http://schemas.microsoft.com/office/powerpoint/2010/main" val="2956972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spcBef>
                <a:spcPts val="0"/>
              </a:spcBef>
            </a:pPr>
            <a:r>
              <a:rPr lang="en-US" dirty="0" smtClean="0"/>
              <a:t>Electrode polarity: </a:t>
            </a:r>
            <a:r>
              <a:rPr lang="en-US" sz="3600" b="1" spc="0" dirty="0">
                <a:solidFill>
                  <a:srgbClr val="FF0000"/>
                </a:solidFill>
                <a:ea typeface="+mn-ea"/>
                <a:cs typeface="+mn-cs"/>
              </a:rPr>
              <a:t>E</a:t>
            </a:r>
            <a:r>
              <a:rPr lang="en-US" sz="3600" spc="0" dirty="0" smtClean="0">
                <a:solidFill>
                  <a:srgbClr val="FF0000"/>
                </a:solidFill>
                <a:latin typeface="Wingdings"/>
                <a:ea typeface="Wingdings"/>
                <a:cs typeface="Wingdings"/>
                <a:sym typeface="Wingdings"/>
              </a:rPr>
              <a:t></a:t>
            </a:r>
            <a:r>
              <a:rPr lang="en-US" sz="3600" b="1" spc="0" dirty="0" smtClean="0">
                <a:solidFill>
                  <a:prstClr val="black"/>
                </a:solidFill>
                <a:ea typeface="Wingdings"/>
                <a:cs typeface="Wingdings"/>
                <a:sym typeface="Wingdings"/>
              </a:rPr>
              <a:t>E</a:t>
            </a:r>
            <a:r>
              <a:rPr lang="en-US" sz="3600" spc="0" dirty="0">
                <a:solidFill>
                  <a:prstClr val="black"/>
                </a:solidFill>
                <a:latin typeface="Wingdings"/>
                <a:ea typeface="Wingdings"/>
                <a:cs typeface="Wingdings"/>
                <a:sym typeface="Wingdings"/>
              </a:rPr>
              <a:t></a:t>
            </a:r>
            <a:r>
              <a:rPr lang="en-US" sz="2800" spc="0" dirty="0">
                <a:solidFill>
                  <a:prstClr val="black"/>
                </a:solidFill>
                <a:ea typeface="+mn-ea"/>
                <a:cs typeface="+mn-cs"/>
              </a:rPr>
              <a:t/>
            </a:r>
            <a:br>
              <a:rPr lang="en-US" sz="2800" spc="0" dirty="0">
                <a:solidFill>
                  <a:prstClr val="black"/>
                </a:solidFill>
                <a:ea typeface="+mn-ea"/>
                <a:cs typeface="+mn-cs"/>
              </a:rPr>
            </a:br>
            <a:endParaRPr lang="en-US" dirty="0"/>
          </a:p>
        </p:txBody>
      </p:sp>
      <p:sp>
        <p:nvSpPr>
          <p:cNvPr id="3" name="Espace réservé du texte 2"/>
          <p:cNvSpPr>
            <a:spLocks noGrp="1"/>
          </p:cNvSpPr>
          <p:nvPr>
            <p:ph type="body" idx="1"/>
          </p:nvPr>
        </p:nvSpPr>
        <p:spPr/>
        <p:txBody>
          <a:bodyPr/>
          <a:lstStyle/>
          <a:p>
            <a:r>
              <a:rPr lang="en-US" dirty="0" smtClean="0"/>
              <a:t>Average density	</a:t>
            </a:r>
            <a:endParaRPr lang="en-US" dirty="0"/>
          </a:p>
        </p:txBody>
      </p:sp>
      <p:pic>
        <p:nvPicPr>
          <p:cNvPr id="7" name="Espace réservé du contenu 6" descr="densupdown.png"/>
          <p:cNvPicPr>
            <a:picLocks noGrp="1" noChangeAspect="1"/>
          </p:cNvPicPr>
          <p:nvPr>
            <p:ph sz="half" idx="2"/>
          </p:nvPr>
        </p:nvPicPr>
        <p:blipFill>
          <a:blip r:embed="rId2">
            <a:extLst>
              <a:ext uri="{28A0092B-C50C-407E-A947-70E740481C1C}">
                <a14:useLocalDpi xmlns:a14="http://schemas.microsoft.com/office/drawing/2010/main" val="0"/>
              </a:ext>
            </a:extLst>
          </a:blip>
          <a:srcRect t="-4145" b="-4145"/>
          <a:stretch>
            <a:fillRect/>
          </a:stretch>
        </p:blipFill>
        <p:spPr/>
      </p:pic>
      <p:sp>
        <p:nvSpPr>
          <p:cNvPr id="5" name="Espace réservé du texte 4"/>
          <p:cNvSpPr>
            <a:spLocks noGrp="1"/>
          </p:cNvSpPr>
          <p:nvPr>
            <p:ph type="body" sz="quarter" idx="3"/>
          </p:nvPr>
        </p:nvSpPr>
        <p:spPr/>
        <p:txBody>
          <a:bodyPr/>
          <a:lstStyle/>
          <a:p>
            <a:r>
              <a:rPr lang="en-US" dirty="0" smtClean="0"/>
              <a:t>Central density</a:t>
            </a:r>
            <a:endParaRPr lang="en-US" dirty="0"/>
          </a:p>
        </p:txBody>
      </p:sp>
      <p:pic>
        <p:nvPicPr>
          <p:cNvPr id="8" name="Espace réservé du contenu 7" descr="cendensupdown.png"/>
          <p:cNvPicPr>
            <a:picLocks noGrp="1" noChangeAspect="1"/>
          </p:cNvPicPr>
          <p:nvPr>
            <p:ph sz="quarter" idx="4"/>
          </p:nvPr>
        </p:nvPicPr>
        <p:blipFill>
          <a:blip r:embed="rId3">
            <a:extLst>
              <a:ext uri="{28A0092B-C50C-407E-A947-70E740481C1C}">
                <a14:useLocalDpi xmlns:a14="http://schemas.microsoft.com/office/drawing/2010/main" val="0"/>
              </a:ext>
            </a:extLst>
          </a:blip>
          <a:srcRect t="-5459" b="-5459"/>
          <a:stretch>
            <a:fillRect/>
          </a:stretch>
        </p:blipFill>
        <p:spPr/>
      </p:pic>
    </p:spTree>
    <p:extLst>
      <p:ext uri="{BB962C8B-B14F-4D97-AF65-F5344CB8AC3E}">
        <p14:creationId xmlns:p14="http://schemas.microsoft.com/office/powerpoint/2010/main" val="158961020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US" dirty="0" smtClean="0"/>
              <a:t>e-cloud distribution snapshot</a:t>
            </a:r>
            <a:endParaRPr lang="en-US" dirty="0"/>
          </a:p>
        </p:txBody>
      </p:sp>
      <p:pic>
        <p:nvPicPr>
          <p:cNvPr id="9" name="Espace réservé du contenu 8" descr="snapdensdown.png"/>
          <p:cNvPicPr>
            <a:picLocks noGrp="1" noChangeAspect="1"/>
          </p:cNvPicPr>
          <p:nvPr>
            <p:ph sz="half" idx="1"/>
          </p:nvPr>
        </p:nvPicPr>
        <p:blipFill>
          <a:blip r:embed="rId2">
            <a:extLst>
              <a:ext uri="{28A0092B-C50C-407E-A947-70E740481C1C}">
                <a14:useLocalDpi xmlns:a14="http://schemas.microsoft.com/office/drawing/2010/main" val="0"/>
              </a:ext>
            </a:extLst>
          </a:blip>
          <a:srcRect l="-34805" r="-34805"/>
          <a:stretch>
            <a:fillRect/>
          </a:stretch>
        </p:blipFill>
        <p:spPr>
          <a:xfrm>
            <a:off x="457200" y="1499926"/>
            <a:ext cx="4038600" cy="2238246"/>
          </a:xfrm>
        </p:spPr>
      </p:pic>
      <p:pic>
        <p:nvPicPr>
          <p:cNvPr id="10" name="Espace réservé du contenu 9" descr="snapdensup.png"/>
          <p:cNvPicPr>
            <a:picLocks noGrp="1" noChangeAspect="1"/>
          </p:cNvPicPr>
          <p:nvPr>
            <p:ph sz="half" idx="2"/>
          </p:nvPr>
        </p:nvPicPr>
        <p:blipFill>
          <a:blip r:embed="rId3">
            <a:extLst>
              <a:ext uri="{28A0092B-C50C-407E-A947-70E740481C1C}">
                <a14:useLocalDpi xmlns:a14="http://schemas.microsoft.com/office/drawing/2010/main" val="0"/>
              </a:ext>
            </a:extLst>
          </a:blip>
          <a:srcRect l="-34805" r="-34805"/>
          <a:stretch>
            <a:fillRect/>
          </a:stretch>
        </p:blipFill>
        <p:spPr>
          <a:xfrm>
            <a:off x="4648200" y="1499926"/>
            <a:ext cx="4038600" cy="2238246"/>
          </a:xfrm>
        </p:spPr>
      </p:pic>
      <p:pic>
        <p:nvPicPr>
          <p:cNvPr id="11" name="Espace réservé du contenu 10" descr="snapdown.png"/>
          <p:cNvPicPr>
            <a:picLocks noGrp="1" noChangeAspect="1"/>
          </p:cNvPicPr>
          <p:nvPr>
            <p:ph sz="half" idx="13"/>
          </p:nvPr>
        </p:nvPicPr>
        <p:blipFill>
          <a:blip r:embed="rId4">
            <a:extLst>
              <a:ext uri="{28A0092B-C50C-407E-A947-70E740481C1C}">
                <a14:useLocalDpi xmlns:a14="http://schemas.microsoft.com/office/drawing/2010/main" val="0"/>
              </a:ext>
            </a:extLst>
          </a:blip>
          <a:srcRect l="-5870" r="-5870"/>
          <a:stretch>
            <a:fillRect/>
          </a:stretch>
        </p:blipFill>
        <p:spPr>
          <a:xfrm>
            <a:off x="460190" y="3923358"/>
            <a:ext cx="4038600" cy="2238246"/>
          </a:xfrm>
        </p:spPr>
      </p:pic>
      <p:pic>
        <p:nvPicPr>
          <p:cNvPr id="12" name="Espace réservé du contenu 11" descr="snapup.png"/>
          <p:cNvPicPr>
            <a:picLocks noGrp="1" noChangeAspect="1"/>
          </p:cNvPicPr>
          <p:nvPr>
            <p:ph sz="half" idx="14"/>
          </p:nvPr>
        </p:nvPicPr>
        <p:blipFill>
          <a:blip r:embed="rId5">
            <a:extLst>
              <a:ext uri="{28A0092B-C50C-407E-A947-70E740481C1C}">
                <a14:useLocalDpi xmlns:a14="http://schemas.microsoft.com/office/drawing/2010/main" val="0"/>
              </a:ext>
            </a:extLst>
          </a:blip>
          <a:srcRect l="-23177" r="-23177"/>
          <a:stretch>
            <a:fillRect/>
          </a:stretch>
        </p:blipFill>
        <p:spPr>
          <a:xfrm>
            <a:off x="4651190" y="3923358"/>
            <a:ext cx="4038600" cy="2238246"/>
          </a:xfrm>
        </p:spPr>
      </p:pic>
      <p:sp>
        <p:nvSpPr>
          <p:cNvPr id="13" name="ZoneTexte 12"/>
          <p:cNvSpPr txBox="1"/>
          <p:nvPr/>
        </p:nvSpPr>
        <p:spPr>
          <a:xfrm>
            <a:off x="1563007" y="1072592"/>
            <a:ext cx="2084010" cy="369332"/>
          </a:xfrm>
          <a:prstGeom prst="rect">
            <a:avLst/>
          </a:prstGeom>
          <a:noFill/>
        </p:spPr>
        <p:txBody>
          <a:bodyPr wrap="square" rtlCol="0">
            <a:spAutoFit/>
          </a:bodyPr>
          <a:lstStyle/>
          <a:p>
            <a:pPr algn="ctr"/>
            <a:r>
              <a:rPr lang="en-US" dirty="0" smtClean="0"/>
              <a:t>Field up</a:t>
            </a:r>
            <a:endParaRPr lang="en-US" dirty="0"/>
          </a:p>
        </p:txBody>
      </p:sp>
      <p:sp>
        <p:nvSpPr>
          <p:cNvPr id="14" name="ZoneTexte 13"/>
          <p:cNvSpPr txBox="1"/>
          <p:nvPr/>
        </p:nvSpPr>
        <p:spPr>
          <a:xfrm>
            <a:off x="5736897" y="1062192"/>
            <a:ext cx="2084010" cy="369332"/>
          </a:xfrm>
          <a:prstGeom prst="rect">
            <a:avLst/>
          </a:prstGeom>
          <a:noFill/>
        </p:spPr>
        <p:txBody>
          <a:bodyPr wrap="square" rtlCol="0">
            <a:spAutoFit/>
          </a:bodyPr>
          <a:lstStyle/>
          <a:p>
            <a:pPr algn="ctr"/>
            <a:r>
              <a:rPr lang="en-US" dirty="0" smtClean="0"/>
              <a:t>Field down</a:t>
            </a:r>
            <a:endParaRPr lang="en-US" dirty="0"/>
          </a:p>
        </p:txBody>
      </p:sp>
      <p:sp>
        <p:nvSpPr>
          <p:cNvPr id="15" name="ZoneTexte 14"/>
          <p:cNvSpPr txBox="1"/>
          <p:nvPr/>
        </p:nvSpPr>
        <p:spPr>
          <a:xfrm>
            <a:off x="911754" y="6161604"/>
            <a:ext cx="7775046" cy="369332"/>
          </a:xfrm>
          <a:prstGeom prst="rect">
            <a:avLst/>
          </a:prstGeom>
          <a:noFill/>
        </p:spPr>
        <p:txBody>
          <a:bodyPr wrap="square" rtlCol="0">
            <a:spAutoFit/>
          </a:bodyPr>
          <a:lstStyle/>
          <a:p>
            <a:r>
              <a:rPr lang="en-US" dirty="0" smtClean="0"/>
              <a:t>Beam current 800 mA </a:t>
            </a:r>
            <a:r>
              <a:rPr lang="en-US" smtClean="0"/>
              <a:t>electrode voltage +/- 300 V.</a:t>
            </a:r>
            <a:endParaRPr lang="en-US"/>
          </a:p>
        </p:txBody>
      </p:sp>
    </p:spTree>
    <p:extLst>
      <p:ext uri="{BB962C8B-B14F-4D97-AF65-F5344CB8AC3E}">
        <p14:creationId xmlns:p14="http://schemas.microsoft.com/office/powerpoint/2010/main" val="3838894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Comments</a:t>
            </a:r>
            <a:endParaRPr lang="fr-FR" dirty="0"/>
          </a:p>
        </p:txBody>
      </p:sp>
      <p:sp>
        <p:nvSpPr>
          <p:cNvPr id="3" name="Espace réservé du contenu 2"/>
          <p:cNvSpPr>
            <a:spLocks noGrp="1"/>
          </p:cNvSpPr>
          <p:nvPr>
            <p:ph idx="1"/>
          </p:nvPr>
        </p:nvSpPr>
        <p:spPr/>
        <p:txBody>
          <a:bodyPr>
            <a:normAutofit fontScale="92500" lnSpcReduction="10000"/>
          </a:bodyPr>
          <a:lstStyle/>
          <a:p>
            <a:r>
              <a:rPr lang="en-US" dirty="0" smtClean="0"/>
              <a:t>With respect to previous (2010) simulations:</a:t>
            </a:r>
          </a:p>
          <a:p>
            <a:pPr lvl="1"/>
            <a:r>
              <a:rPr lang="en-US" dirty="0" smtClean="0"/>
              <a:t>Several “bugs” discovered and corrected in ECLOUD (I look forward to have the new CERN code). Now simulations seem to be much more reliable and stable (I checked the results with other codes during the simulation campaign for ILC-DR).</a:t>
            </a:r>
          </a:p>
          <a:p>
            <a:pPr lvl="1"/>
            <a:r>
              <a:rPr lang="en-US" dirty="0" smtClean="0"/>
              <a:t>Much more simple but also much more reliable model of magnetic and electric field.</a:t>
            </a:r>
          </a:p>
          <a:p>
            <a:pPr lvl="1"/>
            <a:r>
              <a:rPr lang="en-US" dirty="0" smtClean="0"/>
              <a:t>Photon distribution changed: cos^2-&gt;uniform.</a:t>
            </a:r>
          </a:p>
          <a:p>
            <a:r>
              <a:rPr lang="en-US" dirty="0" smtClean="0"/>
              <a:t>Parameters updated to those corresponding to the measurements.</a:t>
            </a:r>
          </a:p>
          <a:p>
            <a:r>
              <a:rPr lang="en-US" dirty="0" smtClean="0"/>
              <a:t>Inverting electrode polarity nothing change for the cloud density (</a:t>
            </a:r>
            <a:r>
              <a:rPr lang="en-US" dirty="0" err="1" smtClean="0"/>
              <a:t>sey</a:t>
            </a:r>
            <a:r>
              <a:rPr lang="en-US" dirty="0" smtClean="0"/>
              <a:t> is uniform) but the flux at the wall is inverted. In the case field down the most of the flux is on the chamber side opposite to the electrode that is “grounded” hence low or no current is observed through the generator.</a:t>
            </a:r>
          </a:p>
        </p:txBody>
      </p:sp>
    </p:spTree>
    <p:extLst>
      <p:ext uri="{BB962C8B-B14F-4D97-AF65-F5344CB8AC3E}">
        <p14:creationId xmlns:p14="http://schemas.microsoft.com/office/powerpoint/2010/main" val="277698171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Thème.thmx</Template>
  <TotalTime>248</TotalTime>
  <Words>535</Words>
  <Application>Microsoft Macintosh PowerPoint</Application>
  <PresentationFormat>Présentation à l'écran (4:3)</PresentationFormat>
  <Paragraphs>61</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vt:lpstr>
      <vt:lpstr>Build-up simulations for dafne wiggler w/ electrodes</vt:lpstr>
      <vt:lpstr>New param.s &amp; old assumptions</vt:lpstr>
      <vt:lpstr>Build-Up (Log scale)</vt:lpstr>
      <vt:lpstr>Saturation density vs electrode voltage</vt:lpstr>
      <vt:lpstr>Saturation density vs electrode DV</vt:lpstr>
      <vt:lpstr>Electrode polarity: EE </vt:lpstr>
      <vt:lpstr>e-cloud distribution snapshot</vt:lpstr>
      <vt:lpstr>Comments</vt:lpstr>
    </vt:vector>
  </TitlesOfParts>
  <Company>LAL/cnrs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Build-up simulations for dafne wiggler w/ electrodes</dc:title>
  <dc:creator>Theo Demma</dc:creator>
  <cp:lastModifiedBy>Theo Demma</cp:lastModifiedBy>
  <cp:revision>24</cp:revision>
  <dcterms:created xsi:type="dcterms:W3CDTF">2012-06-18T13:52:36Z</dcterms:created>
  <dcterms:modified xsi:type="dcterms:W3CDTF">2012-09-10T10:07:21Z</dcterms:modified>
</cp:coreProperties>
</file>