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81" r:id="rId6"/>
    <p:sldId id="261" r:id="rId7"/>
    <p:sldId id="284" r:id="rId8"/>
    <p:sldId id="272" r:id="rId9"/>
    <p:sldId id="283" r:id="rId10"/>
    <p:sldId id="277" r:id="rId11"/>
    <p:sldId id="279" r:id="rId12"/>
    <p:sldId id="269" r:id="rId13"/>
    <p:sldId id="275" r:id="rId14"/>
    <p:sldId id="276" r:id="rId15"/>
    <p:sldId id="287" r:id="rId16"/>
    <p:sldId id="288" r:id="rId17"/>
    <p:sldId id="289" r:id="rId18"/>
    <p:sldId id="290" r:id="rId19"/>
    <p:sldId id="291" r:id="rId20"/>
    <p:sldId id="286" r:id="rId21"/>
    <p:sldId id="292" r:id="rId22"/>
    <p:sldId id="266" r:id="rId23"/>
    <p:sldId id="264" r:id="rId24"/>
    <p:sldId id="295" r:id="rId25"/>
    <p:sldId id="271" r:id="rId26"/>
    <p:sldId id="265" r:id="rId27"/>
    <p:sldId id="280" r:id="rId28"/>
    <p:sldId id="268" r:id="rId29"/>
    <p:sldId id="294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024"/>
    <a:srgbClr val="1EDB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721" autoAdjust="0"/>
    <p:restoredTop sz="94660" autoAdjust="0"/>
  </p:normalViewPr>
  <p:slideViewPr>
    <p:cSldViewPr>
      <p:cViewPr varScale="1">
        <p:scale>
          <a:sx n="87" d="100"/>
          <a:sy n="87" d="100"/>
        </p:scale>
        <p:origin x="-6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2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6A687C2-5A8A-4055-B623-32825812005C}" type="datetimeFigureOut">
              <a:rPr lang="en-US"/>
              <a:pPr/>
              <a:t>5/25/2010</a:t>
            </a:fld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1E2E9DD-BBB1-41CE-8159-7AC61644A4AD}" type="slidenum">
              <a:rPr lang="en-US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58E58-D5CE-4351-B34B-24AE2BB47F66}" type="datetimeFigureOut">
              <a:rPr lang="fr-FR" smtClean="0"/>
              <a:pPr/>
              <a:t>25/05/2010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93C8-7067-483B-BA73-DACAFFBA83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893C8-7067-483B-BA73-DACAFFBA830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B1E-09F1-459A-B907-0F3D354689A4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3E-70D1-4658-8464-61370A7039C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C575-F53F-4AD1-A1F9-31EB14501A40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F3F7-B360-4D9C-ADF9-07A95611D0A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7E9D-B41C-4B97-9F92-9E1A8F10EEA1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8E2B-D5BB-4D1D-8C7F-4F0FF1419AD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6172-631D-4BC3-A3CB-E7CC2CA393B2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A402-E5D3-470D-B693-7AEAB6D3568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3D14-908C-4C01-8CF4-AACA90092552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4745-BC3C-4AC8-BECE-82201F70493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63A2-C70D-40B7-B3FF-2674EAA466D6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71DC-71FC-4A49-A7CC-3BD90AA9FEE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E7A-1D94-4166-9919-2EABC9717EFC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8F9E-B6A9-429B-A77A-15CA18B45B1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24A2B-CFD7-4148-B847-40A6F3DD49CC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8F64-C495-43FD-A766-93330F73999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6B07-6817-4AD7-9CF5-7CAE6CA44B46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DA9AF-7ED9-41BF-AA83-773C84762EC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C8A4-3CC8-452E-BC42-C892324FE4DA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6D7F-F46C-4A39-A4E8-1FA0CFED630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0644-E2C4-4B4B-81E0-BAB7383263D6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ACDC-3568-4166-A439-7102EA812EC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6BAE03-F623-4446-86FB-31A2D8B35EA4}" type="datetimeFigureOut">
              <a:rPr lang="en-US"/>
              <a:pPr>
                <a:defRPr/>
              </a:pPr>
              <a:t>5/25/2010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15FA09-6205-46C3-BA36-62EA5ADD9E0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SPS Transverse Damper System</a:t>
            </a:r>
          </a:p>
        </p:txBody>
      </p:sp>
      <p:pic>
        <p:nvPicPr>
          <p:cNvPr id="13314" name="Picture 6" descr="TS2-22176-BDV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408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electrostatic kickers </a:t>
            </a:r>
            <a:endParaRPr lang="en-US" dirty="0"/>
          </a:p>
        </p:txBody>
      </p:sp>
      <p:pic>
        <p:nvPicPr>
          <p:cNvPr id="1026" name="Picture 2" descr="\\cern.ch\dfs\Users\j\jfleuret\Public\SPS docs\RF\TS2-21437-BDH-BD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780400"/>
            <a:ext cx="4433333" cy="3325000"/>
          </a:xfrm>
          <a:prstGeom prst="rect">
            <a:avLst/>
          </a:prstGeom>
          <a:noFill/>
        </p:spPr>
      </p:pic>
      <p:pic>
        <p:nvPicPr>
          <p:cNvPr id="1028" name="Picture 4" descr="\\cern.ch\dfs\Users\j\jfleuret\Public\SPS docs\RF\TS2-22176-BD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4468" y="1780400"/>
            <a:ext cx="4433332" cy="33249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5281136"/>
            <a:ext cx="1600200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i="1" dirty="0" smtClean="0">
                <a:latin typeface="+mn-lt"/>
              </a:rPr>
              <a:t>BDH 214.37 (H1)</a:t>
            </a:r>
          </a:p>
          <a:p>
            <a:pPr algn="ctr">
              <a:lnSpc>
                <a:spcPct val="150000"/>
              </a:lnSpc>
            </a:pPr>
            <a:r>
              <a:rPr lang="en-US" sz="1400" b="1" i="1" dirty="0" smtClean="0">
                <a:latin typeface="+mn-lt"/>
              </a:rPr>
              <a:t>BDH 214.51 (H2)</a:t>
            </a:r>
          </a:p>
          <a:p>
            <a:pPr algn="ctr">
              <a:lnSpc>
                <a:spcPct val="150000"/>
              </a:lnSpc>
            </a:pPr>
            <a:r>
              <a:rPr lang="en-US" sz="1400" b="1" i="1" dirty="0" smtClean="0">
                <a:latin typeface="+mn-lt"/>
              </a:rPr>
              <a:t>BDV 214.57 (V1)</a:t>
            </a:r>
            <a:endParaRPr lang="en-US" sz="1400" b="1" i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5483423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+mn-lt"/>
              </a:rPr>
              <a:t>BDV 221.76 (V2)</a:t>
            </a:r>
            <a:endParaRPr lang="en-US" sz="1400" b="1" i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638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+mn-lt"/>
                <a:sym typeface="Wingdings" pitchFamily="2" charset="2"/>
              </a:rPr>
              <a:t>  </a:t>
            </a:r>
            <a:r>
              <a:rPr lang="en-US" sz="1400" b="1" i="1" dirty="0" smtClean="0">
                <a:latin typeface="+mn-lt"/>
              </a:rPr>
              <a:t>LSS 2 -</a:t>
            </a:r>
            <a:endParaRPr lang="en-US" sz="1400" b="1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54834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+mn-lt"/>
                <a:sym typeface="Wingdings" pitchFamily="2" charset="2"/>
              </a:rPr>
              <a:t>  </a:t>
            </a:r>
            <a:r>
              <a:rPr lang="en-US" sz="1400" b="1" i="1" dirty="0" smtClean="0">
                <a:latin typeface="+mn-lt"/>
              </a:rPr>
              <a:t>LSS 2 +</a:t>
            </a:r>
            <a:endParaRPr lang="en-US" sz="14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dirty="0" smtClean="0"/>
              <a:t>Control   </a:t>
            </a:r>
            <a:r>
              <a:rPr lang="en-US" dirty="0" smtClean="0">
                <a:sym typeface="Wingdings" pitchFamily="2" charset="2"/>
              </a:rPr>
              <a:t> New RF Control Application (MMI)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 Trim Editor Application (LSA)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Diagnostics    Oasis Application</a:t>
            </a:r>
          </a:p>
          <a:p>
            <a:pPr lvl="6"/>
            <a:r>
              <a:rPr lang="en-US" dirty="0" smtClean="0">
                <a:sym typeface="Wingdings" pitchFamily="2" charset="2"/>
              </a:rPr>
              <a:t>Compare with reference signals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RF Control Application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dirty="0" smtClean="0"/>
              <a:t>More ergonomic</a:t>
            </a:r>
          </a:p>
          <a:p>
            <a:r>
              <a:rPr lang="en-US" dirty="0" smtClean="0"/>
              <a:t>All parameters readable </a:t>
            </a:r>
          </a:p>
          <a:p>
            <a:r>
              <a:rPr lang="en-US" dirty="0" smtClean="0"/>
              <a:t>Role based access to change settings</a:t>
            </a:r>
          </a:p>
          <a:p>
            <a:r>
              <a:rPr lang="en-US" dirty="0" smtClean="0"/>
              <a:t>Synoptic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i="1" dirty="0" smtClean="0"/>
              <a:t>Experts view / Simplified view for Operation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143000"/>
            <a:ext cx="8839202" cy="561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 </a:t>
            </a:r>
            <a:r>
              <a:rPr lang="en-US" sz="2800" dirty="0" smtClean="0"/>
              <a:t>(H1 &amp; H2)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609600" cy="73866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2.12 &amp; 2.14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385536"/>
            <a:ext cx="609600" cy="73866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2.04 &amp; 2.06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492823"/>
            <a:ext cx="685800" cy="307777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timing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495800"/>
            <a:ext cx="685800" cy="307777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timing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5026223"/>
            <a:ext cx="762000" cy="307777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Multi-Q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4038600" y="1371600"/>
            <a:ext cx="533400" cy="276999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LSA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91400" y="1676400"/>
            <a:ext cx="533400" cy="276999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LSA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1981200"/>
            <a:ext cx="533400" cy="461665"/>
          </a:xfrm>
          <a:prstGeom prst="rect">
            <a:avLst/>
          </a:prstGeom>
          <a:solidFill>
            <a:srgbClr val="33F024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New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MMI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19800" y="1219200"/>
            <a:ext cx="533400" cy="461665"/>
          </a:xfrm>
          <a:prstGeom prst="rect">
            <a:avLst/>
          </a:prstGeom>
          <a:solidFill>
            <a:srgbClr val="33F024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New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Dampers  H1 &amp; H2 (simplified)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10352"/>
            <a:ext cx="914400" cy="151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 pick-ups 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2.12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2.14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Fixed Target beam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154647"/>
            <a:ext cx="914400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 pick-ups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2.04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2.06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LHC beam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66800" y="27325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455973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6800" y="1665726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D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6800" y="4332726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D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2503926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S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5183436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S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1600" y="1561852"/>
            <a:ext cx="838200" cy="62324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‘DGCA’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14600" y="1561853"/>
            <a:ext cx="1447800" cy="4131900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Pick-ups Mixing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‘DPUM’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-  p.u. select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-  Polarity</a:t>
            </a:r>
          </a:p>
          <a:p>
            <a:pPr algn="ctr">
              <a:buFontTx/>
              <a:buChar char="-"/>
            </a:pPr>
            <a:r>
              <a:rPr lang="en-US" sz="1200" b="1" dirty="0" smtClean="0">
                <a:solidFill>
                  <a:srgbClr val="FF0000"/>
                </a:solidFill>
              </a:rPr>
              <a:t> Phase</a:t>
            </a: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sym typeface="Wingdings" pitchFamily="2" charset="2"/>
              </a:rPr>
              <a:t>Betatron phase adjust.</a:t>
            </a: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050" b="1" dirty="0" smtClean="0">
              <a:solidFill>
                <a:prstClr val="black"/>
              </a:solidFill>
              <a:sym typeface="Wingdings" pitchFamily="2" charset="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67200" y="1523857"/>
            <a:ext cx="1219200" cy="992579"/>
          </a:xfrm>
          <a:prstGeom prst="rect">
            <a:avLst/>
          </a:prstGeom>
          <a:solidFill>
            <a:srgbClr val="1EDB0F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Closed orbit suppr.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(Notch Filter)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Delay adjust.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962400" y="1894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962400" y="455973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066800" y="539793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29400" y="1525836"/>
            <a:ext cx="1143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Timing ON/OFF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External excitation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791200" y="4309643"/>
            <a:ext cx="533400" cy="4616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Gain LSA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791200" y="1642643"/>
            <a:ext cx="533400" cy="4616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Gain LSA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486400" y="1894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486400" y="4561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629400" y="4192836"/>
            <a:ext cx="1143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Timing ON/OFF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External excitation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324600" y="1894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324600" y="4561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077200" y="1520627"/>
            <a:ext cx="914400" cy="100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Damper H1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BDH 214.37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(    )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7772400" y="189432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772400" y="452682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066800" y="190524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267200" y="4190857"/>
            <a:ext cx="1219200" cy="992579"/>
          </a:xfrm>
          <a:prstGeom prst="rect">
            <a:avLst/>
          </a:prstGeom>
          <a:solidFill>
            <a:srgbClr val="1EDB0F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Closed orbit suppr.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(Notch Filter)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Delay adjust.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077200" y="4192836"/>
            <a:ext cx="914400" cy="100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Damper H2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BDH 214.51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(    )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2209800" y="1906836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209800" y="457224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09600" y="6106180"/>
            <a:ext cx="42672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	- Controlled by the new MMI application</a:t>
            </a:r>
          </a:p>
          <a:p>
            <a:r>
              <a:rPr lang="en-US" sz="1400" dirty="0" smtClean="0">
                <a:latin typeface="+mn-lt"/>
              </a:rPr>
              <a:t>	- Controlled by LSA (Trim Editor Application) </a:t>
            </a:r>
            <a:endParaRPr lang="en-US" sz="14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38200" y="6182380"/>
            <a:ext cx="457200" cy="152400"/>
          </a:xfrm>
          <a:prstGeom prst="rect">
            <a:avLst/>
          </a:prstGeom>
          <a:solidFill>
            <a:srgbClr val="1EDB0F">
              <a:alpha val="49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838200" y="6410980"/>
            <a:ext cx="457200" cy="152400"/>
          </a:xfrm>
          <a:prstGeom prst="rect">
            <a:avLst/>
          </a:prstGeom>
          <a:solidFill>
            <a:srgbClr val="00B0F0">
              <a:alpha val="49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1371600" y="2424752"/>
            <a:ext cx="838200" cy="62324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‘DGCA’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371600" y="4253552"/>
            <a:ext cx="838200" cy="62324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‘DGCA’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71600" y="5091752"/>
            <a:ext cx="838200" cy="62324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‘DGCA’</a:t>
            </a:r>
            <a:endParaRPr lang="en-US" sz="105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82"/>
          <p:cNvCxnSpPr/>
          <p:nvPr/>
        </p:nvCxnSpPr>
        <p:spPr>
          <a:xfrm>
            <a:off x="1066800" y="20558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82"/>
          <p:cNvCxnSpPr/>
          <p:nvPr/>
        </p:nvCxnSpPr>
        <p:spPr>
          <a:xfrm>
            <a:off x="1066800" y="28940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82"/>
          <p:cNvCxnSpPr/>
          <p:nvPr/>
        </p:nvCxnSpPr>
        <p:spPr>
          <a:xfrm>
            <a:off x="2209800" y="20558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23"/>
          <p:cNvCxnSpPr/>
          <p:nvPr/>
        </p:nvCxnSpPr>
        <p:spPr>
          <a:xfrm>
            <a:off x="1066800" y="471213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93"/>
          <p:cNvCxnSpPr/>
          <p:nvPr/>
        </p:nvCxnSpPr>
        <p:spPr>
          <a:xfrm>
            <a:off x="2209800" y="472464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9"/>
          <p:cNvCxnSpPr/>
          <p:nvPr/>
        </p:nvCxnSpPr>
        <p:spPr>
          <a:xfrm>
            <a:off x="1066800" y="5550338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Observation with OASIS Application:</a:t>
            </a:r>
          </a:p>
          <a:p>
            <a:endParaRPr lang="fr-FR" dirty="0" smtClean="0"/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Delta</a:t>
            </a:r>
            <a:r>
              <a:rPr lang="fr-FR" dirty="0" smtClean="0"/>
              <a:t> : difference between the signals of one pick-up</a:t>
            </a:r>
          </a:p>
          <a:p>
            <a:pPr lvl="3">
              <a:buNone/>
            </a:pPr>
            <a:r>
              <a:rPr lang="fr-FR" dirty="0" smtClean="0"/>
              <a:t>(</a:t>
            </a:r>
            <a:r>
              <a:rPr lang="fr-FR" dirty="0" smtClean="0">
                <a:sym typeface="Wingdings" pitchFamily="2" charset="2"/>
              </a:rPr>
              <a:t>=</a:t>
            </a:r>
            <a:r>
              <a:rPr lang="fr-FR" dirty="0" smtClean="0"/>
              <a:t> not normalised transverse position of the beam </a:t>
            </a:r>
          </a:p>
          <a:p>
            <a:pPr lvl="3">
              <a:buNone/>
            </a:pP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position * Intensity)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Sum</a:t>
            </a:r>
            <a:r>
              <a:rPr lang="fr-FR" dirty="0" smtClean="0"/>
              <a:t> : sum of the signals of one pick-up</a:t>
            </a:r>
          </a:p>
          <a:p>
            <a:pPr lvl="3">
              <a:buNone/>
            </a:pPr>
            <a:r>
              <a:rPr lang="fr-FR" dirty="0" smtClean="0"/>
              <a:t>(= intensity of the beam)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Input</a:t>
            </a:r>
            <a:r>
              <a:rPr lang="fr-FR" dirty="0" smtClean="0"/>
              <a:t> : signal leaving the low level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Plates</a:t>
            </a:r>
            <a:r>
              <a:rPr lang="fr-FR" dirty="0" smtClean="0"/>
              <a:t> : voltage of the kicker’s plates </a:t>
            </a:r>
          </a:p>
          <a:p>
            <a:pPr lvl="3">
              <a:buNone/>
            </a:pPr>
            <a:r>
              <a:rPr lang="fr-FR" dirty="0" smtClean="0">
                <a:solidFill>
                  <a:prstClr val="black"/>
                </a:solidFill>
              </a:rPr>
              <a:t>(= delta signal between the two plates)</a:t>
            </a:r>
          </a:p>
          <a:p>
            <a:pPr lvl="2"/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49400"/>
            <a:ext cx="7840001" cy="4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rot="16200000" flipH="1">
            <a:off x="2819400" y="1828800"/>
            <a:ext cx="4572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2971800" y="1905000"/>
            <a:ext cx="7620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>
            <a:off x="7696200" y="259080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 flipV="1">
            <a:off x="7696200" y="30480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 flipV="1">
            <a:off x="7467601" y="4800600"/>
            <a:ext cx="609601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3528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n-lt"/>
              </a:rPr>
              <a:t>Sum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514600" y="138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n-lt"/>
              </a:rPr>
              <a:t>Delta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229600" y="2831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n-lt"/>
              </a:rPr>
              <a:t>Input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077200" y="4583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n-lt"/>
              </a:rPr>
              <a:t>Plates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r-FR" dirty="0" smtClean="0"/>
              <a:t>Delta signals + BCT   </a:t>
            </a:r>
            <a:r>
              <a:rPr lang="fr-FR" sz="2400" dirty="0" smtClean="0"/>
              <a:t>(100</a:t>
            </a:r>
            <a:r>
              <a:rPr lang="fr-FR" sz="2400" dirty="0" smtClean="0">
                <a:latin typeface="Symbol" pitchFamily="18" charset="2"/>
              </a:rPr>
              <a:t>m</a:t>
            </a:r>
            <a:r>
              <a:rPr lang="fr-FR" sz="2400" dirty="0" smtClean="0"/>
              <a:t>s/</a:t>
            </a:r>
            <a:r>
              <a:rPr lang="fr-FR" sz="2400" dirty="0" err="1" smtClean="0"/>
              <a:t>div</a:t>
            </a:r>
            <a:r>
              <a:rPr lang="fr-FR" sz="2400" dirty="0" smtClean="0"/>
              <a:t>)</a:t>
            </a:r>
          </a:p>
          <a:p>
            <a:r>
              <a:rPr lang="fr-FR" dirty="0" smtClean="0"/>
              <a:t>2.13V and 2.15V (CNGS beam – Damper V)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197" y="3048000"/>
            <a:ext cx="826197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r-FR" dirty="0" smtClean="0"/>
              <a:t>Sum signals   </a:t>
            </a:r>
            <a:r>
              <a:rPr lang="fr-FR" sz="2400" dirty="0" smtClean="0"/>
              <a:t>(100</a:t>
            </a:r>
            <a:r>
              <a:rPr lang="fr-FR" sz="2400" dirty="0" smtClean="0">
                <a:latin typeface="Symbol" pitchFamily="18" charset="2"/>
              </a:rPr>
              <a:t>m</a:t>
            </a:r>
            <a:r>
              <a:rPr lang="fr-FR" sz="2400" dirty="0" smtClean="0"/>
              <a:t>s/</a:t>
            </a:r>
            <a:r>
              <a:rPr lang="fr-FR" sz="2400" dirty="0" err="1" smtClean="0"/>
              <a:t>div</a:t>
            </a:r>
            <a:r>
              <a:rPr lang="fr-FR" sz="2400" dirty="0" smtClean="0"/>
              <a:t>)</a:t>
            </a:r>
          </a:p>
          <a:p>
            <a:r>
              <a:rPr lang="fr-FR" dirty="0" smtClean="0"/>
              <a:t>2.13V and 2.15V (CNGS beam – Damper V)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1"/>
            <a:ext cx="8279322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r-FR" dirty="0" smtClean="0"/>
              <a:t>Input V2 and Plates V2 signals   </a:t>
            </a:r>
            <a:r>
              <a:rPr lang="fr-FR" sz="2400" dirty="0" smtClean="0"/>
              <a:t>(100</a:t>
            </a:r>
            <a:r>
              <a:rPr lang="fr-FR" sz="2400" dirty="0" smtClean="0">
                <a:latin typeface="Symbol" pitchFamily="18" charset="2"/>
              </a:rPr>
              <a:t>m</a:t>
            </a:r>
            <a:r>
              <a:rPr lang="fr-FR" sz="2400" dirty="0" smtClean="0"/>
              <a:t>s/</a:t>
            </a:r>
            <a:r>
              <a:rPr lang="fr-FR" sz="2400" dirty="0" err="1" smtClean="0"/>
              <a:t>div</a:t>
            </a:r>
            <a:r>
              <a:rPr lang="fr-FR" sz="2400" dirty="0" smtClean="0"/>
              <a:t>)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8229600" cy="339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What is it used for 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does it work 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Control and Diagnostics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Electronic details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153400" cy="3964638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517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Calibri"/>
                          <a:ea typeface="PMingLiU"/>
                          <a:cs typeface="Arial"/>
                        </a:rPr>
                        <a:t>Observation</a:t>
                      </a:r>
                      <a:endParaRPr lang="fr-FR" sz="24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smtClean="0">
                          <a:latin typeface="Calibri"/>
                          <a:ea typeface="PMingLiU"/>
                          <a:cs typeface="Arial"/>
                        </a:rPr>
                        <a:t>Diagnostic</a:t>
                      </a:r>
                      <a:endParaRPr lang="fr-FR" sz="24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- Damper Trip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Arial"/>
                        </a:rPr>
                        <a:t>Reset and restart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No</a:t>
                      </a:r>
                      <a:r>
                        <a:rPr lang="fr-FR" sz="1600" b="0" baseline="0" dirty="0" smtClean="0">
                          <a:latin typeface="Calibri"/>
                          <a:ea typeface="PMingLiU"/>
                          <a:cs typeface="Arial"/>
                        </a:rPr>
                        <a:t> signals from the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Pick-ups 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(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Calibri"/>
                        </a:rPr>
                        <a:t>Δ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Calibri"/>
                        </a:rPr>
                        <a:t>and 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Calibri"/>
                        </a:rPr>
                        <a:t>Σ)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Bad 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contact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in</a:t>
                      </a:r>
                      <a:r>
                        <a:rPr lang="fr-FR" sz="1600" b="0" baseline="0" dirty="0" smtClean="0">
                          <a:latin typeface="Calibri"/>
                          <a:ea typeface="PMingLiU"/>
                          <a:cs typeface="Arial"/>
                        </a:rPr>
                        <a:t> the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tunnel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Problem pre-ampli alimentation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Phase</a:t>
                      </a:r>
                      <a:r>
                        <a:rPr lang="fr-FR" sz="1600" b="0" baseline="0" dirty="0" smtClean="0">
                          <a:latin typeface="Calibri"/>
                          <a:ea typeface="PMingLiU"/>
                          <a:cs typeface="Arial"/>
                        </a:rPr>
                        <a:t> error on an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 ‘</a:t>
                      </a:r>
                      <a:r>
                        <a:rPr lang="fr-FR" sz="1600" b="0" i="1" dirty="0" smtClean="0">
                          <a:latin typeface="Calibri"/>
                          <a:ea typeface="PMingLiU"/>
                          <a:cs typeface="Arial"/>
                        </a:rPr>
                        <a:t>Input‘ </a:t>
                      </a:r>
                      <a:r>
                        <a:rPr lang="fr-FR" sz="1600" b="0" i="0" dirty="0" smtClean="0">
                          <a:latin typeface="Calibri"/>
                          <a:ea typeface="PMingLiU"/>
                          <a:cs typeface="Arial"/>
                        </a:rPr>
                        <a:t>signal</a:t>
                      </a:r>
                      <a:endParaRPr lang="fr-FR" sz="1600" b="0" i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MMI datas corrupted (software error)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Amplitude difference between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2 </a:t>
                      </a:r>
                      <a:r>
                        <a:rPr lang="fr-FR" sz="1600" b="0" i="1" dirty="0" smtClean="0">
                          <a:latin typeface="Calibri"/>
                          <a:ea typeface="PMingLiU"/>
                          <a:cs typeface="Arial"/>
                        </a:rPr>
                        <a:t>‘Plates</a:t>
                      </a:r>
                      <a:r>
                        <a:rPr lang="fr-FR" sz="1600" b="0" i="1" baseline="0" dirty="0" smtClean="0">
                          <a:latin typeface="Calibri"/>
                          <a:ea typeface="PMingLiU"/>
                          <a:cs typeface="Arial"/>
                        </a:rPr>
                        <a:t>’ </a:t>
                      </a:r>
                      <a:r>
                        <a:rPr lang="fr-FR" sz="1600" b="0" i="0" baseline="0" dirty="0" smtClean="0">
                          <a:latin typeface="Calibri"/>
                          <a:ea typeface="PMingLiU"/>
                          <a:cs typeface="Arial"/>
                        </a:rPr>
                        <a:t>signals of the same p</a:t>
                      </a:r>
                      <a:r>
                        <a:rPr lang="fr-FR" sz="1600" b="0" i="0" dirty="0" smtClean="0">
                          <a:latin typeface="Calibri"/>
                          <a:ea typeface="PMingLiU"/>
                          <a:cs typeface="Arial"/>
                        </a:rPr>
                        <a:t>lane</a:t>
                      </a:r>
                      <a:endParaRPr lang="fr-FR" sz="1600" b="0" i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Power Problem</a:t>
                      </a: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b="0" dirty="0" smtClean="0">
                          <a:latin typeface="+mn-lt"/>
                          <a:ea typeface="PMingLiU"/>
                          <a:cs typeface="Arial"/>
                        </a:rPr>
                        <a:t> Damping</a:t>
                      </a:r>
                      <a:r>
                        <a:rPr lang="fr-FR" sz="1600" b="0" baseline="0" dirty="0" smtClean="0">
                          <a:latin typeface="+mn-lt"/>
                          <a:ea typeface="PMingLiU"/>
                          <a:cs typeface="Arial"/>
                        </a:rPr>
                        <a:t> too long</a:t>
                      </a:r>
                      <a:endParaRPr lang="fr-FR" sz="1600" b="0" dirty="0" smtClean="0">
                        <a:latin typeface="Calibri"/>
                        <a:ea typeface="PMingLiU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latin typeface="+mn-lt"/>
                          <a:ea typeface="PMingLiU"/>
                          <a:cs typeface="Arial"/>
                        </a:rPr>
                        <a:t>- Bad damping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- </a:t>
                      </a: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Need more gain </a:t>
                      </a:r>
                      <a:r>
                        <a:rPr lang="fr-FR" sz="1600" b="0" dirty="0">
                          <a:latin typeface="Calibri"/>
                          <a:ea typeface="PMingLiU"/>
                          <a:cs typeface="Arial"/>
                        </a:rPr>
                        <a:t>(Trim Editor)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600" b="0" dirty="0" smtClean="0">
                          <a:latin typeface="Calibri"/>
                          <a:ea typeface="PMingLiU"/>
                          <a:cs typeface="Arial"/>
                        </a:rPr>
                        <a:t> Wolfgang’s settings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600" b="0" baseline="0" dirty="0" smtClean="0">
                          <a:latin typeface="+mn-lt"/>
                          <a:ea typeface="PMingLiU"/>
                          <a:cs typeface="Arial"/>
                        </a:rPr>
                        <a:t> </a:t>
                      </a:r>
                      <a:r>
                        <a:rPr lang="fr-FR" sz="1600" b="0" dirty="0" smtClean="0">
                          <a:latin typeface="+mn-lt"/>
                          <a:ea typeface="PMingLiU"/>
                          <a:cs typeface="Arial"/>
                        </a:rPr>
                        <a:t>Bad Tune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Few more details..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How the signals are treated in the electronic part of the system ?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2.04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and 2.06 </a:t>
            </a:r>
            <a:r>
              <a:rPr lang="en-US" dirty="0" smtClean="0">
                <a:latin typeface="Symbol" pitchFamily="18" charset="2"/>
              </a:rPr>
              <a:t>D </a:t>
            </a:r>
            <a:r>
              <a:rPr lang="en-US" dirty="0" smtClean="0">
                <a:latin typeface="+mn-lt"/>
              </a:rPr>
              <a:t>– H plane</a:t>
            </a:r>
            <a:r>
              <a:rPr lang="en-US" dirty="0" smtClean="0">
                <a:latin typeface="Symbol" pitchFamily="18" charset="2"/>
              </a:rPr>
              <a:t/>
            </a:r>
            <a:br>
              <a:rPr lang="en-US" dirty="0" smtClean="0">
                <a:latin typeface="Symbol" pitchFamily="18" charset="2"/>
              </a:rPr>
            </a:br>
            <a:r>
              <a:rPr lang="en-US" sz="2800" dirty="0" smtClean="0">
                <a:latin typeface="+mn-lt"/>
              </a:rPr>
              <a:t>(LHC Beam - Single Bunch, scope in SR4)</a:t>
            </a:r>
            <a:endParaRPr lang="en-US" dirty="0" smtClean="0">
              <a:latin typeface="Symbol" pitchFamily="18" charset="2"/>
            </a:endParaRPr>
          </a:p>
        </p:txBody>
      </p:sp>
      <p:pic>
        <p:nvPicPr>
          <p:cNvPr id="20483" name="Picture 4" descr="pickup204-206-del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6200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Pick-up Mixing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106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85800" y="5360988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Betatron phase </a:t>
            </a:r>
            <a:r>
              <a:rPr lang="en-US" dirty="0">
                <a:sym typeface="Wingdings" pitchFamily="2" charset="2"/>
              </a:rPr>
              <a:t>advance between p.u. and the kicker has to be = </a:t>
            </a:r>
            <a:r>
              <a:rPr lang="en-US" dirty="0" smtClean="0">
                <a:sym typeface="Wingdings" pitchFamily="2" charset="2"/>
              </a:rPr>
              <a:t>90°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2895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rgbClr val="FF0000"/>
                </a:solidFill>
              </a:rPr>
              <a:t>Main * cos </a:t>
            </a:r>
            <a:r>
              <a:rPr lang="fr-FR" sz="1400" b="1" i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48200" y="4343400"/>
            <a:ext cx="1219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rgbClr val="FF0000"/>
                </a:solidFill>
              </a:rPr>
              <a:t>Aux * sin </a:t>
            </a:r>
            <a:r>
              <a:rPr lang="fr-FR" sz="1400" b="1" i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86000" y="1447800"/>
            <a:ext cx="4114800" cy="411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2133600" y="3505200"/>
            <a:ext cx="441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2133600" y="3505200"/>
            <a:ext cx="441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endCxn id="4" idx="6"/>
          </p:cNvCxnSpPr>
          <p:nvPr/>
        </p:nvCxnSpPr>
        <p:spPr>
          <a:xfrm>
            <a:off x="4343400" y="3505200"/>
            <a:ext cx="2057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4" idx="0"/>
          </p:cNvCxnSpPr>
          <p:nvPr/>
        </p:nvCxnSpPr>
        <p:spPr>
          <a:xfrm rot="5400000" flipH="1" flipV="1">
            <a:off x="3313906" y="2476500"/>
            <a:ext cx="2058194" cy="794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953000" y="3669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 pu </a:t>
            </a:r>
            <a:r>
              <a:rPr lang="fr-FR" dirty="0" smtClean="0">
                <a:latin typeface="Symbol" pitchFamily="18" charset="2"/>
              </a:rPr>
              <a:t>D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124200" y="1992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Aux. pu </a:t>
            </a:r>
            <a:r>
              <a:rPr lang="fr-FR" dirty="0" smtClean="0">
                <a:latin typeface="Symbol" pitchFamily="18" charset="2"/>
              </a:rPr>
              <a:t>D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4343400" y="2133600"/>
            <a:ext cx="1524000" cy="1371600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85800" y="5715000"/>
            <a:ext cx="7772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Vector sum </a:t>
            </a:r>
            <a:r>
              <a:rPr lang="en-US" b="1" i="1" dirty="0">
                <a:solidFill>
                  <a:srgbClr val="FF0000"/>
                </a:solidFill>
              </a:rPr>
              <a:t>= Main*cos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="1" i="1" dirty="0">
                <a:solidFill>
                  <a:srgbClr val="FF0000"/>
                </a:solidFill>
              </a:rPr>
              <a:t> + Aux*sin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F</a:t>
            </a:r>
            <a:endParaRPr lang="en-US" b="1" i="1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 Betatron phase adjustment is done by combining 2 </a:t>
            </a:r>
            <a:r>
              <a:rPr lang="en-US" dirty="0" smtClean="0">
                <a:sym typeface="Wingdings" pitchFamily="2" charset="2"/>
              </a:rPr>
              <a:t>“orthogonal” (~ 88°) </a:t>
            </a:r>
            <a:r>
              <a:rPr lang="en-US" dirty="0">
                <a:sym typeface="Wingdings" pitchFamily="2" charset="2"/>
              </a:rPr>
              <a:t>signals with good signs and good ratios</a:t>
            </a: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Pick-up Mixing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943600" y="182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Vector sum</a:t>
            </a:r>
            <a:endParaRPr lang="fr-FR" dirty="0"/>
          </a:p>
        </p:txBody>
      </p:sp>
      <p:sp>
        <p:nvSpPr>
          <p:cNvPr id="26" name="Arc 25"/>
          <p:cNvSpPr/>
          <p:nvPr/>
        </p:nvSpPr>
        <p:spPr>
          <a:xfrm rot="2312892">
            <a:off x="4393854" y="2901899"/>
            <a:ext cx="762000" cy="838200"/>
          </a:xfrm>
          <a:prstGeom prst="arc">
            <a:avLst>
              <a:gd name="adj1" fmla="val 15717625"/>
              <a:gd name="adj2" fmla="val 210181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51816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ymbol" pitchFamily="18" charset="2"/>
              </a:rPr>
              <a:t>F</a:t>
            </a:r>
            <a:endParaRPr lang="fr-FR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Pick-up Mixing</a:t>
            </a:r>
            <a:endParaRPr lang="en-US" dirty="0"/>
          </a:p>
        </p:txBody>
      </p:sp>
      <p:pic>
        <p:nvPicPr>
          <p:cNvPr id="3074" name="Picture 2" descr="\\cern.ch\dfs\Users\j\jfleuret\Public\SPS docs\RF\for_Jeremie\h1h2inputnot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19225"/>
            <a:ext cx="7620000" cy="521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</a:t>
            </a:r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371600"/>
            <a:ext cx="8656637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52400" y="5181600"/>
            <a:ext cx="8839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Wingdings" pitchFamily="2" charset="2"/>
              </a:rPr>
              <a:t> Notch Filter does the difference between 2 </a:t>
            </a:r>
            <a:r>
              <a:rPr lang="en-US" dirty="0" smtClean="0">
                <a:sym typeface="Wingdings" pitchFamily="2" charset="2"/>
              </a:rPr>
              <a:t>turns </a:t>
            </a:r>
            <a:r>
              <a:rPr lang="en-US" dirty="0">
                <a:sym typeface="Wingdings" pitchFamily="2" charset="2"/>
              </a:rPr>
              <a:t> delete the closed orbit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Wingdings" pitchFamily="2" charset="2"/>
              </a:rPr>
              <a:t> Delay is to ensure that the signal arrives at the kicker at the right </a:t>
            </a:r>
            <a:r>
              <a:rPr lang="en-US" dirty="0" smtClean="0">
                <a:sym typeface="Wingdings" pitchFamily="2" charset="2"/>
              </a:rPr>
              <a:t>time (right bunch)</a:t>
            </a:r>
            <a:endParaRPr lang="en-US" dirty="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	(Delay =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>
                <a:sym typeface="Wingdings" pitchFamily="2" charset="2"/>
              </a:rPr>
              <a:t>t + temps de vol du signal)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Wingdings" pitchFamily="2" charset="2"/>
              </a:rPr>
              <a:t> LSA Gain to be adjusted with the Energy of the Beam (damping time &amp; losses)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closed orbit suppression</a:t>
            </a:r>
            <a:endParaRPr lang="en-US" dirty="0"/>
          </a:p>
        </p:txBody>
      </p:sp>
      <p:pic>
        <p:nvPicPr>
          <p:cNvPr id="4098" name="Picture 2" descr="\\cern.ch\dfs\Users\j\jfleuret\Public\SPS docs\RF\for_Jeremie\h1h2outputnotc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19225"/>
            <a:ext cx="7620000" cy="521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&amp; after Notch </a:t>
            </a:r>
          </a:p>
        </p:txBody>
      </p:sp>
      <p:pic>
        <p:nvPicPr>
          <p:cNvPr id="24579" name="Picture 4" descr="h1-be4-after-no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19225"/>
            <a:ext cx="76200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371600" y="34290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Feedback Loop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762000" y="2590800"/>
            <a:ext cx="7467600" cy="0"/>
          </a:xfrm>
          <a:prstGeom prst="line">
            <a:avLst/>
          </a:prstGeom>
          <a:ln w="2540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4114800" y="2438399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9624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BEAM</a:t>
            </a:r>
            <a:endParaRPr lang="fr-FR" dirty="0"/>
          </a:p>
        </p:txBody>
      </p:sp>
      <p:sp>
        <p:nvSpPr>
          <p:cNvPr id="13" name="Parenthèses 12"/>
          <p:cNvSpPr/>
          <p:nvPr/>
        </p:nvSpPr>
        <p:spPr>
          <a:xfrm rot="5400000">
            <a:off x="6705600" y="2362199"/>
            <a:ext cx="457200" cy="457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>
            <a:off x="1447800" y="2362199"/>
            <a:ext cx="3048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1752600" y="2362199"/>
            <a:ext cx="3048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219200" y="137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Position</a:t>
            </a:r>
          </a:p>
          <a:p>
            <a:r>
              <a:rPr lang="fr-FR" dirty="0" smtClean="0"/>
              <a:t>monitor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477000" y="1295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Beam</a:t>
            </a:r>
          </a:p>
          <a:p>
            <a:r>
              <a:rPr lang="fr-FR" dirty="0" smtClean="0"/>
              <a:t>deflector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200400" y="4038600"/>
            <a:ext cx="2438400" cy="121920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Low Level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Surface – BA2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>
            <a:stCxn id="14" idx="3"/>
            <a:endCxn id="22" idx="0"/>
          </p:cNvCxnSpPr>
          <p:nvPr/>
        </p:nvCxnSpPr>
        <p:spPr>
          <a:xfrm rot="5400000">
            <a:off x="1295400" y="3124199"/>
            <a:ext cx="609601" cy="0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endCxn id="15" idx="3"/>
          </p:cNvCxnSpPr>
          <p:nvPr/>
        </p:nvCxnSpPr>
        <p:spPr>
          <a:xfrm rot="5400000">
            <a:off x="1828801" y="2285999"/>
            <a:ext cx="152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>
            <a:off x="1905000" y="22098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 flipH="1" flipV="1">
            <a:off x="1562100" y="29337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2" idx="3"/>
          </p:cNvCxnSpPr>
          <p:nvPr/>
        </p:nvCxnSpPr>
        <p:spPr>
          <a:xfrm>
            <a:off x="1828800" y="36576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5400000" flipH="1" flipV="1">
            <a:off x="1219200" y="42672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18" idx="1"/>
          </p:cNvCxnSpPr>
          <p:nvPr/>
        </p:nvCxnSpPr>
        <p:spPr>
          <a:xfrm rot="10800000">
            <a:off x="1600200" y="4648200"/>
            <a:ext cx="16002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10800000">
            <a:off x="5638800" y="48005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rot="5400000" flipH="1" flipV="1">
            <a:off x="6057900" y="3695700"/>
            <a:ext cx="1752600" cy="0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rot="5400000" flipH="1" flipV="1">
            <a:off x="6819900" y="2247900"/>
            <a:ext cx="2286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rot="10800000">
            <a:off x="6934200" y="21336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 flipH="1" flipV="1">
            <a:off x="6210300" y="34671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rot="5400000" flipH="1" flipV="1">
            <a:off x="6553200" y="3200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rot="10800000">
            <a:off x="5638800" y="4572000"/>
            <a:ext cx="1295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/>
          <p:cNvSpPr txBox="1"/>
          <p:nvPr/>
        </p:nvSpPr>
        <p:spPr>
          <a:xfrm>
            <a:off x="1676400" y="55626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n-lt"/>
              </a:rPr>
              <a:t>1</a:t>
            </a:r>
            <a:r>
              <a:rPr lang="fr-FR" baseline="30000" dirty="0" smtClean="0">
                <a:latin typeface="+mn-lt"/>
              </a:rPr>
              <a:t>st</a:t>
            </a:r>
            <a:r>
              <a:rPr lang="fr-FR" dirty="0" smtClean="0">
                <a:latin typeface="+mn-lt"/>
              </a:rPr>
              <a:t> turn: Measurements only</a:t>
            </a:r>
          </a:p>
          <a:p>
            <a:r>
              <a:rPr lang="fr-FR" dirty="0" smtClean="0">
                <a:latin typeface="+mn-lt"/>
              </a:rPr>
              <a:t>2</a:t>
            </a:r>
            <a:r>
              <a:rPr lang="fr-FR" baseline="30000" dirty="0" smtClean="0">
                <a:latin typeface="+mn-lt"/>
              </a:rPr>
              <a:t>nd</a:t>
            </a:r>
            <a:r>
              <a:rPr lang="fr-FR" dirty="0" smtClean="0">
                <a:latin typeface="+mn-lt"/>
              </a:rPr>
              <a:t> turn: Meas + correct but with orbit offset</a:t>
            </a:r>
          </a:p>
          <a:p>
            <a:r>
              <a:rPr lang="fr-FR" dirty="0" smtClean="0">
                <a:latin typeface="+mn-lt"/>
              </a:rPr>
              <a:t>3</a:t>
            </a:r>
            <a:r>
              <a:rPr lang="fr-FR" baseline="30000" dirty="0" smtClean="0">
                <a:latin typeface="+mn-lt"/>
              </a:rPr>
              <a:t>rd</a:t>
            </a:r>
            <a:r>
              <a:rPr lang="fr-FR" dirty="0" smtClean="0">
                <a:latin typeface="+mn-lt"/>
              </a:rPr>
              <a:t> turn: Correction OK</a:t>
            </a:r>
            <a:endParaRPr lang="fr-FR" dirty="0">
              <a:latin typeface="+mn-lt"/>
            </a:endParaRPr>
          </a:p>
        </p:txBody>
      </p:sp>
      <p:sp useBgFill="1">
        <p:nvSpPr>
          <p:cNvPr id="28" name="Triangle isocèle 27"/>
          <p:cNvSpPr/>
          <p:nvPr/>
        </p:nvSpPr>
        <p:spPr>
          <a:xfrm>
            <a:off x="6705600" y="3505200"/>
            <a:ext cx="457200" cy="381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 useBgFill="1">
        <p:nvSpPr>
          <p:cNvPr id="29" name="Triangle isocèle 28"/>
          <p:cNvSpPr/>
          <p:nvPr/>
        </p:nvSpPr>
        <p:spPr>
          <a:xfrm>
            <a:off x="7315200" y="3505200"/>
            <a:ext cx="457200" cy="381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it used for 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459163"/>
          </a:xfrm>
        </p:spPr>
        <p:txBody>
          <a:bodyPr/>
          <a:lstStyle/>
          <a:p>
            <a:pPr eaLnBrk="1" hangingPunct="1"/>
            <a:r>
              <a:rPr lang="en-US" dirty="0" smtClean="0"/>
              <a:t>Damping of transverse injection errors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Feedback: to cure transverse coupled bunch instabilities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Excitation of transverse oscillations for beam measurements (Multi-Q) and increase of emittance (blow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it work 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A feedback loop including :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lvl="1" eaLnBrk="1" hangingPunct="1"/>
            <a:r>
              <a:rPr lang="en-US" dirty="0" smtClean="0"/>
              <a:t>Pick-ups (2.04  =&gt;  2.15)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000" dirty="0" smtClean="0">
                <a:solidFill>
                  <a:srgbClr val="000000"/>
                </a:solidFill>
              </a:rPr>
              <a:t>Associated by pairs according to the beam type</a:t>
            </a:r>
          </a:p>
          <a:p>
            <a:pPr eaLnBrk="1" hangingPunct="1">
              <a:buFont typeface="Arial" charset="0"/>
              <a:buNone/>
            </a:pPr>
            <a:endParaRPr lang="en-US" sz="8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A Low Level part 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000" dirty="0" smtClean="0">
                <a:solidFill>
                  <a:srgbClr val="000000"/>
                </a:solidFill>
              </a:rPr>
              <a:t>(Signal process + Pick-up Mixing + Low Level)</a:t>
            </a:r>
          </a:p>
          <a:p>
            <a:pPr eaLnBrk="1" hangingPunct="1">
              <a:buFont typeface="Arial" charset="0"/>
              <a:buNone/>
            </a:pPr>
            <a:endParaRPr lang="en-US" sz="8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dirty="0" smtClean="0"/>
              <a:t>4 “electrostatic” kickers (H1, H2, V1 and V2)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H1, H2 and V1 Installed in LSS2-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		V2 installed in LSS2+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371600" y="39624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Feedback Loop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762000" y="3124200"/>
            <a:ext cx="7467600" cy="0"/>
          </a:xfrm>
          <a:prstGeom prst="line">
            <a:avLst/>
          </a:prstGeom>
          <a:ln w="2540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4114800" y="2971799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9624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BEAM</a:t>
            </a:r>
            <a:endParaRPr lang="fr-FR" dirty="0"/>
          </a:p>
        </p:txBody>
      </p:sp>
      <p:sp>
        <p:nvSpPr>
          <p:cNvPr id="13" name="Parenthèses 12"/>
          <p:cNvSpPr/>
          <p:nvPr/>
        </p:nvSpPr>
        <p:spPr>
          <a:xfrm rot="5400000">
            <a:off x="6705600" y="2895599"/>
            <a:ext cx="457200" cy="457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>
            <a:off x="1447800" y="2895599"/>
            <a:ext cx="3048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1752600" y="2895599"/>
            <a:ext cx="3048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2192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Position</a:t>
            </a:r>
          </a:p>
          <a:p>
            <a:r>
              <a:rPr lang="fr-FR" dirty="0" smtClean="0"/>
              <a:t>monitor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477000" y="182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Beam</a:t>
            </a:r>
          </a:p>
          <a:p>
            <a:r>
              <a:rPr lang="fr-FR" dirty="0" smtClean="0"/>
              <a:t>deflector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200400" y="4572000"/>
            <a:ext cx="2438400" cy="121920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Low Level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Surface – BA2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>
            <a:stCxn id="14" idx="3"/>
            <a:endCxn id="22" idx="0"/>
          </p:cNvCxnSpPr>
          <p:nvPr/>
        </p:nvCxnSpPr>
        <p:spPr>
          <a:xfrm rot="5400000">
            <a:off x="1295400" y="3657599"/>
            <a:ext cx="609601" cy="0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endCxn id="15" idx="3"/>
          </p:cNvCxnSpPr>
          <p:nvPr/>
        </p:nvCxnSpPr>
        <p:spPr>
          <a:xfrm rot="5400000">
            <a:off x="1828801" y="2819399"/>
            <a:ext cx="152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>
            <a:off x="1905000" y="27432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 flipH="1" flipV="1">
            <a:off x="1562100" y="34671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2" idx="3"/>
          </p:cNvCxnSpPr>
          <p:nvPr/>
        </p:nvCxnSpPr>
        <p:spPr>
          <a:xfrm>
            <a:off x="1828800" y="41910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5400000" flipH="1" flipV="1">
            <a:off x="1219200" y="48006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18" idx="1"/>
          </p:cNvCxnSpPr>
          <p:nvPr/>
        </p:nvCxnSpPr>
        <p:spPr>
          <a:xfrm rot="10800000">
            <a:off x="1600200" y="5181600"/>
            <a:ext cx="16002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10800000">
            <a:off x="5638800" y="53339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rot="5400000" flipH="1" flipV="1">
            <a:off x="6057900" y="4229100"/>
            <a:ext cx="1752600" cy="0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rot="5400000" flipH="1" flipV="1">
            <a:off x="6819900" y="2781300"/>
            <a:ext cx="228600" cy="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rot="10800000">
            <a:off x="6934200" y="26670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 flipH="1" flipV="1">
            <a:off x="6210300" y="40005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rot="5400000" flipH="1" flipV="1">
            <a:off x="6553200" y="37338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rot="10800000">
            <a:off x="5638800" y="5105400"/>
            <a:ext cx="1295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600200" y="36576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+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828800" y="4188023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endParaRPr lang="fr-FR" sz="1400" dirty="0"/>
          </a:p>
        </p:txBody>
      </p:sp>
      <p:sp useBgFill="1">
        <p:nvSpPr>
          <p:cNvPr id="30" name="Triangle isocèle 29"/>
          <p:cNvSpPr/>
          <p:nvPr/>
        </p:nvSpPr>
        <p:spPr>
          <a:xfrm>
            <a:off x="6705600" y="3962400"/>
            <a:ext cx="457200" cy="381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 useBgFill="1">
        <p:nvSpPr>
          <p:cNvPr id="31" name="Triangle isocèle 30"/>
          <p:cNvSpPr/>
          <p:nvPr/>
        </p:nvSpPr>
        <p:spPr>
          <a:xfrm>
            <a:off x="7315200" y="3962400"/>
            <a:ext cx="457200" cy="381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Association of the Pick-ups</a:t>
            </a:r>
          </a:p>
        </p:txBody>
      </p:sp>
      <p:graphicFrame>
        <p:nvGraphicFramePr>
          <p:cNvPr id="17478" name="Group 70"/>
          <p:cNvGraphicFramePr>
            <a:graphicFrameLocks noGrp="1"/>
          </p:cNvGraphicFramePr>
          <p:nvPr/>
        </p:nvGraphicFramePr>
        <p:xfrm>
          <a:off x="228600" y="2133600"/>
          <a:ext cx="8686800" cy="31242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 plane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LHC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 plane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Ions (before)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 plane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Fix Target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 plane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LHC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 plane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Ions (before)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 plane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Fix Target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DB0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33800" y="571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as spares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4381500" y="4152900"/>
            <a:ext cx="381000" cy="2743200"/>
          </a:xfrm>
          <a:prstGeom prst="rightBrace">
            <a:avLst>
              <a:gd name="adj1" fmla="val 40833"/>
              <a:gd name="adj2" fmla="val 50000"/>
            </a:avLst>
          </a:prstGeom>
          <a:ln w="2540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Pick-ups (position monitors)</a:t>
            </a:r>
            <a:endParaRPr lang="fr-FR" dirty="0"/>
          </a:p>
        </p:txBody>
      </p:sp>
      <p:pic>
        <p:nvPicPr>
          <p:cNvPr id="1026" name="Picture 2" descr="http://ab-dep-op-sps.web.cern.ch/ab-dep-op-sps/SPS_Photos/ts2/TS2-20410-straigth-section-MDH-BPH-Q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66900"/>
            <a:ext cx="4419600" cy="3314700"/>
          </a:xfrm>
          <a:prstGeom prst="rect">
            <a:avLst/>
          </a:prstGeom>
          <a:noFill/>
        </p:spPr>
      </p:pic>
      <p:pic>
        <p:nvPicPr>
          <p:cNvPr id="1028" name="Picture 4" descr="http://ab-dep-op-sps.web.cern.ch/ab-dep-op-sps/SPS_Photos/ts2/TS2-20510-straigth-section-MDV-BPV-Q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470400" cy="33528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838200" y="5486400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	BDH 2.04 					BDV 2.05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  <a:p>
            <a:pPr algn="ctr"/>
            <a:r>
              <a:rPr lang="fr-FR" sz="2400" i="1" dirty="0" smtClean="0">
                <a:latin typeface="+mn-lt"/>
                <a:sym typeface="Wingdings" pitchFamily="2" charset="2"/>
              </a:rPr>
              <a:t> </a:t>
            </a:r>
            <a:r>
              <a:rPr lang="fr-FR" sz="2400" i="1" dirty="0" smtClean="0">
                <a:latin typeface="+mn-lt"/>
              </a:rPr>
              <a:t>Shared with BI (MOPOS) but specific electronics</a:t>
            </a:r>
            <a:endParaRPr lang="fr-FR" sz="2400" i="1" dirty="0">
              <a:latin typeface="+mn-lt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38200" y="2438400"/>
            <a:ext cx="1219200" cy="1371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105400" y="2514600"/>
            <a:ext cx="1219200" cy="1371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 </a:t>
            </a:r>
            <a:r>
              <a:rPr lang="en-US" sz="2800" dirty="0" smtClean="0"/>
              <a:t>(H1 &amp; H2)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143000"/>
            <a:ext cx="8839202" cy="561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Block Diagram </a:t>
            </a:r>
            <a:r>
              <a:rPr lang="en-US" sz="2800" dirty="0" smtClean="0"/>
              <a:t>(H1 &amp; H2)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83999"/>
            <a:ext cx="914400" cy="151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 pick-ups 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2.12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2.14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Fixed Target beam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328294"/>
            <a:ext cx="914400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 pick-ups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2.04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2.06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LHC beam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66800" y="29061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473338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6800" y="1839373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D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6800" y="4506373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D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2677573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S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5357083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Symbol" pitchFamily="18" charset="2"/>
              </a:rPr>
              <a:t>S</a:t>
            </a:r>
            <a:endParaRPr lang="en-US" sz="1200" b="1" dirty="0">
              <a:latin typeface="Symbol" pitchFamily="18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1600" y="19050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adjust.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14600" y="1735500"/>
            <a:ext cx="1447800" cy="413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Pick-ups Mixing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sym typeface="Wingdings" pitchFamily="2" charset="2"/>
              </a:rPr>
              <a:t>Betatron phase adjust.</a:t>
            </a: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2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algn="ctr"/>
            <a:endParaRPr lang="en-US" sz="1050" b="1" dirty="0" smtClean="0">
              <a:solidFill>
                <a:prstClr val="black"/>
              </a:solidFill>
              <a:sym typeface="Wingdings" pitchFamily="2" charset="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67200" y="1651734"/>
            <a:ext cx="1219200" cy="807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Closed orbit suppr. 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Delay adjust.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962400" y="2067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962400" y="473338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066800" y="557158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29400" y="1699483"/>
            <a:ext cx="1143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Timing ON/OFF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External excitation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791200" y="4483290"/>
            <a:ext cx="533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Gain LSA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791200" y="1816290"/>
            <a:ext cx="533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Gain LSA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486400" y="2067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486400" y="4734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629400" y="4366483"/>
            <a:ext cx="1143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Timing ON/OFF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External excitation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324600" y="2067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324600" y="4734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077200" y="1694274"/>
            <a:ext cx="914400" cy="100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Damper H1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BDH 214.37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(    )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7772400" y="206797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772400" y="470047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066800" y="207889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267200" y="4318734"/>
            <a:ext cx="1219200" cy="807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Closed orbit suppr.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Delay adjust.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077200" y="4366483"/>
            <a:ext cx="914400" cy="100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Damper H2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BDH 214.51</a:t>
            </a: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(    )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2209800" y="208048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209800" y="474589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371600" y="27432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371600" y="4567535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adjust.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71600" y="5405735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Level adjust.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36" name="Straight Arrow Connector 82"/>
          <p:cNvCxnSpPr/>
          <p:nvPr/>
        </p:nvCxnSpPr>
        <p:spPr>
          <a:xfrm>
            <a:off x="1066800" y="2231295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82"/>
          <p:cNvCxnSpPr/>
          <p:nvPr/>
        </p:nvCxnSpPr>
        <p:spPr>
          <a:xfrm>
            <a:off x="1066800" y="3048000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92"/>
          <p:cNvCxnSpPr/>
          <p:nvPr/>
        </p:nvCxnSpPr>
        <p:spPr>
          <a:xfrm>
            <a:off x="2209800" y="2232883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92"/>
          <p:cNvCxnSpPr/>
          <p:nvPr/>
        </p:nvCxnSpPr>
        <p:spPr>
          <a:xfrm>
            <a:off x="2209800" y="48752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23"/>
          <p:cNvCxnSpPr/>
          <p:nvPr/>
        </p:nvCxnSpPr>
        <p:spPr>
          <a:xfrm>
            <a:off x="1066800" y="48752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23"/>
          <p:cNvCxnSpPr/>
          <p:nvPr/>
        </p:nvCxnSpPr>
        <p:spPr>
          <a:xfrm>
            <a:off x="1066800" y="5713412"/>
            <a:ext cx="304800" cy="1588"/>
          </a:xfrm>
          <a:prstGeom prst="straightConnector1">
            <a:avLst/>
          </a:prstGeom>
          <a:ln w="25400" cap="flat">
            <a:solidFill>
              <a:schemeClr val="tx1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Affichage à l'écran (4:3)</PresentationFormat>
  <Paragraphs>314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Office Theme</vt:lpstr>
      <vt:lpstr>SPS Transverse Damper System</vt:lpstr>
      <vt:lpstr>Overview</vt:lpstr>
      <vt:lpstr>What is it used for ?</vt:lpstr>
      <vt:lpstr>How does it work ?</vt:lpstr>
      <vt:lpstr>Feedback Loop</vt:lpstr>
      <vt:lpstr>Association of the Pick-ups</vt:lpstr>
      <vt:lpstr>The Pick-ups (position monitors)</vt:lpstr>
      <vt:lpstr>Block Diagram (H1 &amp; H2)</vt:lpstr>
      <vt:lpstr>Simplified Block Diagram (H1 &amp; H2) </vt:lpstr>
      <vt:lpstr>The electrostatic kickers </vt:lpstr>
      <vt:lpstr>Control and Diagnostics</vt:lpstr>
      <vt:lpstr>New RF Control Application</vt:lpstr>
      <vt:lpstr>Block Diagram (H1 &amp; H2)</vt:lpstr>
      <vt:lpstr>Dampers  H1 &amp; H2 (simplified) </vt:lpstr>
      <vt:lpstr>Diagnostics</vt:lpstr>
      <vt:lpstr>Diagnostics</vt:lpstr>
      <vt:lpstr>Diagnostics</vt:lpstr>
      <vt:lpstr>Diagnostics</vt:lpstr>
      <vt:lpstr>Diagnostics</vt:lpstr>
      <vt:lpstr>Diagnostics</vt:lpstr>
      <vt:lpstr>Few more details..</vt:lpstr>
      <vt:lpstr>2.04 D and 2.06 D – H plane (LHC Beam - Single Bunch, scope in SR4)</vt:lpstr>
      <vt:lpstr>Pick-up Mixing</vt:lpstr>
      <vt:lpstr>Pick-up Mixing</vt:lpstr>
      <vt:lpstr>After Pick-up Mixing</vt:lpstr>
      <vt:lpstr>Low Level</vt:lpstr>
      <vt:lpstr>After closed orbit suppression</vt:lpstr>
      <vt:lpstr>Before &amp; after Notch </vt:lpstr>
      <vt:lpstr>Feedback Loop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Transverse Dampers</dc:title>
  <dc:creator>jfleuret</dc:creator>
  <cp:lastModifiedBy>Jeremie Fleuret</cp:lastModifiedBy>
  <cp:revision>163</cp:revision>
  <dcterms:created xsi:type="dcterms:W3CDTF">2010-03-23T10:19:50Z</dcterms:created>
  <dcterms:modified xsi:type="dcterms:W3CDTF">2010-05-25T15:58:51Z</dcterms:modified>
</cp:coreProperties>
</file>