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FC3D"/>
    <a:srgbClr val="E71FCA"/>
    <a:srgbClr val="0DF3F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4D467-2DED-432D-B7E8-14190F9BD015}" type="datetimeFigureOut">
              <a:rPr lang="en-US" smtClean="0"/>
              <a:pPr/>
              <a:t>6/4/2012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16CA2-6FC4-4837-B49E-4253E2284D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411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80717"/>
            <a:ext cx="7772400" cy="769441"/>
          </a:xfrm>
          <a:noFill/>
        </p:spPr>
        <p:txBody>
          <a:bodyPr wrap="square" rtlCol="0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4400" b="1" kern="12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8" name="Picture 2" descr="\\cern.ch\dfs\Users\a\aapollon\Desktop\thesis images\CERN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686" cy="9906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742AFEC6-65D6-4F2C-8740-31E4FFD76CD6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Rhodri Jones (BEMB 2/4/2012)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962025" y="1504950"/>
            <a:ext cx="7277100" cy="2406813"/>
          </a:xfrm>
        </p:spPr>
        <p:txBody>
          <a:bodyPr>
            <a:normAutofit/>
          </a:bodyPr>
          <a:lstStyle>
            <a:lvl1pPr>
              <a:defRPr lang="en-US" sz="40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9000"/>
            <a:lum bright="-19000" contrast="-12000"/>
          </a:blip>
          <a:srcRect/>
          <a:stretch>
            <a:fillRect t="4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\\cern.ch\dfs\Users\a\aapollon\Desktop\thesis images\CERNLOGO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005686" cy="9906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553200"/>
            <a:ext cx="8534400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262626"/>
              </a:solidFill>
              <a:ea typeface="MS PGothic" pitchFamily="34" charset="-128"/>
              <a:cs typeface="Calibri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534400" y="6553200"/>
            <a:ext cx="6096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055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algn="ctr"/>
            <a:fld id="{742AFEC6-65D6-4F2C-8740-31E4FFD76CD6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3250" y="65214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Rhodri Jones (BEMB 2/4/2012)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7606"/>
            <a:ext cx="7772400" cy="1015663"/>
          </a:xfrm>
        </p:spPr>
        <p:txBody>
          <a:bodyPr/>
          <a:lstStyle/>
          <a:p>
            <a:r>
              <a:rPr lang="en-US" sz="6000" dirty="0" smtClean="0"/>
              <a:t>Ferrites in BE</a:t>
            </a:r>
            <a:r>
              <a:rPr lang="fr-CH" sz="6000" dirty="0" smtClean="0"/>
              <a:t>-BI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Preliminary Data</a:t>
            </a:r>
          </a:p>
          <a:p>
            <a:r>
              <a:rPr lang="en-US" dirty="0" smtClean="0"/>
              <a:t>Compiled by </a:t>
            </a:r>
            <a:r>
              <a:rPr lang="en-US" dirty="0" err="1" smtClean="0"/>
              <a:t>R.Veness</a:t>
            </a:r>
            <a:r>
              <a:rPr lang="en-US" dirty="0" smtClean="0"/>
              <a:t> with information from </a:t>
            </a:r>
            <a:r>
              <a:rPr lang="en-US" dirty="0" err="1" smtClean="0"/>
              <a:t>W.Andreazza</a:t>
            </a:r>
            <a:r>
              <a:rPr lang="en-US" dirty="0" smtClean="0"/>
              <a:t>, </a:t>
            </a:r>
            <a:r>
              <a:rPr lang="en-US" dirty="0" err="1" smtClean="0"/>
              <a:t>B.Dehning</a:t>
            </a:r>
            <a:r>
              <a:rPr lang="en-US" dirty="0" smtClean="0"/>
              <a:t>, </a:t>
            </a:r>
            <a:r>
              <a:rPr lang="en-US" dirty="0" err="1" smtClean="0"/>
              <a:t>D.Gerard</a:t>
            </a:r>
            <a:r>
              <a:rPr lang="en-US" dirty="0" smtClean="0"/>
              <a:t>, </a:t>
            </a:r>
            <a:r>
              <a:rPr lang="en-US" dirty="0" err="1" smtClean="0"/>
              <a:t>R.Jones</a:t>
            </a:r>
            <a:r>
              <a:rPr lang="en-US" smtClean="0"/>
              <a:t>, L.Soby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742AFEC6-65D6-4F2C-8740-31E4FFD76CD6}" type="slidenum">
              <a:rPr lang="en-US" smtClean="0"/>
              <a:pPr algn="ctr"/>
              <a:t>2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28625" y="1409700"/>
            <a:ext cx="8239125" cy="4791076"/>
          </a:xfrm>
        </p:spPr>
        <p:txBody>
          <a:bodyPr>
            <a:normAutofit/>
          </a:bodyPr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In this context, a ‘ferrite’ is any material used for suppressing HOMs (i.e., could also be </a:t>
            </a:r>
            <a:r>
              <a:rPr lang="en-US" dirty="0" err="1" smtClean="0"/>
              <a:t>SiC</a:t>
            </a:r>
            <a:r>
              <a:rPr lang="en-US" dirty="0" smtClean="0"/>
              <a:t> or other)</a:t>
            </a:r>
          </a:p>
          <a:p>
            <a:r>
              <a:rPr lang="en-US" dirty="0" smtClean="0"/>
              <a:t>Completeness</a:t>
            </a:r>
          </a:p>
          <a:p>
            <a:pPr lvl="1"/>
            <a:r>
              <a:rPr lang="en-US" dirty="0" smtClean="0"/>
              <a:t>It was not possible to collect a complete picture of ferrite use in BI, as:</a:t>
            </a:r>
          </a:p>
          <a:p>
            <a:pPr lvl="2"/>
            <a:r>
              <a:rPr lang="en-US" dirty="0" smtClean="0"/>
              <a:t>The time available was limited</a:t>
            </a:r>
          </a:p>
          <a:p>
            <a:pPr lvl="2"/>
            <a:r>
              <a:rPr lang="en-US" dirty="0" smtClean="0"/>
              <a:t>Documentation for some systems is not complete or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Ferrites in </a:t>
            </a:r>
            <a:r>
              <a:rPr lang="fr-CH" dirty="0" err="1" smtClean="0"/>
              <a:t>Wire</a:t>
            </a:r>
            <a:r>
              <a:rPr lang="fr-CH" dirty="0" smtClean="0"/>
              <a:t> Scanners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742AFEC6-65D6-4F2C-8740-31E4FFD76CD6}" type="slidenum">
              <a:rPr lang="en-US" smtClean="0"/>
              <a:pPr algn="ctr"/>
              <a:t>3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96483" y="1504950"/>
            <a:ext cx="8743477" cy="4601126"/>
          </a:xfrm>
        </p:spPr>
        <p:txBody>
          <a:bodyPr>
            <a:normAutofit lnSpcReduction="10000"/>
          </a:bodyPr>
          <a:lstStyle/>
          <a:p>
            <a:r>
              <a:rPr lang="fr-CH" dirty="0" smtClean="0"/>
              <a:t>PS FWS</a:t>
            </a:r>
          </a:p>
          <a:p>
            <a:pPr lvl="1"/>
            <a:r>
              <a:rPr lang="fr-CH" dirty="0" smtClean="0"/>
              <a:t>5 new tanks </a:t>
            </a:r>
            <a:r>
              <a:rPr lang="fr-CH" dirty="0" err="1" smtClean="0"/>
              <a:t>installed</a:t>
            </a:r>
            <a:r>
              <a:rPr lang="fr-CH" dirty="0" smtClean="0"/>
              <a:t> in 2011/12</a:t>
            </a:r>
          </a:p>
          <a:p>
            <a:pPr lvl="2"/>
            <a:r>
              <a:rPr lang="fr-CH" dirty="0" smtClean="0"/>
              <a:t>‘FERROXCUBE’ PLT 100/100/6/H-4SD60 as per EDH 2542526</a:t>
            </a:r>
          </a:p>
          <a:p>
            <a:pPr lvl="2"/>
            <a:r>
              <a:rPr lang="fr-CH" dirty="0" smtClean="0"/>
              <a:t>UHV </a:t>
            </a:r>
            <a:r>
              <a:rPr lang="fr-CH" dirty="0" err="1" smtClean="0"/>
              <a:t>cleaned</a:t>
            </a:r>
            <a:r>
              <a:rPr lang="fr-CH" dirty="0" smtClean="0"/>
              <a:t> </a:t>
            </a:r>
            <a:r>
              <a:rPr lang="fr-CH" dirty="0" err="1" smtClean="0"/>
              <a:t>at</a:t>
            </a:r>
            <a:r>
              <a:rPr lang="fr-CH" dirty="0" smtClean="0"/>
              <a:t> CERN, </a:t>
            </a:r>
            <a:r>
              <a:rPr lang="fr-CH" dirty="0" err="1" smtClean="0"/>
              <a:t>then</a:t>
            </a:r>
            <a:r>
              <a:rPr lang="fr-CH" dirty="0" smtClean="0"/>
              <a:t> </a:t>
            </a:r>
            <a:r>
              <a:rPr lang="fr-CH" dirty="0" err="1" smtClean="0"/>
              <a:t>heat-treated</a:t>
            </a:r>
            <a:r>
              <a:rPr lang="fr-CH" dirty="0" smtClean="0"/>
              <a:t> </a:t>
            </a:r>
            <a:r>
              <a:rPr lang="fr-CH" dirty="0" err="1" smtClean="0"/>
              <a:t>at</a:t>
            </a:r>
            <a:r>
              <a:rPr lang="fr-CH" dirty="0" smtClean="0"/>
              <a:t> 400 C</a:t>
            </a:r>
          </a:p>
          <a:p>
            <a:pPr lvl="2"/>
            <a:r>
              <a:rPr lang="fr-CH" dirty="0" smtClean="0"/>
              <a:t>2 blocks </a:t>
            </a:r>
            <a:r>
              <a:rPr lang="fr-CH" dirty="0" err="1" smtClean="0"/>
              <a:t>installed</a:t>
            </a:r>
            <a:r>
              <a:rPr lang="fr-CH" dirty="0" smtClean="0"/>
              <a:t> per tank</a:t>
            </a:r>
          </a:p>
          <a:p>
            <a:r>
              <a:rPr lang="fr-CH" dirty="0" smtClean="0"/>
              <a:t>SPS BWS</a:t>
            </a:r>
          </a:p>
          <a:p>
            <a:pPr lvl="1"/>
            <a:r>
              <a:rPr lang="fr-CH" dirty="0" smtClean="0"/>
              <a:t>No </a:t>
            </a:r>
            <a:r>
              <a:rPr lang="fr-CH" dirty="0" err="1" smtClean="0"/>
              <a:t>recent</a:t>
            </a:r>
            <a:r>
              <a:rPr lang="fr-CH" dirty="0" smtClean="0"/>
              <a:t> modifications made to ferrites</a:t>
            </a:r>
          </a:p>
          <a:p>
            <a:pPr lvl="2"/>
            <a:r>
              <a:rPr lang="fr-CH" dirty="0"/>
              <a:t>‘</a:t>
            </a:r>
            <a:r>
              <a:rPr lang="fr-CH" dirty="0" smtClean="0"/>
              <a:t>FERROXCUBE’ 4S60 (</a:t>
            </a:r>
            <a:r>
              <a:rPr lang="fr-CH" dirty="0" err="1" smtClean="0"/>
              <a:t>same</a:t>
            </a:r>
            <a:r>
              <a:rPr lang="fr-CH" dirty="0" smtClean="0"/>
              <a:t> as </a:t>
            </a:r>
            <a:r>
              <a:rPr lang="fr-CH" dirty="0" err="1" smtClean="0"/>
              <a:t>above</a:t>
            </a:r>
            <a:r>
              <a:rPr lang="fr-CH" dirty="0" smtClean="0"/>
              <a:t>?)</a:t>
            </a:r>
          </a:p>
          <a:p>
            <a:pPr lvl="2"/>
            <a:r>
              <a:rPr lang="fr-CH" dirty="0" err="1" smtClean="0"/>
              <a:t>Treatment</a:t>
            </a:r>
            <a:r>
              <a:rPr lang="fr-CH" dirty="0" smtClean="0"/>
              <a:t> and </a:t>
            </a:r>
            <a:r>
              <a:rPr lang="fr-CH" dirty="0" err="1" smtClean="0"/>
              <a:t>quantity</a:t>
            </a:r>
            <a:r>
              <a:rPr lang="fr-CH" dirty="0" smtClean="0"/>
              <a:t> TBC</a:t>
            </a:r>
            <a:endParaRPr lang="fr-CH" dirty="0"/>
          </a:p>
          <a:p>
            <a:pPr lvl="2"/>
            <a:endParaRPr lang="fr-CH" dirty="0" smtClean="0"/>
          </a:p>
          <a:p>
            <a:pPr lvl="1"/>
            <a:endParaRPr lang="fr-CH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6562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Ferrites in </a:t>
            </a:r>
            <a:r>
              <a:rPr lang="fr-CH" dirty="0" err="1" smtClean="0"/>
              <a:t>Wire</a:t>
            </a:r>
            <a:r>
              <a:rPr lang="fr-CH" dirty="0" smtClean="0"/>
              <a:t> Scanners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742AFEC6-65D6-4F2C-8740-31E4FFD76CD6}" type="slidenum">
              <a:rPr lang="en-US" smtClean="0"/>
              <a:pPr algn="ctr"/>
              <a:t>4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fr-CH" dirty="0" smtClean="0"/>
              <a:t>PSB and LHC</a:t>
            </a:r>
          </a:p>
          <a:p>
            <a:pPr lvl="1"/>
            <a:r>
              <a:rPr lang="fr-CH" dirty="0" smtClean="0"/>
              <a:t>Information </a:t>
            </a:r>
            <a:r>
              <a:rPr lang="fr-CH" dirty="0" err="1" smtClean="0"/>
              <a:t>less</a:t>
            </a:r>
            <a:r>
              <a:rPr lang="fr-CH" dirty="0" smtClean="0"/>
              <a:t> </a:t>
            </a:r>
            <a:r>
              <a:rPr lang="fr-CH" dirty="0" err="1" smtClean="0"/>
              <a:t>clear</a:t>
            </a:r>
            <a:r>
              <a:rPr lang="fr-CH" dirty="0" smtClean="0"/>
              <a:t> for the moment</a:t>
            </a:r>
          </a:p>
          <a:p>
            <a:pPr lvl="2"/>
            <a:r>
              <a:rPr lang="fr-CH" dirty="0" err="1" smtClean="0"/>
              <a:t>Either</a:t>
            </a:r>
            <a:r>
              <a:rPr lang="fr-CH" dirty="0" smtClean="0"/>
              <a:t> 4S60 or Philips ferrites (</a:t>
            </a:r>
            <a:r>
              <a:rPr lang="fr-CH" dirty="0" err="1" smtClean="0"/>
              <a:t>from</a:t>
            </a:r>
            <a:r>
              <a:rPr lang="fr-CH" dirty="0" smtClean="0"/>
              <a:t> </a:t>
            </a:r>
            <a:r>
              <a:rPr lang="fr-CH" dirty="0" err="1" smtClean="0"/>
              <a:t>F.Caspers</a:t>
            </a:r>
            <a:r>
              <a:rPr lang="fr-CH" dirty="0" smtClean="0"/>
              <a:t>)</a:t>
            </a:r>
          </a:p>
          <a:p>
            <a:pPr lvl="2"/>
            <a:r>
              <a:rPr lang="fr-CH" dirty="0" err="1" smtClean="0"/>
              <a:t>Baked</a:t>
            </a:r>
            <a:r>
              <a:rPr lang="fr-CH" dirty="0" smtClean="0"/>
              <a:t>-out, but </a:t>
            </a:r>
            <a:r>
              <a:rPr lang="fr-CH" dirty="0" err="1" smtClean="0"/>
              <a:t>temperature</a:t>
            </a:r>
            <a:r>
              <a:rPr lang="fr-CH" dirty="0" smtClean="0"/>
              <a:t> TBC</a:t>
            </a:r>
          </a:p>
          <a:p>
            <a:pPr lvl="2"/>
            <a:r>
              <a:rPr lang="fr-CH" dirty="0" err="1" smtClean="0"/>
              <a:t>Quantity</a:t>
            </a:r>
            <a:r>
              <a:rPr lang="fr-CH" dirty="0" smtClean="0"/>
              <a:t> TBC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3041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Wall </a:t>
            </a:r>
            <a:r>
              <a:rPr lang="fr-CH" dirty="0" err="1" smtClean="0"/>
              <a:t>Current</a:t>
            </a:r>
            <a:r>
              <a:rPr lang="fr-CH" dirty="0" smtClean="0"/>
              <a:t> Monitors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742AFEC6-65D6-4F2C-8740-31E4FFD76CD6}" type="slidenum">
              <a:rPr lang="en-US" smtClean="0"/>
              <a:pPr algn="ctr"/>
              <a:t>5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03412" y="1504950"/>
            <a:ext cx="8377517" cy="4519332"/>
          </a:xfrm>
        </p:spPr>
        <p:txBody>
          <a:bodyPr>
            <a:normAutofit/>
          </a:bodyPr>
          <a:lstStyle/>
          <a:p>
            <a:r>
              <a:rPr lang="fr-CH" dirty="0" smtClean="0"/>
              <a:t>PS </a:t>
            </a:r>
            <a:r>
              <a:rPr lang="fr-CH" dirty="0" err="1" smtClean="0"/>
              <a:t>WCMs</a:t>
            </a:r>
            <a:endParaRPr lang="fr-CH" dirty="0" smtClean="0"/>
          </a:p>
          <a:p>
            <a:pPr lvl="1"/>
            <a:r>
              <a:rPr lang="fr-CH" dirty="0" err="1" smtClean="0"/>
              <a:t>Installed</a:t>
            </a:r>
            <a:r>
              <a:rPr lang="fr-CH" dirty="0" smtClean="0"/>
              <a:t> in SS03 and SS95 </a:t>
            </a:r>
          </a:p>
          <a:p>
            <a:pPr lvl="2"/>
            <a:r>
              <a:rPr lang="fr-CH" dirty="0" err="1" smtClean="0"/>
              <a:t>Material</a:t>
            </a:r>
            <a:r>
              <a:rPr lang="fr-CH" dirty="0" smtClean="0"/>
              <a:t> T240</a:t>
            </a:r>
            <a:r>
              <a:rPr lang="en-GB" dirty="0" smtClean="0"/>
              <a:t>/160/20-8C11</a:t>
            </a:r>
          </a:p>
          <a:p>
            <a:pPr lvl="2"/>
            <a:r>
              <a:rPr lang="en-GB" dirty="0" smtClean="0"/>
              <a:t>5 </a:t>
            </a:r>
            <a:r>
              <a:rPr lang="en-GB" dirty="0"/>
              <a:t>r</a:t>
            </a:r>
            <a:r>
              <a:rPr lang="en-GB" dirty="0" smtClean="0"/>
              <a:t>ings in each WCM</a:t>
            </a:r>
          </a:p>
          <a:p>
            <a:pPr lvl="2"/>
            <a:r>
              <a:rPr lang="en-GB" dirty="0" smtClean="0"/>
              <a:t>Treatment TBC</a:t>
            </a:r>
          </a:p>
          <a:p>
            <a:pPr lvl="2"/>
            <a:r>
              <a:rPr lang="en-GB" dirty="0" smtClean="0"/>
              <a:t>Also contain RF-absorber tiles</a:t>
            </a:r>
          </a:p>
          <a:p>
            <a:r>
              <a:rPr lang="en-GB" dirty="0" smtClean="0"/>
              <a:t>CTF3 WCMs</a:t>
            </a:r>
          </a:p>
          <a:p>
            <a:pPr lvl="1"/>
            <a:r>
              <a:rPr lang="en-GB" dirty="0" smtClean="0"/>
              <a:t>5 pieces in 10 GHz WCMs</a:t>
            </a:r>
          </a:p>
          <a:p>
            <a:pPr lvl="2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571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742AFEC6-65D6-4F2C-8740-31E4FFD76CD6}" type="slidenum">
              <a:rPr lang="en-US" smtClean="0"/>
              <a:pPr algn="ctr"/>
              <a:t>6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89965" y="1357033"/>
            <a:ext cx="8417859" cy="2406813"/>
          </a:xfrm>
        </p:spPr>
        <p:txBody>
          <a:bodyPr/>
          <a:lstStyle/>
          <a:p>
            <a:r>
              <a:rPr lang="en-GB" dirty="0"/>
              <a:t>PS CODD pick-ups</a:t>
            </a:r>
          </a:p>
          <a:p>
            <a:pPr lvl="1"/>
            <a:r>
              <a:rPr lang="en-GB" dirty="0"/>
              <a:t>Each pick-up contains 2 tiles of RF-absorber ferrites</a:t>
            </a:r>
            <a:endParaRPr lang="fr-CH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757708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29529</TotalTime>
  <Words>215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Theme1</vt:lpstr>
      <vt:lpstr>Ferrites in BE-BI</vt:lpstr>
      <vt:lpstr>Introduction</vt:lpstr>
      <vt:lpstr>Ferrites in Wire Scanners</vt:lpstr>
      <vt:lpstr>Ferrites in Wire Scanners</vt:lpstr>
      <vt:lpstr>Wall Current Monitors</vt:lpstr>
      <vt:lpstr>Other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NICE</dc:creator>
  <cp:lastModifiedBy>veness</cp:lastModifiedBy>
  <cp:revision>2425</cp:revision>
  <dcterms:created xsi:type="dcterms:W3CDTF">2011-12-08T17:41:14Z</dcterms:created>
  <dcterms:modified xsi:type="dcterms:W3CDTF">2012-06-04T15:56:36Z</dcterms:modified>
</cp:coreProperties>
</file>