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435D-B989-48D1-95A2-B2A041B13C84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1889-C4F9-4000-92D4-D25B719128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NiZn: 4B3; medium permeability.</a:t>
            </a:r>
          </a:p>
          <a:p>
            <a:r>
              <a:rPr lang="en-GB" dirty="0" smtClean="0"/>
              <a:t>NiZn: 4M2; </a:t>
            </a:r>
          </a:p>
          <a:p>
            <a:r>
              <a:rPr lang="en-GB" dirty="0" err="1" smtClean="0"/>
              <a:t>MnZn</a:t>
            </a:r>
            <a:r>
              <a:rPr lang="en-GB" dirty="0" smtClean="0"/>
              <a:t>: 3E25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86FE-753C-40D9-903F-2F02EE30AEE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09EC-4C8A-460D-B559-F5C8171AF90B}" type="datetimeFigureOut">
              <a:rPr lang="en-GB" smtClean="0"/>
              <a:pPr/>
              <a:t>01/06/2012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8D58-CA3D-4124-8FF1-416224460B6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Review of ferrites used at CERN to damp </a:t>
            </a:r>
            <a:r>
              <a:rPr lang="en-GB" b="1" dirty="0" err="1" smtClean="0">
                <a:solidFill>
                  <a:schemeClr val="tx2"/>
                </a:solidFill>
              </a:rPr>
              <a:t>HOMs</a:t>
            </a:r>
            <a:r>
              <a:rPr lang="en-GB" b="1" dirty="0" smtClean="0">
                <a:solidFill>
                  <a:schemeClr val="tx2"/>
                </a:solidFill>
              </a:rPr>
              <a:t>: TE/</a:t>
            </a:r>
            <a:r>
              <a:rPr lang="en-GB" b="1" dirty="0" err="1" smtClean="0">
                <a:solidFill>
                  <a:schemeClr val="tx2"/>
                </a:solidFill>
              </a:rPr>
              <a:t>ABT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equipment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M.J.</a:t>
            </a:r>
            <a:r>
              <a:rPr lang="en-GB" dirty="0" smtClean="0"/>
              <a:t> Barnes and W. </a:t>
            </a:r>
            <a:r>
              <a:rPr lang="en-GB" dirty="0" err="1" smtClean="0"/>
              <a:t>Weterings</a:t>
            </a:r>
            <a:endParaRPr lang="en-GB" dirty="0" smtClean="0"/>
          </a:p>
          <a:p>
            <a:r>
              <a:rPr lang="en-GB" dirty="0" smtClean="0"/>
              <a:t>05 June 2012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533400" y="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tx2"/>
                </a:solidFill>
              </a:rPr>
              <a:t>TE/</a:t>
            </a:r>
            <a:r>
              <a:rPr lang="en-GB" sz="4000" dirty="0" err="1" smtClean="0">
                <a:solidFill>
                  <a:schemeClr val="tx2"/>
                </a:solidFill>
              </a:rPr>
              <a:t>ABT</a:t>
            </a:r>
            <a:r>
              <a:rPr lang="en-GB" sz="4000" dirty="0" smtClean="0">
                <a:solidFill>
                  <a:schemeClr val="tx2"/>
                </a:solidFill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</a:rPr>
              <a:t>HOM</a:t>
            </a:r>
            <a:r>
              <a:rPr lang="en-GB" sz="4000" dirty="0" smtClean="0">
                <a:solidFill>
                  <a:schemeClr val="tx2"/>
                </a:solidFill>
              </a:rPr>
              <a:t> Damping Ferrites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dirty="0" smtClean="0"/>
              <a:t>05 June 2012</a:t>
            </a:r>
            <a:endParaRPr lang="en-GB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GB" dirty="0" err="1" smtClean="0"/>
              <a:t>M.J.</a:t>
            </a:r>
            <a:r>
              <a:rPr lang="en-GB" dirty="0" smtClean="0"/>
              <a:t> Barnes &amp; W. </a:t>
            </a:r>
            <a:r>
              <a:rPr lang="en-GB" dirty="0" err="1" smtClean="0"/>
              <a:t>Weterings</a:t>
            </a:r>
            <a:endParaRPr lang="en-GB" dirty="0"/>
          </a:p>
        </p:txBody>
      </p:sp>
      <p:grpSp>
        <p:nvGrpSpPr>
          <p:cNvPr id="87" name="Group 86"/>
          <p:cNvGrpSpPr/>
          <p:nvPr/>
        </p:nvGrpSpPr>
        <p:grpSpPr>
          <a:xfrm>
            <a:off x="0" y="1189816"/>
            <a:ext cx="9144000" cy="5335528"/>
            <a:chOff x="0" y="1189816"/>
            <a:chExt cx="9144000" cy="5335528"/>
          </a:xfrm>
        </p:grpSpPr>
        <p:grpSp>
          <p:nvGrpSpPr>
            <p:cNvPr id="2" name="Group 123"/>
            <p:cNvGrpSpPr/>
            <p:nvPr/>
          </p:nvGrpSpPr>
          <p:grpSpPr>
            <a:xfrm>
              <a:off x="0" y="1189816"/>
              <a:ext cx="9144000" cy="5335528"/>
              <a:chOff x="0" y="1050960"/>
              <a:chExt cx="9144000" cy="5335528"/>
            </a:xfrm>
          </p:grpSpPr>
          <p:grpSp>
            <p:nvGrpSpPr>
              <p:cNvPr id="5" name="Group 89"/>
              <p:cNvGrpSpPr/>
              <p:nvPr/>
            </p:nvGrpSpPr>
            <p:grpSpPr>
              <a:xfrm>
                <a:off x="0" y="2746018"/>
                <a:ext cx="9144000" cy="3640470"/>
                <a:chOff x="0" y="2667000"/>
                <a:chExt cx="9144000" cy="3640470"/>
              </a:xfrm>
            </p:grpSpPr>
            <p:grpSp>
              <p:nvGrpSpPr>
                <p:cNvPr id="7" name="Group 69"/>
                <p:cNvGrpSpPr/>
                <p:nvPr/>
              </p:nvGrpSpPr>
              <p:grpSpPr>
                <a:xfrm>
                  <a:off x="0" y="3352800"/>
                  <a:ext cx="8763000" cy="2667000"/>
                  <a:chOff x="0" y="4114800"/>
                  <a:chExt cx="8763000" cy="2667000"/>
                </a:xfrm>
              </p:grpSpPr>
              <p:grpSp>
                <p:nvGrpSpPr>
                  <p:cNvPr id="9" name="Group 12"/>
                  <p:cNvGrpSpPr/>
                  <p:nvPr/>
                </p:nvGrpSpPr>
                <p:grpSpPr>
                  <a:xfrm>
                    <a:off x="0" y="4876800"/>
                    <a:ext cx="8674639" cy="1300890"/>
                    <a:chOff x="0" y="4987292"/>
                    <a:chExt cx="8674639" cy="1300890"/>
                  </a:xfrm>
                </p:grpSpPr>
                <p:pic>
                  <p:nvPicPr>
                    <p:cNvPr id="4" name="Picture 3" descr="MKIMA100 LHCMKIMA0100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l="427" t="83044" r="42299" b="3624"/>
                    <a:stretch>
                      <a:fillRect/>
                    </a:stretch>
                  </p:blipFill>
                  <p:spPr>
                    <a:xfrm>
                      <a:off x="775209" y="4987292"/>
                      <a:ext cx="7899430" cy="130089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6" name="Straight Arrow Connector 5"/>
                    <p:cNvCxnSpPr>
                      <a:endCxn id="4" idx="1"/>
                    </p:cNvCxnSpPr>
                    <p:nvPr/>
                  </p:nvCxnSpPr>
                  <p:spPr>
                    <a:xfrm flipV="1">
                      <a:off x="152400" y="5637737"/>
                      <a:ext cx="622809" cy="1063"/>
                    </a:xfrm>
                    <a:prstGeom prst="straightConnector1">
                      <a:avLst/>
                    </a:prstGeom>
                    <a:ln w="22225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0" y="5196038"/>
                      <a:ext cx="914400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lang="en-GB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Kicked Beam</a:t>
                      </a:r>
                      <a:endParaRPr lang="en-GB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12" name="Group 14"/>
                  <p:cNvGrpSpPr/>
                  <p:nvPr/>
                </p:nvGrpSpPr>
                <p:grpSpPr>
                  <a:xfrm>
                    <a:off x="6553200" y="6172201"/>
                    <a:ext cx="1295400" cy="609599"/>
                    <a:chOff x="6553200" y="6172201"/>
                    <a:chExt cx="1295400" cy="609599"/>
                  </a:xfrm>
                </p:grpSpPr>
                <p:cxnSp>
                  <p:nvCxnSpPr>
                    <p:cNvPr id="11" name="Straight Arrow Connector 10"/>
                    <p:cNvCxnSpPr>
                      <a:stCxn id="14" idx="0"/>
                    </p:cNvCxnSpPr>
                    <p:nvPr/>
                  </p:nvCxnSpPr>
                  <p:spPr>
                    <a:xfrm flipV="1">
                      <a:off x="7200900" y="6172201"/>
                      <a:ext cx="114300" cy="178134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6553200" y="6350335"/>
                      <a:ext cx="1295400" cy="4314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TMR</a:t>
                      </a:r>
                      <a:r>
                        <a:rPr lang="en-GB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connection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Group 15"/>
                  <p:cNvGrpSpPr/>
                  <p:nvPr/>
                </p:nvGrpSpPr>
                <p:grpSpPr>
                  <a:xfrm>
                    <a:off x="1554480" y="6172200"/>
                    <a:ext cx="1295400" cy="603893"/>
                    <a:chOff x="6705600" y="6172200"/>
                    <a:chExt cx="1295400" cy="603893"/>
                  </a:xfrm>
                </p:grpSpPr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V="1">
                      <a:off x="7315200" y="6172200"/>
                      <a:ext cx="0" cy="228599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705600" y="6350335"/>
                      <a:ext cx="1295400" cy="4257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entrance box connection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cxnSp>
                <p:nvCxnSpPr>
                  <p:cNvPr id="19" name="Straight Arrow Connector 18"/>
                  <p:cNvCxnSpPr/>
                  <p:nvPr/>
                </p:nvCxnSpPr>
                <p:spPr>
                  <a:xfrm>
                    <a:off x="4206240" y="4742918"/>
                    <a:ext cx="0" cy="210312"/>
                  </a:xfrm>
                  <a:prstGeom prst="straightConnector1">
                    <a:avLst/>
                  </a:prstGeom>
                  <a:ln w="22225">
                    <a:solidFill>
                      <a:schemeClr val="accent1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581400" y="4550894"/>
                    <a:ext cx="1295400" cy="2647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300"/>
                      </a:lnSpc>
                    </a:pPr>
                    <a:r>
                      <a:rPr lang="en-GB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capacitor</a:t>
                    </a:r>
                    <a:endParaRPr lang="en-GB" sz="14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5" name="Group 23"/>
                  <p:cNvGrpSpPr/>
                  <p:nvPr/>
                </p:nvGrpSpPr>
                <p:grpSpPr>
                  <a:xfrm>
                    <a:off x="5791200" y="5715000"/>
                    <a:ext cx="1295400" cy="928713"/>
                    <a:chOff x="7162800" y="4038600"/>
                    <a:chExt cx="1295400" cy="928713"/>
                  </a:xfrm>
                </p:grpSpPr>
                <p:cxnSp>
                  <p:nvCxnSpPr>
                    <p:cNvPr id="25" name="Straight Arrow Connector 24"/>
                    <p:cNvCxnSpPr/>
                    <p:nvPr/>
                  </p:nvCxnSpPr>
                  <p:spPr>
                    <a:xfrm flipV="1">
                      <a:off x="7772400" y="4038600"/>
                      <a:ext cx="533400" cy="513376"/>
                    </a:xfrm>
                    <a:prstGeom prst="straightConnector1">
                      <a:avLst/>
                    </a:prstGeom>
                    <a:ln w="22225">
                      <a:solidFill>
                        <a:schemeClr val="accent1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162800" y="4535848"/>
                      <a:ext cx="1295400" cy="4314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ferrite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yoke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cxnSp>
                <p:nvCxnSpPr>
                  <p:cNvPr id="20" name="Straight Arrow Connector 19"/>
                  <p:cNvCxnSpPr>
                    <a:stCxn id="27" idx="2"/>
                  </p:cNvCxnSpPr>
                  <p:nvPr/>
                </p:nvCxnSpPr>
                <p:spPr>
                  <a:xfrm flipH="1">
                    <a:off x="7936992" y="4546265"/>
                    <a:ext cx="178308" cy="386751"/>
                  </a:xfrm>
                  <a:prstGeom prst="straightConnector1">
                    <a:avLst/>
                  </a:prstGeom>
                  <a:ln w="22225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467600" y="4114800"/>
                    <a:ext cx="1295400" cy="4314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300"/>
                      </a:lnSpc>
                    </a:pPr>
                    <a:r>
                      <a:rPr lang="en-GB" sz="1400" dirty="0" smtClean="0">
                        <a:solidFill>
                          <a:srgbClr val="00B050"/>
                        </a:solidFill>
                      </a:rPr>
                      <a:t>ground </a:t>
                    </a:r>
                  </a:p>
                  <a:p>
                    <a:pPr algn="ctr">
                      <a:lnSpc>
                        <a:spcPts val="1300"/>
                      </a:lnSpc>
                    </a:pPr>
                    <a:r>
                      <a:rPr lang="en-GB" sz="1400" dirty="0" smtClean="0">
                        <a:solidFill>
                          <a:srgbClr val="00B050"/>
                        </a:solidFill>
                      </a:rPr>
                      <a:t>plate</a:t>
                    </a:r>
                    <a:endParaRPr lang="en-GB" sz="1400" dirty="0">
                      <a:solidFill>
                        <a:srgbClr val="00B050"/>
                      </a:solidFill>
                    </a:endParaRPr>
                  </a:p>
                </p:txBody>
              </p:sp>
              <p:grpSp>
                <p:nvGrpSpPr>
                  <p:cNvPr id="16" name="Group 29"/>
                  <p:cNvGrpSpPr/>
                  <p:nvPr/>
                </p:nvGrpSpPr>
                <p:grpSpPr>
                  <a:xfrm>
                    <a:off x="685800" y="4216735"/>
                    <a:ext cx="1295400" cy="699690"/>
                    <a:chOff x="7239000" y="4369135"/>
                    <a:chExt cx="1295400" cy="699690"/>
                  </a:xfrm>
                </p:grpSpPr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>
                      <a:off x="7924800" y="4724400"/>
                      <a:ext cx="152400" cy="344425"/>
                    </a:xfrm>
                    <a:prstGeom prst="straightConnector1">
                      <a:avLst/>
                    </a:prstGeom>
                    <a:ln w="22225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7239000" y="4369135"/>
                      <a:ext cx="1295400" cy="4314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</a:rPr>
                        <a:t>ground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>
                          <a:solidFill>
                            <a:srgbClr val="00B050"/>
                          </a:solidFill>
                        </a:rPr>
                        <a:t>plate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p:txBody>
                </p:sp>
              </p:grpSp>
              <p:grpSp>
                <p:nvGrpSpPr>
                  <p:cNvPr id="21" name="Group 43"/>
                  <p:cNvGrpSpPr/>
                  <p:nvPr/>
                </p:nvGrpSpPr>
                <p:grpSpPr>
                  <a:xfrm>
                    <a:off x="1371600" y="4343400"/>
                    <a:ext cx="1295400" cy="591312"/>
                    <a:chOff x="1371600" y="4343400"/>
                    <a:chExt cx="1295400" cy="591312"/>
                  </a:xfrm>
                </p:grpSpPr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flipH="1">
                      <a:off x="1645920" y="4553712"/>
                      <a:ext cx="335280" cy="38100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371600" y="4343400"/>
                      <a:ext cx="1295400" cy="2647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/>
                        <a:t>HV plate</a:t>
                      </a:r>
                      <a:endParaRPr lang="en-GB" sz="1400" dirty="0"/>
                    </a:p>
                  </p:txBody>
                </p:sp>
              </p:grpSp>
              <p:grpSp>
                <p:nvGrpSpPr>
                  <p:cNvPr id="23" name="Group 44"/>
                  <p:cNvGrpSpPr/>
                  <p:nvPr/>
                </p:nvGrpSpPr>
                <p:grpSpPr>
                  <a:xfrm>
                    <a:off x="6934200" y="4383448"/>
                    <a:ext cx="1295400" cy="557360"/>
                    <a:chOff x="1981200" y="4383448"/>
                    <a:chExt cx="1295400" cy="557360"/>
                  </a:xfrm>
                </p:grpSpPr>
                <p:cxnSp>
                  <p:nvCxnSpPr>
                    <p:cNvPr id="46" name="Straight Arrow Connector 45"/>
                    <p:cNvCxnSpPr/>
                    <p:nvPr/>
                  </p:nvCxnSpPr>
                  <p:spPr>
                    <a:xfrm>
                      <a:off x="2667000" y="4572000"/>
                      <a:ext cx="179832" cy="368808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1981200" y="4383448"/>
                      <a:ext cx="1295400" cy="2647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400" dirty="0" smtClean="0"/>
                        <a:t>HV plate</a:t>
                      </a:r>
                      <a:endParaRPr lang="en-GB" sz="1400" dirty="0"/>
                    </a:p>
                  </p:txBody>
                </p:sp>
              </p:grpSp>
            </p:grpSp>
            <p:grpSp>
              <p:nvGrpSpPr>
                <p:cNvPr id="24" name="Group 75"/>
                <p:cNvGrpSpPr/>
                <p:nvPr/>
              </p:nvGrpSpPr>
              <p:grpSpPr>
                <a:xfrm>
                  <a:off x="7467600" y="4876800"/>
                  <a:ext cx="1676400" cy="1430670"/>
                  <a:chOff x="7467600" y="4876800"/>
                  <a:chExt cx="1676400" cy="1430670"/>
                </a:xfrm>
              </p:grpSpPr>
              <p:cxnSp>
                <p:nvCxnSpPr>
                  <p:cNvPr id="71" name="Straight Arrow Connector 70"/>
                  <p:cNvCxnSpPr/>
                  <p:nvPr/>
                </p:nvCxnSpPr>
                <p:spPr>
                  <a:xfrm flipH="1" flipV="1">
                    <a:off x="8305800" y="4876800"/>
                    <a:ext cx="228600" cy="8382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467600" y="5715000"/>
                    <a:ext cx="1676400" cy="592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300"/>
                      </a:lnSpc>
                    </a:pPr>
                    <a:r>
                      <a:rPr lang="en-GB" sz="1400" b="1" dirty="0" smtClean="0">
                        <a:solidFill>
                          <a:srgbClr val="FF0000"/>
                        </a:solidFill>
                      </a:rPr>
                      <a:t>Beam impedance reduction ferrite</a:t>
                    </a:r>
                  </a:p>
                  <a:p>
                    <a:pPr algn="ctr">
                      <a:lnSpc>
                        <a:spcPts val="1300"/>
                      </a:lnSpc>
                    </a:pPr>
                    <a:r>
                      <a:rPr lang="en-GB" sz="1200" b="1" dirty="0" smtClean="0">
                        <a:solidFill>
                          <a:srgbClr val="FF0000"/>
                        </a:solidFill>
                      </a:rPr>
                      <a:t>(</a:t>
                    </a:r>
                    <a:r>
                      <a:rPr lang="en-GB" sz="1200" b="1" dirty="0" err="1" smtClean="0">
                        <a:solidFill>
                          <a:srgbClr val="FF0000"/>
                        </a:solidFill>
                      </a:rPr>
                      <a:t>lossy</a:t>
                    </a:r>
                    <a:r>
                      <a:rPr lang="en-GB" sz="1200" b="1" dirty="0" smtClean="0">
                        <a:solidFill>
                          <a:srgbClr val="FF0000"/>
                        </a:solidFill>
                      </a:rPr>
                      <a:t> + low-loss)</a:t>
                    </a:r>
                  </a:p>
                </p:txBody>
              </p:sp>
            </p:grpSp>
            <p:grpSp>
              <p:nvGrpSpPr>
                <p:cNvPr id="30" name="Group 76"/>
                <p:cNvGrpSpPr/>
                <p:nvPr/>
              </p:nvGrpSpPr>
              <p:grpSpPr>
                <a:xfrm>
                  <a:off x="0" y="4876800"/>
                  <a:ext cx="1752600" cy="1430670"/>
                  <a:chOff x="7772400" y="4724400"/>
                  <a:chExt cx="1752600" cy="1430670"/>
                </a:xfrm>
              </p:grpSpPr>
              <p:cxnSp>
                <p:nvCxnSpPr>
                  <p:cNvPr id="78" name="Straight Arrow Connector 77"/>
                  <p:cNvCxnSpPr>
                    <a:stCxn id="79" idx="0"/>
                  </p:cNvCxnSpPr>
                  <p:nvPr/>
                </p:nvCxnSpPr>
                <p:spPr>
                  <a:xfrm flipV="1">
                    <a:off x="8648700" y="4724400"/>
                    <a:ext cx="419100" cy="8382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7772400" y="5562600"/>
                    <a:ext cx="1752600" cy="5924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300"/>
                      </a:lnSpc>
                    </a:pPr>
                    <a:r>
                      <a:rPr lang="en-GB" sz="1400" b="1" dirty="0" smtClean="0">
                        <a:solidFill>
                          <a:srgbClr val="FF0000"/>
                        </a:solidFill>
                      </a:rPr>
                      <a:t>Beam impedance reduction ferrites</a:t>
                    </a:r>
                  </a:p>
                  <a:p>
                    <a:pPr algn="ctr">
                      <a:lnSpc>
                        <a:spcPts val="1300"/>
                      </a:lnSpc>
                    </a:pPr>
                    <a:r>
                      <a:rPr lang="en-GB" sz="1200" b="1" dirty="0" smtClean="0">
                        <a:solidFill>
                          <a:srgbClr val="FF0000"/>
                        </a:solidFill>
                      </a:rPr>
                      <a:t>(</a:t>
                    </a:r>
                    <a:r>
                      <a:rPr lang="en-GB" sz="1200" b="1" dirty="0" err="1" smtClean="0">
                        <a:solidFill>
                          <a:srgbClr val="FF0000"/>
                        </a:solidFill>
                      </a:rPr>
                      <a:t>lossy</a:t>
                    </a:r>
                    <a:r>
                      <a:rPr lang="en-GB" sz="1200" b="1" dirty="0" smtClean="0">
                        <a:solidFill>
                          <a:srgbClr val="FF0000"/>
                        </a:solidFill>
                      </a:rPr>
                      <a:t> + low-loss)</a:t>
                    </a:r>
                    <a:endParaRPr lang="en-GB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84" name="Straight Arrow Connector 83"/>
                <p:cNvCxnSpPr>
                  <a:stCxn id="88" idx="2"/>
                </p:cNvCxnSpPr>
                <p:nvPr/>
              </p:nvCxnSpPr>
              <p:spPr>
                <a:xfrm flipH="1">
                  <a:off x="8153400" y="3265177"/>
                  <a:ext cx="342900" cy="1306823"/>
                </a:xfrm>
                <a:prstGeom prst="straightConnector1">
                  <a:avLst/>
                </a:prstGeom>
                <a:ln w="22225">
                  <a:solidFill>
                    <a:schemeClr val="tx2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TextBox 87"/>
                <p:cNvSpPr txBox="1"/>
                <p:nvPr/>
              </p:nvSpPr>
              <p:spPr>
                <a:xfrm>
                  <a:off x="7848600" y="2667000"/>
                  <a:ext cx="1295400" cy="598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00"/>
                    </a:lnSpc>
                  </a:pPr>
                  <a:r>
                    <a:rPr lang="en-GB" sz="1400" dirty="0" smtClean="0">
                      <a:solidFill>
                        <a:schemeClr val="tx2"/>
                      </a:solidFill>
                    </a:rPr>
                    <a:t>Damping resistor (now at both ends)</a:t>
                  </a:r>
                  <a:endParaRPr lang="en-GB" sz="14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97" name="Picture 96" descr="img_0442.JPG"/>
              <p:cNvPicPr>
                <a:picLocks noChangeAspect="1"/>
              </p:cNvPicPr>
              <p:nvPr/>
            </p:nvPicPr>
            <p:blipFill>
              <a:blip r:embed="rId4" cstate="print"/>
              <a:srcRect t="6562" b="6562"/>
              <a:stretch>
                <a:fillRect/>
              </a:stretch>
            </p:blipFill>
            <p:spPr>
              <a:xfrm>
                <a:off x="4267200" y="1050960"/>
                <a:ext cx="3657600" cy="2383200"/>
              </a:xfrm>
              <a:prstGeom prst="rect">
                <a:avLst/>
              </a:prstGeom>
            </p:spPr>
          </p:pic>
          <p:pic>
            <p:nvPicPr>
              <p:cNvPr id="98" name="Picture 97" descr="img_0457.JPG"/>
              <p:cNvPicPr>
                <a:picLocks noChangeAspect="1"/>
              </p:cNvPicPr>
              <p:nvPr/>
            </p:nvPicPr>
            <p:blipFill>
              <a:blip r:embed="rId5" cstate="print"/>
              <a:srcRect t="6562" b="6562"/>
              <a:stretch>
                <a:fillRect/>
              </a:stretch>
            </p:blipFill>
            <p:spPr>
              <a:xfrm flipH="1">
                <a:off x="381000" y="1050960"/>
                <a:ext cx="3657600" cy="2383200"/>
              </a:xfrm>
              <a:prstGeom prst="rect">
                <a:avLst/>
              </a:prstGeom>
            </p:spPr>
          </p:pic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6156176" y="1849984"/>
                <a:ext cx="1921024" cy="1045616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 flipV="1">
                <a:off x="2267744" y="2138016"/>
                <a:ext cx="5809456" cy="757584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>
                <a:off x="6217920" y="3941064"/>
                <a:ext cx="1828800" cy="914400"/>
              </a:xfrm>
              <a:prstGeom prst="straightConnector1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5257800" y="3581400"/>
                <a:ext cx="1828800" cy="42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en-GB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Screen conductors soldered to “ground”</a:t>
                </a:r>
                <a:endParaRPr lang="en-GB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209800" y="3429000"/>
                <a:ext cx="2438400" cy="425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lang="en-GB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Screen conductors capacitively coupled  to “ground”</a:t>
                </a:r>
                <a:endParaRPr lang="en-GB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 flipH="1">
                <a:off x="1447800" y="3810000"/>
                <a:ext cx="1905000" cy="990600"/>
              </a:xfrm>
              <a:prstGeom prst="straightConnector1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1739280" y="1237896"/>
              <a:ext cx="1752600" cy="60490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600" b="1" dirty="0" smtClean="0">
                  <a:solidFill>
                    <a:srgbClr val="FF0000"/>
                  </a:solidFill>
                </a:rPr>
                <a:t>Beam impedance reduction ferrites</a:t>
              </a:r>
            </a:p>
            <a:p>
              <a:pPr algn="ctr">
                <a:lnSpc>
                  <a:spcPts val="1300"/>
                </a:lnSpc>
              </a:pPr>
              <a:r>
                <a:rPr lang="en-GB" sz="1600" b="1" dirty="0" smtClean="0">
                  <a:solidFill>
                    <a:srgbClr val="FF0000"/>
                  </a:solidFill>
                </a:rPr>
                <a:t>(</a:t>
              </a:r>
              <a:r>
                <a:rPr lang="en-GB" sz="1600" b="1" dirty="0" err="1" smtClean="0">
                  <a:solidFill>
                    <a:srgbClr val="FF0000"/>
                  </a:solidFill>
                </a:rPr>
                <a:t>lossy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 + low-loss)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72000" y="1221490"/>
              <a:ext cx="1752600" cy="60490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GB" sz="1600" b="1" dirty="0" smtClean="0">
                  <a:solidFill>
                    <a:srgbClr val="FF0000"/>
                  </a:solidFill>
                </a:rPr>
                <a:t>Beam impedance reduction ferrites</a:t>
              </a:r>
            </a:p>
            <a:p>
              <a:pPr algn="ctr">
                <a:lnSpc>
                  <a:spcPts val="1300"/>
                </a:lnSpc>
              </a:pPr>
              <a:r>
                <a:rPr lang="en-GB" sz="1600" b="1" dirty="0" smtClean="0">
                  <a:solidFill>
                    <a:srgbClr val="FF0000"/>
                  </a:solidFill>
                </a:rPr>
                <a:t>(</a:t>
              </a:r>
              <a:r>
                <a:rPr lang="en-GB" sz="1600" b="1" dirty="0" err="1" smtClean="0">
                  <a:solidFill>
                    <a:srgbClr val="FF0000"/>
                  </a:solidFill>
                </a:rPr>
                <a:t>lossy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 + low-loss)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69" idx="2"/>
            </p:cNvCxnSpPr>
            <p:nvPr/>
          </p:nvCxnSpPr>
          <p:spPr>
            <a:xfrm flipH="1">
              <a:off x="2483768" y="1842805"/>
              <a:ext cx="131812" cy="8352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0" idx="2"/>
            </p:cNvCxnSpPr>
            <p:nvPr/>
          </p:nvCxnSpPr>
          <p:spPr>
            <a:xfrm>
              <a:off x="5448300" y="1826399"/>
              <a:ext cx="275828" cy="5636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76964" cy="7200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400" dirty="0" smtClean="0">
                <a:solidFill>
                  <a:schemeClr val="tx2"/>
                </a:solidFill>
              </a:rPr>
              <a:t>Only </a:t>
            </a:r>
            <a:r>
              <a:rPr lang="en-GB" sz="2400" dirty="0" err="1" smtClean="0">
                <a:solidFill>
                  <a:schemeClr val="tx2"/>
                </a:solidFill>
              </a:rPr>
              <a:t>HOM</a:t>
            </a:r>
            <a:r>
              <a:rPr lang="en-GB" sz="2400" dirty="0" smtClean="0">
                <a:solidFill>
                  <a:schemeClr val="tx2"/>
                </a:solidFill>
              </a:rPr>
              <a:t> damping ferrites in TE/</a:t>
            </a:r>
            <a:r>
              <a:rPr lang="en-GB" sz="2400" dirty="0" err="1" smtClean="0">
                <a:solidFill>
                  <a:schemeClr val="tx2"/>
                </a:solidFill>
              </a:rPr>
              <a:t>ABT</a:t>
            </a:r>
            <a:r>
              <a:rPr lang="en-GB" sz="2400" dirty="0" smtClean="0">
                <a:solidFill>
                  <a:schemeClr val="tx2"/>
                </a:solidFill>
              </a:rPr>
              <a:t> equipment, that we are presently aware of, are in the </a:t>
            </a:r>
            <a:r>
              <a:rPr lang="en-GB" sz="2400" dirty="0" err="1" smtClean="0">
                <a:solidFill>
                  <a:schemeClr val="tx2"/>
                </a:solidFill>
              </a:rPr>
              <a:t>MKI</a:t>
            </a:r>
            <a:r>
              <a:rPr lang="en-GB" sz="2400" dirty="0" smtClean="0">
                <a:solidFill>
                  <a:schemeClr val="tx2"/>
                </a:solidFill>
              </a:rPr>
              <a:t> tank.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4293096"/>
            <a:ext cx="2592288" cy="24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308" y="4293096"/>
            <a:ext cx="2519004" cy="24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7886"/>
          </a:xfr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MKI</a:t>
            </a:r>
            <a:r>
              <a:rPr lang="en-GB" sz="4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40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HOM</a:t>
            </a:r>
            <a:r>
              <a:rPr lang="en-GB" sz="40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Damping Ferrites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76964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Each of the two sets of </a:t>
            </a:r>
            <a:r>
              <a:rPr lang="en-GB" sz="2000" dirty="0" err="1" smtClean="0">
                <a:solidFill>
                  <a:schemeClr val="tx2"/>
                </a:solidFill>
              </a:rPr>
              <a:t>MKI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HOM</a:t>
            </a:r>
            <a:r>
              <a:rPr lang="en-GB" sz="2000" dirty="0" smtClean="0">
                <a:solidFill>
                  <a:schemeClr val="tx2"/>
                </a:solidFill>
              </a:rPr>
              <a:t> damping ferrites (a.k.a. “beam impedance reduction ferrites”) consists of 9 toroidal cores: 4 or 5 of each of </a:t>
            </a:r>
            <a:r>
              <a:rPr lang="en-GB" sz="2000" dirty="0" err="1" smtClean="0">
                <a:solidFill>
                  <a:schemeClr val="tx2"/>
                </a:solidFill>
              </a:rPr>
              <a:t>Ferroxcube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T87</a:t>
            </a:r>
            <a:r>
              <a:rPr lang="en-GB" sz="2000" dirty="0" smtClean="0">
                <a:solidFill>
                  <a:schemeClr val="tx2"/>
                </a:solidFill>
              </a:rPr>
              <a:t>/54/14-</a:t>
            </a:r>
            <a:r>
              <a:rPr lang="en-GB" sz="2000" dirty="0" err="1" smtClean="0">
                <a:solidFill>
                  <a:schemeClr val="tx2"/>
                </a:solidFill>
              </a:rPr>
              <a:t>4M2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err="1" smtClean="0">
                <a:solidFill>
                  <a:schemeClr val="tx2"/>
                </a:solidFill>
              </a:rPr>
              <a:t>T87</a:t>
            </a:r>
            <a:r>
              <a:rPr lang="en-GB" sz="2000" dirty="0" smtClean="0">
                <a:solidFill>
                  <a:schemeClr val="tx2"/>
                </a:solidFill>
              </a:rPr>
              <a:t>/54/14-</a:t>
            </a:r>
            <a:r>
              <a:rPr lang="en-GB" sz="2000" dirty="0" err="1" smtClean="0">
                <a:solidFill>
                  <a:schemeClr val="tx2"/>
                </a:solidFill>
              </a:rPr>
              <a:t>4B3</a:t>
            </a:r>
            <a:r>
              <a:rPr lang="en-GB" sz="2000" dirty="0" smtClean="0">
                <a:solidFill>
                  <a:schemeClr val="tx2"/>
                </a:solidFill>
              </a:rPr>
              <a:t> per set.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Treatment - after surface treatment by Marina: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Treatment in air in an oven, ramped at </a:t>
            </a:r>
            <a:r>
              <a:rPr lang="en-GB" sz="2000" dirty="0" err="1" smtClean="0">
                <a:solidFill>
                  <a:schemeClr val="tx2"/>
                </a:solidFill>
              </a:rPr>
              <a:t>50°C</a:t>
            </a:r>
            <a:r>
              <a:rPr lang="en-GB" sz="2000" dirty="0" smtClean="0">
                <a:solidFill>
                  <a:schemeClr val="tx2"/>
                </a:solidFill>
              </a:rPr>
              <a:t> /hour to </a:t>
            </a:r>
            <a:r>
              <a:rPr lang="en-GB" sz="2000" dirty="0" err="1" smtClean="0">
                <a:solidFill>
                  <a:schemeClr val="tx2"/>
                </a:solidFill>
              </a:rPr>
              <a:t>1000°C</a:t>
            </a:r>
            <a:r>
              <a:rPr lang="en-GB" sz="2000" dirty="0" smtClean="0">
                <a:solidFill>
                  <a:schemeClr val="tx2"/>
                </a:solidFill>
              </a:rPr>
              <a:t>, plateau of 2 hours, then reduction in temperature at </a:t>
            </a:r>
            <a:r>
              <a:rPr lang="en-GB" sz="2000" dirty="0" err="1" smtClean="0">
                <a:solidFill>
                  <a:schemeClr val="tx2"/>
                </a:solidFill>
              </a:rPr>
              <a:t>50°C</a:t>
            </a:r>
            <a:r>
              <a:rPr lang="en-GB" sz="2000" dirty="0" smtClean="0">
                <a:solidFill>
                  <a:schemeClr val="tx2"/>
                </a:solidFill>
              </a:rPr>
              <a:t>/hour.</a:t>
            </a:r>
          </a:p>
          <a:p>
            <a:pPr lvl="1"/>
            <a:r>
              <a:rPr lang="en-GB" sz="2000" dirty="0" smtClean="0">
                <a:solidFill>
                  <a:schemeClr val="tx2"/>
                </a:solidFill>
              </a:rPr>
              <a:t>Redo the same treatment but under vacuum.</a:t>
            </a:r>
            <a:endParaRPr lang="en-GB" sz="2000" dirty="0">
              <a:solidFill>
                <a:schemeClr val="tx2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6239" y="3068960"/>
          <a:ext cx="8791522" cy="1243816"/>
        </p:xfrm>
        <a:graphic>
          <a:graphicData uri="http://schemas.openxmlformats.org/presentationml/2006/ole">
            <p:oleObj spid="_x0000_s1027" name="Worksheet" r:id="rId5" imgW="5924556" imgH="838080" progId="Excel.Sheet.12">
              <p:embed/>
            </p:oleObj>
          </a:graphicData>
        </a:graphic>
      </p:graphicFrame>
      <p:sp>
        <p:nvSpPr>
          <p:cNvPr id="15" name="Date Placeholder 6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en-GB" dirty="0" smtClean="0"/>
              <a:t>05 June 2012</a:t>
            </a:r>
            <a:endParaRPr lang="en-GB" dirty="0"/>
          </a:p>
        </p:txBody>
      </p:sp>
      <p:sp>
        <p:nvSpPr>
          <p:cNvPr id="16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7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GB" dirty="0" err="1" smtClean="0"/>
              <a:t>M.J.</a:t>
            </a:r>
            <a:r>
              <a:rPr lang="en-GB" dirty="0" smtClean="0"/>
              <a:t> Barnes &amp; W. </a:t>
            </a:r>
            <a:r>
              <a:rPr lang="en-GB" dirty="0" err="1" smtClean="0"/>
              <a:t>Weterings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788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Other HOM Damping Materials…</a:t>
            </a:r>
            <a:endParaRPr lang="en-CA" sz="4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US" dirty="0" smtClean="0"/>
              <a:t>The SPS septa and protection elements do not use ferrites to damp </a:t>
            </a:r>
            <a:r>
              <a:rPr lang="en-US" dirty="0" err="1" smtClean="0"/>
              <a:t>HOM’s</a:t>
            </a:r>
            <a:r>
              <a:rPr lang="en-US" dirty="0" smtClean="0"/>
              <a:t>, but </a:t>
            </a:r>
            <a:r>
              <a:rPr lang="en-US" dirty="0" smtClean="0"/>
              <a:t>do use </a:t>
            </a:r>
            <a:r>
              <a:rPr lang="en-US" dirty="0" smtClean="0"/>
              <a:t>a ceramic capacitor with carbon deposit </a:t>
            </a:r>
            <a:r>
              <a:rPr lang="en-US" dirty="0" smtClean="0"/>
              <a:t>resistors.</a:t>
            </a:r>
            <a:endParaRPr lang="en-CA" dirty="0"/>
          </a:p>
        </p:txBody>
      </p:sp>
      <p:sp>
        <p:nvSpPr>
          <p:cNvPr id="4" name="Date Placeholder 6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en-GB" dirty="0" smtClean="0"/>
              <a:t>05 June 2012</a:t>
            </a:r>
            <a:endParaRPr lang="en-GB" dirty="0"/>
          </a:p>
        </p:txBody>
      </p:sp>
      <p:sp>
        <p:nvSpPr>
          <p:cNvPr id="5" name="Slide Number Placeholder 66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04D7DD99-A6D0-4165-9D83-30D9A2C7C79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Footer Placeholder 6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GB" dirty="0" err="1" smtClean="0"/>
              <a:t>M.J.</a:t>
            </a:r>
            <a:r>
              <a:rPr lang="en-GB" dirty="0" smtClean="0"/>
              <a:t> Barnes &amp; W. </a:t>
            </a:r>
            <a:r>
              <a:rPr lang="en-GB" dirty="0" err="1" smtClean="0"/>
              <a:t>Weterings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288</Words>
  <Application>Microsoft Office PowerPoint</Application>
  <PresentationFormat>On-screen Show (4:3)</PresentationFormat>
  <Paragraphs>48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Worksheet</vt:lpstr>
      <vt:lpstr>Review of ferrites used at CERN to damp HOMs: TE/ABT equipment </vt:lpstr>
      <vt:lpstr>Slide 2</vt:lpstr>
      <vt:lpstr>MKI: HOM Damping Ferrites </vt:lpstr>
      <vt:lpstr>Other HOM Damping Materials…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BarnesFamily</dc:creator>
  <cp:lastModifiedBy>barnesm</cp:lastModifiedBy>
  <cp:revision>19</cp:revision>
  <dcterms:created xsi:type="dcterms:W3CDTF">2012-06-01T03:35:26Z</dcterms:created>
  <dcterms:modified xsi:type="dcterms:W3CDTF">2012-06-01T11:01:11Z</dcterms:modified>
</cp:coreProperties>
</file>