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4.xml" ContentType="application/vnd.openxmlformats-officedocument.presentationml.notesSlide+xm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notesSlides/notesSlide21.xml" ContentType="application/vnd.openxmlformats-officedocument.presentationml.notesSlide+xml"/>
  <Override PartName="/ppt/embeddings/Microsoft_Equation8.bin" ContentType="application/vnd.openxmlformats-officedocument.oleObject"/>
  <Override PartName="/ppt/slides/slide21.xml" ContentType="application/vnd.openxmlformats-officedocument.presentationml.slide+xml"/>
  <Override PartName="/ppt/slides/slide23.xml" ContentType="application/vnd.openxmlformats-officedocument.presentationml.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Override PartName="/ppt/notesSlides/notesSlide15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4.xml" ContentType="application/vnd.openxmlformats-officedocument.presentationml.notesSlide+xml"/>
  <Override PartName="/ppt/embeddings/Microsoft_Equation2.bin" ContentType="application/vnd.openxmlformats-officedocument.oleObject"/>
  <Override PartName="/ppt/embeddings/Microsoft_Equation11.bin" ContentType="application/vnd.openxmlformats-officedocument.oleObject"/>
  <Override PartName="/ppt/embeddings/Microsoft_Equation4.bin" ContentType="application/vnd.openxmlformats-officedocument.oleObject"/>
  <Override PartName="/ppt/notesSlides/notesSlide19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7.xml" ContentType="application/vnd.openxmlformats-officedocument.presentationml.notesSlide+xml"/>
  <Override PartName="/ppt/embeddings/Microsoft_Equation10.bin" ContentType="application/vnd.openxmlformats-officedocument.oleObject"/>
  <Override PartName="/ppt/embeddings/Microsoft_Equation12.bin" ContentType="application/vnd.openxmlformats-officedocument.oleObject"/>
  <Override PartName="/ppt/embeddings/Microsoft_Equation5.bin" ContentType="application/vnd.openxmlformats-officedocument.oleObject"/>
  <Override PartName="/ppt/notesSlides/notesSlide12.xml" ContentType="application/vnd.openxmlformats-officedocument.presentationml.notesSlide+xml"/>
  <Default Extension="pict" ContentType="image/pict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embeddings/Microsoft_Equation7.bin" ContentType="application/vnd.openxmlformats-officedocument.oleObject"/>
  <Override PartName="/ppt/notesSlides/notesSlide23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26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Override PartName="/ppt/notesSlides/notesSlide18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embeddings/Microsoft_Equation1.bin" ContentType="application/vnd.openxmlformats-officedocument.oleObject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embeddings/Microsoft_Equation9.bin" ContentType="application/vnd.openxmlformats-officedocument.oleObject"/>
  <Override PartName="/ppt/slides/slide15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Override PartName="/ppt/embeddings/Microsoft_Equation6.bin" ContentType="application/vnd.openxmlformats-officedocument.oleObject"/>
  <Override PartName="/ppt/slides/slide9.xml" ContentType="application/vnd.openxmlformats-officedocument.presentationml.slide+xml"/>
  <Override PartName="/ppt/embeddings/Microsoft_Equation3.bin" ContentType="application/vnd.openxmlformats-officedocument.oleObject"/>
  <Override PartName="/ppt/notesSlides/notesSlide24.xml" ContentType="application/vnd.openxmlformats-officedocument.presentationml.notesSlide+xml"/>
  <Override PartName="/ppt/slides/slide24.xml" ContentType="application/vnd.openxmlformats-officedocument.presentationml.slide+xml"/>
  <Default Extension="rels" ContentType="application/vnd.openxmlformats-package.relationships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pdf" ContentType="application/pdf"/>
  <Override PartName="/ppt/notesSlides/notesSlide20.xml" ContentType="application/vnd.openxmlformats-officedocument.presentationml.notesSlide+xml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r:id="rId1"/>
  </p:sldMasterIdLst>
  <p:notesMasterIdLst>
    <p:notesMasterId r:id="rId28"/>
  </p:notesMasterIdLst>
  <p:handoutMasterIdLst>
    <p:handoutMasterId r:id="rId29"/>
  </p:handoutMasterIdLst>
  <p:sldIdLst>
    <p:sldId id="641" r:id="rId2"/>
    <p:sldId id="815" r:id="rId3"/>
    <p:sldId id="830" r:id="rId4"/>
    <p:sldId id="746" r:id="rId5"/>
    <p:sldId id="752" r:id="rId6"/>
    <p:sldId id="747" r:id="rId7"/>
    <p:sldId id="748" r:id="rId8"/>
    <p:sldId id="769" r:id="rId9"/>
    <p:sldId id="771" r:id="rId10"/>
    <p:sldId id="773" r:id="rId11"/>
    <p:sldId id="811" r:id="rId12"/>
    <p:sldId id="774" r:id="rId13"/>
    <p:sldId id="775" r:id="rId14"/>
    <p:sldId id="803" r:id="rId15"/>
    <p:sldId id="735" r:id="rId16"/>
    <p:sldId id="789" r:id="rId17"/>
    <p:sldId id="831" r:id="rId18"/>
    <p:sldId id="817" r:id="rId19"/>
    <p:sldId id="822" r:id="rId20"/>
    <p:sldId id="828" r:id="rId21"/>
    <p:sldId id="763" r:id="rId22"/>
    <p:sldId id="764" r:id="rId23"/>
    <p:sldId id="765" r:id="rId24"/>
    <p:sldId id="834" r:id="rId25"/>
    <p:sldId id="832" r:id="rId26"/>
    <p:sldId id="833" r:id="rId27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-106" charset="2"/>
      <a:defRPr sz="2400" b="1" kern="1200">
        <a:solidFill>
          <a:schemeClr val="accent1"/>
        </a:solidFill>
        <a:latin typeface="Arial" pitchFamily="-106" charset="0"/>
        <a:ea typeface="+mn-ea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-106" charset="2"/>
      <a:defRPr sz="2400" b="1" kern="1200">
        <a:solidFill>
          <a:schemeClr val="accent1"/>
        </a:solidFill>
        <a:latin typeface="Arial" pitchFamily="-106" charset="0"/>
        <a:ea typeface="+mn-ea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-106" charset="2"/>
      <a:defRPr sz="2400" b="1" kern="1200">
        <a:solidFill>
          <a:schemeClr val="accent1"/>
        </a:solidFill>
        <a:latin typeface="Arial" pitchFamily="-106" charset="0"/>
        <a:ea typeface="+mn-ea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-106" charset="2"/>
      <a:defRPr sz="2400" b="1" kern="1200">
        <a:solidFill>
          <a:schemeClr val="accent1"/>
        </a:solidFill>
        <a:latin typeface="Arial" pitchFamily="-106" charset="0"/>
        <a:ea typeface="+mn-ea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-106" charset="2"/>
      <a:defRPr sz="2400" b="1" kern="1200">
        <a:solidFill>
          <a:schemeClr val="accent1"/>
        </a:solidFill>
        <a:latin typeface="Arial" pitchFamily="-106" charset="0"/>
        <a:ea typeface="+mn-ea"/>
        <a:cs typeface="+mn-cs"/>
      </a:defRPr>
    </a:lvl5pPr>
    <a:lvl6pPr marL="2286000" algn="l" defTabSz="457200" rtl="0" eaLnBrk="1" latinLnBrk="0" hangingPunct="1">
      <a:defRPr sz="2400" b="1" kern="1200">
        <a:solidFill>
          <a:schemeClr val="accent1"/>
        </a:solidFill>
        <a:latin typeface="Arial" pitchFamily="-106" charset="0"/>
        <a:ea typeface="+mn-ea"/>
        <a:cs typeface="+mn-cs"/>
      </a:defRPr>
    </a:lvl6pPr>
    <a:lvl7pPr marL="2743200" algn="l" defTabSz="457200" rtl="0" eaLnBrk="1" latinLnBrk="0" hangingPunct="1">
      <a:defRPr sz="2400" b="1" kern="1200">
        <a:solidFill>
          <a:schemeClr val="accent1"/>
        </a:solidFill>
        <a:latin typeface="Arial" pitchFamily="-106" charset="0"/>
        <a:ea typeface="+mn-ea"/>
        <a:cs typeface="+mn-cs"/>
      </a:defRPr>
    </a:lvl7pPr>
    <a:lvl8pPr marL="3200400" algn="l" defTabSz="457200" rtl="0" eaLnBrk="1" latinLnBrk="0" hangingPunct="1">
      <a:defRPr sz="2400" b="1" kern="1200">
        <a:solidFill>
          <a:schemeClr val="accent1"/>
        </a:solidFill>
        <a:latin typeface="Arial" pitchFamily="-106" charset="0"/>
        <a:ea typeface="+mn-ea"/>
        <a:cs typeface="+mn-cs"/>
      </a:defRPr>
    </a:lvl8pPr>
    <a:lvl9pPr marL="3657600" algn="l" defTabSz="457200" rtl="0" eaLnBrk="1" latinLnBrk="0" hangingPunct="1">
      <a:defRPr sz="2400" b="1" kern="1200">
        <a:solidFill>
          <a:schemeClr val="accent1"/>
        </a:solidFill>
        <a:latin typeface="Arial" pitchFamily="-106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0000"/>
    <a:srgbClr val="00FFFF"/>
    <a:srgbClr val="33CCFF"/>
    <a:srgbClr val="0099FF"/>
    <a:srgbClr val="FFCCFF"/>
    <a:srgbClr val="CCFFFF"/>
    <a:srgbClr val="99FFCC"/>
    <a:srgbClr val="FFCC99"/>
    <a:srgbClr val="FF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snapVertSplitter="1" vertBarState="minimized">
    <p:restoredLeft sz="15620"/>
    <p:restoredTop sz="94660"/>
  </p:normalViewPr>
  <p:slideViewPr>
    <p:cSldViewPr>
      <p:cViewPr>
        <p:scale>
          <a:sx n="100" d="100"/>
          <a:sy n="100" d="100"/>
        </p:scale>
        <p:origin x="-1760" y="-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60"/>
    </p:cViewPr>
  </p:sorterViewPr>
  <p:notesViewPr>
    <p:cSldViewPr>
      <p:cViewPr varScale="1">
        <p:scale>
          <a:sx n="80" d="100"/>
          <a:sy n="80" d="100"/>
        </p:scale>
        <p:origin x="-2856" y="-120"/>
      </p:cViewPr>
      <p:guideLst>
        <p:guide orient="horz" pos="3024"/>
        <p:guide pos="230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presProps" Target="presProps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notesMaster" Target="notesMasters/notesMaster1.xml"/><Relationship Id="rId26" Type="http://schemas.openxmlformats.org/officeDocument/2006/relationships/slide" Target="slides/slide25.xml"/><Relationship Id="rId30" Type="http://schemas.openxmlformats.org/officeDocument/2006/relationships/printerSettings" Target="printerSettings/printerSettings1.bin"/><Relationship Id="rId11" Type="http://schemas.openxmlformats.org/officeDocument/2006/relationships/slide" Target="slides/slide10.xml"/><Relationship Id="rId29" Type="http://schemas.openxmlformats.org/officeDocument/2006/relationships/handoutMaster" Target="handoutMasters/handout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7" Type="http://schemas.openxmlformats.org/officeDocument/2006/relationships/slide" Target="slides/slide7.xml"/><Relationship Id="rId1" Type="http://schemas.openxmlformats.org/officeDocument/2006/relationships/slide" Target="slides/slide1.xml"/><Relationship Id="rId24" Type="http://schemas.openxmlformats.org/officeDocument/2006/relationships/slide" Target="slides/slide24.xml"/><Relationship Id="rId25" Type="http://schemas.openxmlformats.org/officeDocument/2006/relationships/slide" Target="slides/slide25.xml"/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0" Type="http://schemas.openxmlformats.org/officeDocument/2006/relationships/slide" Target="slides/slide10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9" Type="http://schemas.openxmlformats.org/officeDocument/2006/relationships/slide" Target="slides/slide9.xml"/><Relationship Id="rId18" Type="http://schemas.openxmlformats.org/officeDocument/2006/relationships/slide" Target="slides/slide18.xml"/><Relationship Id="rId3" Type="http://schemas.openxmlformats.org/officeDocument/2006/relationships/slide" Target="slides/slide3.xml"/><Relationship Id="rId14" Type="http://schemas.openxmlformats.org/officeDocument/2006/relationships/slide" Target="slides/slide14.xml"/><Relationship Id="rId23" Type="http://schemas.openxmlformats.org/officeDocument/2006/relationships/slide" Target="slides/slide23.xml"/><Relationship Id="rId4" Type="http://schemas.openxmlformats.org/officeDocument/2006/relationships/slide" Target="slides/slide4.xml"/><Relationship Id="rId26" Type="http://schemas.openxmlformats.org/officeDocument/2006/relationships/slide" Target="slides/slide26.xml"/><Relationship Id="rId11" Type="http://schemas.openxmlformats.org/officeDocument/2006/relationships/slide" Target="slides/slide11.xml"/><Relationship Id="rId6" Type="http://schemas.openxmlformats.org/officeDocument/2006/relationships/slide" Target="slides/slide6.xml"/><Relationship Id="rId16" Type="http://schemas.openxmlformats.org/officeDocument/2006/relationships/slide" Target="slides/slide16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19" Type="http://schemas.openxmlformats.org/officeDocument/2006/relationships/slide" Target="slides/slide19.xml"/><Relationship Id="rId20" Type="http://schemas.openxmlformats.org/officeDocument/2006/relationships/slide" Target="slides/slide20.xml"/><Relationship Id="rId22" Type="http://schemas.openxmlformats.org/officeDocument/2006/relationships/slide" Target="slides/slide22.xml"/><Relationship Id="rId21" Type="http://schemas.openxmlformats.org/officeDocument/2006/relationships/slide" Target="slides/slide21.xml"/><Relationship Id="rId2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ict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ict"/><Relationship Id="rId3" Type="http://schemas.openxmlformats.org/officeDocument/2006/relationships/image" Target="../media/image17.pict"/><Relationship Id="rId1" Type="http://schemas.openxmlformats.org/officeDocument/2006/relationships/image" Target="../media/image15.pict"/></Relationships>
</file>

<file path=ppt/drawings/_rels/vmlDrawing3.vml.rels><?xml version="1.0" encoding="UTF-8" standalone="yes"?>
<Relationships xmlns="http://schemas.openxmlformats.org/package/2006/relationships"><Relationship Id="rId6" Type="http://schemas.openxmlformats.org/officeDocument/2006/relationships/image" Target="../media/image27.pict"/><Relationship Id="rId4" Type="http://schemas.openxmlformats.org/officeDocument/2006/relationships/image" Target="../media/image25.pict"/><Relationship Id="rId1" Type="http://schemas.openxmlformats.org/officeDocument/2006/relationships/image" Target="../media/image22.pict"/><Relationship Id="rId2" Type="http://schemas.openxmlformats.org/officeDocument/2006/relationships/image" Target="../media/image23.pict"/><Relationship Id="rId3" Type="http://schemas.openxmlformats.org/officeDocument/2006/relationships/image" Target="../media/image24.pict"/><Relationship Id="rId5" Type="http://schemas.openxmlformats.org/officeDocument/2006/relationships/image" Target="../media/image26.pict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ict"/><Relationship Id="rId1" Type="http://schemas.openxmlformats.org/officeDocument/2006/relationships/image" Target="../media/image22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41663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Book Antiqua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2263" y="0"/>
            <a:ext cx="3141662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Book Antiqua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07488"/>
            <a:ext cx="31416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Book Antiqua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77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249738" y="9159875"/>
            <a:ext cx="31416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 b="0">
                <a:solidFill>
                  <a:schemeClr val="tx1"/>
                </a:solidFill>
                <a:latin typeface="Book Antiqua" pitchFamily="-106" charset="0"/>
              </a:defRPr>
            </a:lvl1pPr>
          </a:lstStyle>
          <a:p>
            <a:pPr>
              <a:defRPr/>
            </a:pPr>
            <a:fld id="{B7B4379A-8951-CC4A-BB25-A85D7C1AC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06" charset="0"/>
        <a:ea typeface="ＭＳ Ｐゴシック" pitchFamily="-106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C3506-B310-1643-A589-9ACE1E159FB2}" type="slidenum">
              <a:rPr lang="en-US"/>
              <a:pPr>
                <a:defRPr/>
              </a:pPr>
              <a:t>‹#›</a:t>
            </a:fld>
            <a:r>
              <a:rPr lang="en-US"/>
              <a:t>/67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85E9B-D646-924E-8095-5FFF41FB1237}" type="slidenum">
              <a:rPr lang="en-US"/>
              <a:pPr>
                <a:defRPr/>
              </a:pPr>
              <a:t>‹#›</a:t>
            </a:fld>
            <a:r>
              <a:rPr lang="en-US"/>
              <a:t>/67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466725"/>
            <a:ext cx="66294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000" b="0" smtClean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77000"/>
            <a:ext cx="60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400" b="0">
                <a:solidFill>
                  <a:schemeClr val="tx1"/>
                </a:solidFill>
                <a:latin typeface="Times New Roman" pitchFamily="-106" charset="0"/>
              </a:defRPr>
            </a:lvl1pPr>
          </a:lstStyle>
          <a:p>
            <a:pPr>
              <a:defRPr/>
            </a:pPr>
            <a:fld id="{E82C27FD-4276-6147-A1A0-4923665E7708}" type="slidenum">
              <a:rPr lang="en-US"/>
              <a:pPr>
                <a:defRPr/>
              </a:pPr>
              <a:t>‹#›</a:t>
            </a:fld>
            <a:r>
              <a:rPr lang="en-US" dirty="0"/>
              <a:t>    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r:id="rId1"/>
    <p:sldLayoutId r:id="rId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06" charset="-128"/>
          <a:cs typeface="ＭＳ Ｐゴシック" pitchFamily="-106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Arial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-106" charset="2"/>
        <a:buChar char="u"/>
        <a:defRPr sz="2800" b="1">
          <a:solidFill>
            <a:schemeClr val="tx1"/>
          </a:solidFill>
          <a:latin typeface="+mn-lt"/>
          <a:ea typeface="ＭＳ Ｐゴシック" pitchFamily="-106" charset="-128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-106" charset="2"/>
        <a:buChar char="u"/>
        <a:defRPr sz="2000" b="1">
          <a:solidFill>
            <a:schemeClr val="hlink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-106" charset="2"/>
        <a:buChar char="u"/>
        <a:defRPr sz="2000">
          <a:solidFill>
            <a:schemeClr val="hlink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-106" charset="2"/>
        <a:buChar char="u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-106" charset="2"/>
        <a:buChar char="u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-106" charset="2"/>
        <a:buChar char="u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-106" charset="2"/>
        <a:buChar char="u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-106" charset="2"/>
        <a:buChar char="u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-106" charset="2"/>
        <a:buChar char="u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2.bin"/><Relationship Id="rId4" Type="http://schemas.openxmlformats.org/officeDocument/2006/relationships/image" Target="../media/image18.pdf"/><Relationship Id="rId10" Type="http://schemas.openxmlformats.org/officeDocument/2006/relationships/oleObject" Target="../embeddings/Microsoft_Equation4.bin"/><Relationship Id="rId5" Type="http://schemas.openxmlformats.org/officeDocument/2006/relationships/image" Target="../media/image19.png"/><Relationship Id="rId7" Type="http://schemas.openxmlformats.org/officeDocument/2006/relationships/image" Target="../media/image2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Microsoft_Equation3.bin"/><Relationship Id="rId3" Type="http://schemas.openxmlformats.org/officeDocument/2006/relationships/notesSlide" Target="../notesSlides/notesSlide10.xml"/><Relationship Id="rId6" Type="http://schemas.openxmlformats.org/officeDocument/2006/relationships/image" Target="../media/image20.pd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quation7.bin"/><Relationship Id="rId4" Type="http://schemas.openxmlformats.org/officeDocument/2006/relationships/image" Target="../media/image28.pdf"/><Relationship Id="rId10" Type="http://schemas.openxmlformats.org/officeDocument/2006/relationships/oleObject" Target="../embeddings/Microsoft_Equation9.bin"/><Relationship Id="rId5" Type="http://schemas.openxmlformats.org/officeDocument/2006/relationships/image" Target="../media/image29.png"/><Relationship Id="rId7" Type="http://schemas.openxmlformats.org/officeDocument/2006/relationships/oleObject" Target="../embeddings/Microsoft_Equation6.bin"/><Relationship Id="rId11" Type="http://schemas.openxmlformats.org/officeDocument/2006/relationships/oleObject" Target="../embeddings/Microsoft_Equation10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Microsoft_Equation8.bin"/><Relationship Id="rId3" Type="http://schemas.openxmlformats.org/officeDocument/2006/relationships/notesSlide" Target="../notesSlides/notesSlide11.xml"/><Relationship Id="rId6" Type="http://schemas.openxmlformats.org/officeDocument/2006/relationships/oleObject" Target="../embeddings/Microsoft_Equation5.bin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image" Target="../media/image32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5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7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jpeg"/><Relationship Id="rId6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pdf"/><Relationship Id="rId5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1.png"/><Relationship Id="rId6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7.png"/><Relationship Id="rId1" Type="http://schemas.openxmlformats.org/officeDocument/2006/relationships/video" Target="file://localhost/Users/eliasmetral/Downloads/VIDEO2.MPG" TargetMode="Externa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9.pdf"/><Relationship Id="rId5" Type="http://schemas.openxmlformats.org/officeDocument/2006/relationships/image" Target="../media/image50.png"/><Relationship Id="rId7" Type="http://schemas.openxmlformats.org/officeDocument/2006/relationships/oleObject" Target="../embeddings/Microsoft_Equation12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0.xml"/><Relationship Id="rId6" Type="http://schemas.openxmlformats.org/officeDocument/2006/relationships/oleObject" Target="../embeddings/Microsoft_Equation11.bin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1.pdf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3.pdf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pdf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7.pd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hyperlink" Target="http://emetral.web.cern.ch/emetral/LRFF/SummaryAtTE-TM_11-12-12/LRFF_EM_11-12-12_TE-TM.pptx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://emetral.web.cern.ch/emetral/LRFF/20thMeeting_27-11-12/LRFF_EM_03-12-12_AfterMeetingComments_Final.pptx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jpeg"/><Relationship Id="rId4" Type="http://schemas.openxmlformats.org/officeDocument/2006/relationships/image" Target="../media/image4.pd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Relationship Id="rId5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emetral.web.cern.ch/emetral/LRFF/LRFF.htm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3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df"/><Relationship Id="rId5" Type="http://schemas.openxmlformats.org/officeDocument/2006/relationships/image" Target="../media/image12.pdf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1</a:t>
            </a:fld>
            <a:endParaRPr lang="en-US" sz="1000" dirty="0" smtClean="0"/>
          </a:p>
        </p:txBody>
      </p:sp>
      <p:sp>
        <p:nvSpPr>
          <p:cNvPr id="6149" name="Rectangle 42"/>
          <p:cNvSpPr>
            <a:spLocks noChangeAspect="1" noChangeArrowheads="1"/>
          </p:cNvSpPr>
          <p:nvPr/>
        </p:nvSpPr>
        <p:spPr bwMode="auto">
          <a:xfrm>
            <a:off x="914400" y="341293"/>
            <a:ext cx="7315200" cy="95410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square">
            <a:prstTxWarp prst="textNoShape">
              <a:avLst/>
            </a:prstTxWarp>
            <a:spAutoFit/>
            <a:flatTx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sz="2800" b="0" dirty="0" smtClean="0">
                <a:solidFill>
                  <a:schemeClr val="tx1"/>
                </a:solidFill>
              </a:rPr>
              <a:t>OUTCOMES OF THE LRFF</a:t>
            </a:r>
            <a:br>
              <a:rPr lang="en-US" sz="2800" b="0" dirty="0" smtClean="0">
                <a:solidFill>
                  <a:schemeClr val="tx1"/>
                </a:solidFill>
              </a:rPr>
            </a:br>
            <a:r>
              <a:rPr lang="en-US" sz="2800" b="0" dirty="0" smtClean="0">
                <a:solidFill>
                  <a:schemeClr val="tx1"/>
                </a:solidFill>
              </a:rPr>
              <a:t> (LHC RF FINGERS) TASK FORCE IN 2012</a:t>
            </a:r>
          </a:p>
        </p:txBody>
      </p:sp>
      <p:sp>
        <p:nvSpPr>
          <p:cNvPr id="15" name="Rectangle 63"/>
          <p:cNvSpPr>
            <a:spLocks noChangeArrowheads="1"/>
          </p:cNvSpPr>
          <p:nvPr/>
        </p:nvSpPr>
        <p:spPr bwMode="auto">
          <a:xfrm>
            <a:off x="304800" y="1447800"/>
            <a:ext cx="8534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prstTxWarp prst="textNoShape">
              <a:avLst/>
            </a:prstTxWarp>
          </a:bodyPr>
          <a:lstStyle/>
          <a:p>
            <a:pPr algn="just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Métral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O.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Aberle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R.W.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Assmann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V.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Baglin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M.J. Barnes, O.E.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Berrig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                 A.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Bertarelli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G.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Bregliozzi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S.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Calatroni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F.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Carra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F.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Caspers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H.A. Day,         M. Ferro-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Luzzi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M.A.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Gallilee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C.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Garion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M.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Garlasche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A.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Grudiev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J.M. Jimenez, R. Jones, O.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Kononenko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R.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Losito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J.L.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Nougaret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V. Parma,            S.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Redaelli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B.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Salvant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P.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Strubin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R.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Veness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C.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Vollinger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W. </a:t>
            </a:r>
            <a:r>
              <a:rPr lang="en-US" sz="1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Weterings</a:t>
            </a:r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7" name="Picture 6" descr="IMG_17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3124200"/>
            <a:ext cx="4876800" cy="3657600"/>
          </a:xfrm>
          <a:prstGeom prst="rect">
            <a:avLst/>
          </a:prstGeom>
        </p:spPr>
      </p:pic>
      <p:sp>
        <p:nvSpPr>
          <p:cNvPr id="8" name="AutoShape 16"/>
          <p:cNvSpPr>
            <a:spLocks noChangeArrowheads="1"/>
          </p:cNvSpPr>
          <p:nvPr/>
        </p:nvSpPr>
        <p:spPr bwMode="auto">
          <a:xfrm>
            <a:off x="5943600" y="5486400"/>
            <a:ext cx="2819400" cy="1219200"/>
          </a:xfrm>
          <a:prstGeom prst="wedgeEllipseCallout">
            <a:avLst>
              <a:gd name="adj1" fmla="val -97339"/>
              <a:gd name="adj2" fmla="val -20486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5943600" y="5562600"/>
            <a:ext cx="2895600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/>
                </a:solidFill>
                <a:latin typeface="Arial" charset="0"/>
              </a:rPr>
              <a:t>Some people </a:t>
            </a:r>
            <a:br>
              <a:rPr lang="en-US" sz="1800" b="1" dirty="0" smtClean="0">
                <a:solidFill>
                  <a:schemeClr val="bg2"/>
                </a:solidFill>
                <a:latin typeface="Arial" charset="0"/>
              </a:rPr>
            </a:br>
            <a:r>
              <a:rPr lang="en-US" sz="1800" b="1" dirty="0" smtClean="0">
                <a:solidFill>
                  <a:schemeClr val="bg2"/>
                </a:solidFill>
                <a:latin typeface="Arial" charset="0"/>
              </a:rPr>
              <a:t>installed this in the LHC and are very happy!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10</a:t>
            </a:fld>
            <a:endParaRPr lang="en-US" sz="1000" dirty="0" smtClean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WHY DO WE NEED RF FINGERS AND/OR FERRITE? (4/5)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9662" y="2519362"/>
            <a:ext cx="4476138" cy="2890838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572000" y="2514600"/>
            <a:ext cx="4572000" cy="2895600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16" name="Object 8"/>
          <p:cNvGraphicFramePr>
            <a:graphicFrameLocks noChangeAspect="1"/>
          </p:cNvGraphicFramePr>
          <p:nvPr/>
        </p:nvGraphicFramePr>
        <p:xfrm>
          <a:off x="3114675" y="2590800"/>
          <a:ext cx="1381125" cy="373062"/>
        </p:xfrm>
        <a:graphic>
          <a:graphicData uri="http://schemas.openxmlformats.org/presentationml/2006/ole">
            <p:oleObj spid="_x0000_s397315" name="Equation" r:id="rId8" imgW="660400" imgH="177800" progId="Equation.3">
              <p:embed/>
            </p:oleObj>
          </a:graphicData>
        </a:graphic>
      </p:graphicFrame>
      <p:graphicFrame>
        <p:nvGraphicFramePr>
          <p:cNvPr id="17" name="Object 9"/>
          <p:cNvGraphicFramePr>
            <a:graphicFrameLocks noChangeAspect="1"/>
          </p:cNvGraphicFramePr>
          <p:nvPr/>
        </p:nvGraphicFramePr>
        <p:xfrm>
          <a:off x="2538664" y="2979738"/>
          <a:ext cx="1941513" cy="373062"/>
        </p:xfrm>
        <a:graphic>
          <a:graphicData uri="http://schemas.openxmlformats.org/presentationml/2006/ole">
            <p:oleObj spid="_x0000_s397316" name="Equation" r:id="rId9" imgW="927100" imgH="177800" progId="Equation.3">
              <p:embed/>
            </p:oleObj>
          </a:graphicData>
        </a:graphic>
      </p:graphicFrame>
      <p:sp>
        <p:nvSpPr>
          <p:cNvPr id="18" name="Rectangle 55"/>
          <p:cNvSpPr>
            <a:spLocks noChangeArrowheads="1"/>
          </p:cNvSpPr>
          <p:nvPr/>
        </p:nvSpPr>
        <p:spPr bwMode="auto">
          <a:xfrm>
            <a:off x="304800" y="990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0" indent="-342900" algn="just">
              <a:lnSpc>
                <a:spcPct val="120000"/>
              </a:lnSpc>
              <a:buClr>
                <a:srgbClr val="00CCCC"/>
              </a:buClr>
              <a:buSzPct val="120000"/>
              <a:buFont typeface="Arial"/>
              <a:buChar char="•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Consider the following (analytical) distribution</a:t>
            </a:r>
            <a:endParaRPr lang="en-US" sz="1800" dirty="0" smtClean="0">
              <a:solidFill>
                <a:srgbClr val="FFFFFF"/>
              </a:solidFill>
              <a:latin typeface="Arial" pitchFamily="-109" charset="0"/>
              <a:sym typeface="Symbol" pitchFamily="-109" charset="2"/>
            </a:endParaRPr>
          </a:p>
        </p:txBody>
      </p:sp>
      <p:graphicFrame>
        <p:nvGraphicFramePr>
          <p:cNvPr id="19" name="Object 14"/>
          <p:cNvGraphicFramePr>
            <a:graphicFrameLocks noChangeAspect="1"/>
          </p:cNvGraphicFramePr>
          <p:nvPr/>
        </p:nvGraphicFramePr>
        <p:xfrm>
          <a:off x="6859588" y="3200400"/>
          <a:ext cx="1676400" cy="513527"/>
        </p:xfrm>
        <a:graphic>
          <a:graphicData uri="http://schemas.openxmlformats.org/presentationml/2006/ole">
            <p:oleObj spid="_x0000_s397317" name="Equation" r:id="rId10" imgW="1028700" imgH="317500" progId="Equation.3">
              <p:embed/>
            </p:oleObj>
          </a:graphicData>
        </a:graphic>
      </p:graphicFrame>
      <p:cxnSp>
        <p:nvCxnSpPr>
          <p:cNvPr id="20" name="Straight Arrow Connector 19"/>
          <p:cNvCxnSpPr/>
          <p:nvPr/>
        </p:nvCxnSpPr>
        <p:spPr bwMode="auto">
          <a:xfrm rot="5400000">
            <a:off x="5906334" y="3390067"/>
            <a:ext cx="1600200" cy="1667"/>
          </a:xfrm>
          <a:prstGeom prst="straightConnector1">
            <a:avLst/>
          </a:prstGeom>
          <a:solidFill>
            <a:schemeClr val="hlink"/>
          </a:solidFill>
          <a:ln w="28575" cap="flat" cmpd="sng" algn="ctr">
            <a:solidFill>
              <a:srgbClr val="D60093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4" name="AutoShape 23"/>
          <p:cNvSpPr>
            <a:spLocks noChangeArrowheads="1"/>
          </p:cNvSpPr>
          <p:nvPr/>
        </p:nvSpPr>
        <p:spPr bwMode="auto">
          <a:xfrm>
            <a:off x="5943600" y="1600200"/>
            <a:ext cx="2667000" cy="533400"/>
          </a:xfrm>
          <a:prstGeom prst="wedgeEllipseCallout">
            <a:avLst>
              <a:gd name="adj1" fmla="val -59396"/>
              <a:gd name="adj2" fmla="val 140203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5867400" y="1628507"/>
            <a:ext cx="2895600" cy="4154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>
              <a:lnSpc>
                <a:spcPct val="120000"/>
              </a:lnSpc>
              <a:tabLst>
                <a:tab pos="1146175" algn="l"/>
              </a:tabLst>
            </a:pPr>
            <a:r>
              <a:rPr lang="en-US" sz="18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Computed </a:t>
            </a:r>
            <a:r>
              <a:rPr lang="en-US" sz="1800" i="1" dirty="0" err="1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P</a:t>
            </a:r>
            <a:r>
              <a:rPr lang="en-US" sz="1800" i="1" baseline="-25000" dirty="0" err="1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dB</a:t>
            </a:r>
            <a:r>
              <a:rPr lang="en-US" sz="18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 ( </a:t>
            </a:r>
            <a:r>
              <a:rPr lang="en-US" sz="1800" i="1" dirty="0" err="1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f</a:t>
            </a:r>
            <a:r>
              <a:rPr lang="en-US" sz="1800" i="1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 </a:t>
            </a:r>
            <a:r>
              <a:rPr lang="en-US" sz="18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) 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5257800" y="5791200"/>
            <a:ext cx="2209800" cy="838200"/>
          </a:xfrm>
          <a:prstGeom prst="wedgeEllipseCallout">
            <a:avLst>
              <a:gd name="adj1" fmla="val 13093"/>
              <a:gd name="adj2" fmla="val -220380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5334000" y="5906869"/>
            <a:ext cx="20574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2"/>
                </a:solidFill>
              </a:rPr>
              <a:t>5</a:t>
            </a:r>
            <a:r>
              <a:rPr lang="en-US" sz="1800" b="1" dirty="0" smtClean="0">
                <a:solidFill>
                  <a:schemeClr val="accent2"/>
                </a:solidFill>
              </a:rPr>
              <a:t> </a:t>
            </a:r>
            <a:r>
              <a:rPr lang="en-US" sz="1800" b="1" dirty="0" err="1" smtClean="0">
                <a:solidFill>
                  <a:schemeClr val="accent2"/>
                </a:solidFill>
              </a:rPr>
              <a:t>kΩ</a:t>
            </a:r>
            <a:r>
              <a:rPr lang="en-US" sz="1800" b="1" dirty="0" smtClean="0">
                <a:solidFill>
                  <a:schemeClr val="accent2"/>
                </a:solidFill>
              </a:rPr>
              <a:t> gives 1 W at 1.4 GHz </a:t>
            </a:r>
            <a:endParaRPr lang="en-US" sz="1800" b="1" baseline="-250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11</a:t>
            </a:fld>
            <a:endParaRPr lang="en-US" sz="1000" dirty="0" smtClean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WHY DO WE NEED RF FINGERS AND/OR FERRITE? (5/5)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873879" y="1447800"/>
            <a:ext cx="7584321" cy="4724400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633862" name="Object 6"/>
          <p:cNvGraphicFramePr>
            <a:graphicFrameLocks noChangeAspect="1"/>
          </p:cNvGraphicFramePr>
          <p:nvPr/>
        </p:nvGraphicFramePr>
        <p:xfrm>
          <a:off x="7129463" y="6203950"/>
          <a:ext cx="1328737" cy="425450"/>
        </p:xfrm>
        <a:graphic>
          <a:graphicData uri="http://schemas.openxmlformats.org/presentationml/2006/ole">
            <p:oleObj spid="_x0000_s633862" name="Equation" r:id="rId6" imgW="635000" imgH="203200" progId="Equation.3">
              <p:embed/>
            </p:oleObj>
          </a:graphicData>
        </a:graphic>
      </p:graphicFrame>
      <p:graphicFrame>
        <p:nvGraphicFramePr>
          <p:cNvPr id="19" name="Object 13"/>
          <p:cNvGraphicFramePr>
            <a:graphicFrameLocks noChangeAspect="1"/>
          </p:cNvGraphicFramePr>
          <p:nvPr/>
        </p:nvGraphicFramePr>
        <p:xfrm>
          <a:off x="1601788" y="914400"/>
          <a:ext cx="2500312" cy="930275"/>
        </p:xfrm>
        <a:graphic>
          <a:graphicData uri="http://schemas.openxmlformats.org/presentationml/2006/ole">
            <p:oleObj spid="_x0000_s633863" name="Equation" r:id="rId7" imgW="1193800" imgH="444500" progId="Equation.3">
              <p:embed/>
            </p:oleObj>
          </a:graphicData>
        </a:graphic>
      </p:graphicFrame>
      <p:sp>
        <p:nvSpPr>
          <p:cNvPr id="20" name="AutoShape 23"/>
          <p:cNvSpPr>
            <a:spLocks noChangeArrowheads="1"/>
          </p:cNvSpPr>
          <p:nvPr/>
        </p:nvSpPr>
        <p:spPr bwMode="auto">
          <a:xfrm>
            <a:off x="1600200" y="2209800"/>
            <a:ext cx="1905000" cy="1066800"/>
          </a:xfrm>
          <a:prstGeom prst="wedgeEllipseCallout">
            <a:avLst>
              <a:gd name="adj1" fmla="val -20790"/>
              <a:gd name="adj2" fmla="val -74817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1676400" y="2290762"/>
            <a:ext cx="1828800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/>
                </a:solidFill>
              </a:rPr>
              <a:t>Assuming the </a:t>
            </a:r>
            <a:br>
              <a:rPr lang="en-US" sz="1800" b="1" dirty="0" smtClean="0">
                <a:solidFill>
                  <a:schemeClr val="bg2"/>
                </a:solidFill>
              </a:rPr>
            </a:br>
            <a:r>
              <a:rPr lang="en-US" sz="1800" b="1" dirty="0" smtClean="0">
                <a:solidFill>
                  <a:schemeClr val="bg2"/>
                </a:solidFill>
              </a:rPr>
              <a:t>same shape of the </a:t>
            </a:r>
            <a:r>
              <a:rPr lang="en-US" sz="1800" dirty="0" smtClean="0">
                <a:solidFill>
                  <a:schemeClr val="bg2"/>
                </a:solidFill>
              </a:rPr>
              <a:t>profile</a:t>
            </a:r>
            <a:endParaRPr lang="en-US" sz="1800" b="1" baseline="-25000" dirty="0">
              <a:solidFill>
                <a:schemeClr val="bg2"/>
              </a:solidFill>
            </a:endParaRPr>
          </a:p>
        </p:txBody>
      </p:sp>
      <p:graphicFrame>
        <p:nvGraphicFramePr>
          <p:cNvPr id="633864" name="Object 8"/>
          <p:cNvGraphicFramePr>
            <a:graphicFrameLocks noChangeAspect="1"/>
          </p:cNvGraphicFramePr>
          <p:nvPr/>
        </p:nvGraphicFramePr>
        <p:xfrm>
          <a:off x="7470775" y="685800"/>
          <a:ext cx="1673225" cy="373063"/>
        </p:xfrm>
        <a:graphic>
          <a:graphicData uri="http://schemas.openxmlformats.org/presentationml/2006/ole">
            <p:oleObj spid="_x0000_s633864" name="Equation" r:id="rId8" imgW="800100" imgH="177800" progId="Equation.3">
              <p:embed/>
            </p:oleObj>
          </a:graphicData>
        </a:graphic>
      </p:graphicFrame>
      <p:graphicFrame>
        <p:nvGraphicFramePr>
          <p:cNvPr id="633865" name="Object 9"/>
          <p:cNvGraphicFramePr>
            <a:graphicFrameLocks noChangeAspect="1"/>
          </p:cNvGraphicFramePr>
          <p:nvPr/>
        </p:nvGraphicFramePr>
        <p:xfrm>
          <a:off x="7470775" y="1143000"/>
          <a:ext cx="1673225" cy="373063"/>
        </p:xfrm>
        <a:graphic>
          <a:graphicData uri="http://schemas.openxmlformats.org/presentationml/2006/ole">
            <p:oleObj spid="_x0000_s633865" name="Equation" r:id="rId9" imgW="800100" imgH="177800" progId="Equation.3">
              <p:embed/>
            </p:oleObj>
          </a:graphicData>
        </a:graphic>
      </p:graphicFrame>
      <p:graphicFrame>
        <p:nvGraphicFramePr>
          <p:cNvPr id="633866" name="Object 10"/>
          <p:cNvGraphicFramePr>
            <a:graphicFrameLocks noChangeAspect="1"/>
          </p:cNvGraphicFramePr>
          <p:nvPr/>
        </p:nvGraphicFramePr>
        <p:xfrm>
          <a:off x="7470775" y="1608138"/>
          <a:ext cx="1673225" cy="373062"/>
        </p:xfrm>
        <a:graphic>
          <a:graphicData uri="http://schemas.openxmlformats.org/presentationml/2006/ole">
            <p:oleObj spid="_x0000_s633866" name="Equation" r:id="rId10" imgW="800100" imgH="177800" progId="Equation.3">
              <p:embed/>
            </p:oleObj>
          </a:graphicData>
        </a:graphic>
      </p:graphicFrame>
      <p:graphicFrame>
        <p:nvGraphicFramePr>
          <p:cNvPr id="633867" name="Object 11"/>
          <p:cNvGraphicFramePr>
            <a:graphicFrameLocks noChangeAspect="1"/>
          </p:cNvGraphicFramePr>
          <p:nvPr/>
        </p:nvGraphicFramePr>
        <p:xfrm>
          <a:off x="7337425" y="2065338"/>
          <a:ext cx="1806575" cy="373062"/>
        </p:xfrm>
        <a:graphic>
          <a:graphicData uri="http://schemas.openxmlformats.org/presentationml/2006/ole">
            <p:oleObj spid="_x0000_s633867" name="Equation" r:id="rId11" imgW="863600" imgH="1778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12</a:t>
            </a:fld>
            <a:endParaRPr lang="en-US" sz="1000" dirty="0" smtClean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SEVERAL DESIGNS FOR RF FINGERS (1/3)</a:t>
            </a:r>
          </a:p>
        </p:txBody>
      </p:sp>
      <p:sp>
        <p:nvSpPr>
          <p:cNvPr id="6" name="Rectangle 55"/>
          <p:cNvSpPr>
            <a:spLocks noChangeArrowheads="1"/>
          </p:cNvSpPr>
          <p:nvPr/>
        </p:nvSpPr>
        <p:spPr bwMode="auto">
          <a:xfrm>
            <a:off x="0" y="914400"/>
            <a:ext cx="3886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1) Funnel for the </a:t>
            </a:r>
            <a:r>
              <a:rPr lang="en-US" sz="2000" dirty="0" err="1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PIMs</a:t>
            </a:r>
            <a:endParaRPr lang="en-US" sz="2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For case of longitudinal movement (only) 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Good for contact / gap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Possible issue with buckling and aperture restriction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465" y="838200"/>
            <a:ext cx="4246408" cy="2286000"/>
          </a:xfrm>
          <a:prstGeom prst="rect">
            <a:avLst/>
          </a:prstGeom>
        </p:spPr>
      </p:pic>
      <p:sp>
        <p:nvSpPr>
          <p:cNvPr id="10" name="Rectangle 55"/>
          <p:cNvSpPr>
            <a:spLocks noChangeArrowheads="1"/>
          </p:cNvSpPr>
          <p:nvPr/>
        </p:nvSpPr>
        <p:spPr bwMode="auto">
          <a:xfrm>
            <a:off x="0" y="3886200"/>
            <a:ext cx="3886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2) Spring for the VMTSA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For case of transversal movement 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Possible issue with contact / gap (due to elliptical shape) =&gt; RF heating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Possible issue with aperture restriction 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4114800"/>
            <a:ext cx="3024988" cy="2266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3810000" y="3048000"/>
            <a:ext cx="2438400" cy="1524000"/>
          </a:xfrm>
          <a:prstGeom prst="wedgeEllipseCallout">
            <a:avLst>
              <a:gd name="adj1" fmla="val -11983"/>
              <a:gd name="adj2" fmla="val 119651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3962400" y="3124200"/>
            <a:ext cx="2209800" cy="12659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  <a:tabLst>
                <a:tab pos="1146175" algn="l"/>
              </a:tabLst>
            </a:pPr>
            <a: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Spring (to be put </a:t>
            </a:r>
            <a:b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</a:br>
            <a: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at the extremity of the RF fingers where there is a groove)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4114800" y="1524000"/>
            <a:ext cx="1066800" cy="457200"/>
          </a:xfrm>
          <a:prstGeom prst="wedgeEllipseCallout">
            <a:avLst>
              <a:gd name="adj1" fmla="val 112645"/>
              <a:gd name="adj2" fmla="val -114515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4114800" y="1524000"/>
            <a:ext cx="1066800" cy="457200"/>
          </a:xfrm>
          <a:prstGeom prst="wedgeEllipseCallout">
            <a:avLst>
              <a:gd name="adj1" fmla="val 113835"/>
              <a:gd name="adj2" fmla="val -81182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4114800" y="1524000"/>
            <a:ext cx="1066800" cy="3795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  <a:tabLst>
                <a:tab pos="1146175" algn="l"/>
              </a:tabLst>
            </a:pPr>
            <a: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Funnel</a:t>
            </a:r>
            <a:endParaRPr lang="en-US" sz="1600" b="1" dirty="0">
              <a:solidFill>
                <a:schemeClr val="bg2"/>
              </a:solidFill>
            </a:endParaRPr>
          </a:p>
        </p:txBody>
      </p:sp>
      <p:pic>
        <p:nvPicPr>
          <p:cNvPr id="19" name="Picture 18" descr="IMG_068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3550355"/>
            <a:ext cx="2286000" cy="1707445"/>
          </a:xfrm>
          <a:prstGeom prst="rect">
            <a:avLst/>
          </a:prstGeom>
        </p:spPr>
      </p:pic>
      <p:pic>
        <p:nvPicPr>
          <p:cNvPr id="20" name="Picture 19" descr="IMG_068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5150554"/>
            <a:ext cx="2286001" cy="1707446"/>
          </a:xfrm>
          <a:prstGeom prst="rect">
            <a:avLst/>
          </a:prstGeom>
        </p:spPr>
      </p:pic>
      <p:sp>
        <p:nvSpPr>
          <p:cNvPr id="21" name="AutoShape 23"/>
          <p:cNvSpPr>
            <a:spLocks noChangeArrowheads="1"/>
          </p:cNvSpPr>
          <p:nvPr/>
        </p:nvSpPr>
        <p:spPr bwMode="auto">
          <a:xfrm>
            <a:off x="4114800" y="6096000"/>
            <a:ext cx="3124200" cy="762000"/>
          </a:xfrm>
          <a:prstGeom prst="wedgeEllipseCallout">
            <a:avLst>
              <a:gd name="adj1" fmla="val 61323"/>
              <a:gd name="adj2" fmla="val -25587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4343400" y="6096000"/>
            <a:ext cx="2743200" cy="67505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  <a:tabLst>
                <a:tab pos="1146175" algn="l"/>
              </a:tabLst>
            </a:pPr>
            <a: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Big gap created in case the spring is NOT in place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6553200" y="3276600"/>
            <a:ext cx="2590800" cy="457200"/>
          </a:xfrm>
          <a:prstGeom prst="wedgeEllipseCallout">
            <a:avLst>
              <a:gd name="adj1" fmla="val -7795"/>
              <a:gd name="adj2" fmla="val 129969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6553200" y="3276600"/>
            <a:ext cx="2667000" cy="37959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  <a:tabLst>
                <a:tab pos="1146175" algn="l"/>
              </a:tabLst>
            </a:pPr>
            <a: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Conforming RF fingers</a:t>
            </a:r>
            <a:endParaRPr lang="en-US" sz="1600" b="1" dirty="0">
              <a:solidFill>
                <a:schemeClr val="bg2"/>
              </a:solidFill>
            </a:endParaRPr>
          </a:p>
        </p:txBody>
      </p:sp>
      <p:sp>
        <p:nvSpPr>
          <p:cNvPr id="25" name="AutoShape 23"/>
          <p:cNvSpPr>
            <a:spLocks noChangeArrowheads="1"/>
          </p:cNvSpPr>
          <p:nvPr/>
        </p:nvSpPr>
        <p:spPr bwMode="auto">
          <a:xfrm>
            <a:off x="76200" y="3048000"/>
            <a:ext cx="3429000" cy="914400"/>
          </a:xfrm>
          <a:prstGeom prst="wedgeEllipseCallout">
            <a:avLst>
              <a:gd name="adj1" fmla="val 124656"/>
              <a:gd name="adj2" fmla="val -89476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304800" y="3101652"/>
            <a:ext cx="3048000" cy="8607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  <a:tabLst>
                <a:tab pos="1146175" algn="l"/>
              </a:tabLst>
            </a:pPr>
            <a:r>
              <a:rPr lang="en-US" sz="14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RF contact fingers to shield the distorted geometry of the bellows from the beam</a:t>
            </a:r>
            <a:endParaRPr lang="en-US" sz="1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13</a:t>
            </a:fld>
            <a:endParaRPr lang="en-US" sz="1000" dirty="0" smtClean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SEVERAL DESIGNS FOR RF FINGERS (2/3)</a:t>
            </a:r>
          </a:p>
        </p:txBody>
      </p:sp>
      <p:sp>
        <p:nvSpPr>
          <p:cNvPr id="6" name="Rectangle 55"/>
          <p:cNvSpPr>
            <a:spLocks noChangeArrowheads="1"/>
          </p:cNvSpPr>
          <p:nvPr/>
        </p:nvSpPr>
        <p:spPr bwMode="auto">
          <a:xfrm>
            <a:off x="0" y="762000"/>
            <a:ext cx="3886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3) Fixed extremities for the </a:t>
            </a:r>
            <a:r>
              <a:rPr lang="en-US" sz="2000" dirty="0" err="1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LHCb</a:t>
            </a: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 VELO </a:t>
            </a:r>
            <a:r>
              <a:rPr lang="en-US" sz="17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(</a:t>
            </a:r>
            <a:r>
              <a:rPr lang="en-US" sz="1700" dirty="0" err="1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VErtex</a:t>
            </a:r>
            <a:r>
              <a:rPr lang="en-US" sz="17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 </a:t>
            </a:r>
            <a:r>
              <a:rPr lang="en-US" sz="1700" dirty="0" err="1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LOcator</a:t>
            </a:r>
            <a:r>
              <a:rPr lang="en-US" sz="17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) </a:t>
            </a: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 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Seems to work very well!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Well-studied VELO design in terms of impedance effects paid off =&gt; No issue observed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Future upgrade: Reduction of the inner radius of the foil (from 5.5 to 3 − 4 mm)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endParaRPr lang="en-US" sz="1600" dirty="0" smtClean="0">
              <a:solidFill>
                <a:srgbClr val="FFFFFF"/>
              </a:solidFill>
              <a:latin typeface="Arial" pitchFamily="-109" charset="0"/>
              <a:sym typeface="Symbol" pitchFamily="-109" charset="2"/>
            </a:endParaRPr>
          </a:p>
        </p:txBody>
      </p:sp>
      <p:sp>
        <p:nvSpPr>
          <p:cNvPr id="10" name="Rectangle 55"/>
          <p:cNvSpPr>
            <a:spLocks noChangeArrowheads="1"/>
          </p:cNvSpPr>
          <p:nvPr/>
        </p:nvSpPr>
        <p:spPr bwMode="auto">
          <a:xfrm>
            <a:off x="0" y="3962400"/>
            <a:ext cx="38862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4) New RF design from TE/VSC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1</a:t>
            </a:r>
            <a:r>
              <a:rPr lang="en-US" sz="1600" baseline="30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st</a:t>
            </a: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 prototype based on 2 convolutions manufactured this year. Tests ongoing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Issue: Imaginary part of the longitudinal impedance (if many and not elongated)</a:t>
            </a:r>
          </a:p>
        </p:txBody>
      </p:sp>
      <p:pic>
        <p:nvPicPr>
          <p:cNvPr id="17" name="Picture 16" descr="46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685800"/>
            <a:ext cx="2541061" cy="1905000"/>
          </a:xfrm>
          <a:prstGeom prst="rect">
            <a:avLst/>
          </a:prstGeom>
        </p:spPr>
      </p:pic>
      <p:pic>
        <p:nvPicPr>
          <p:cNvPr id="18" name="Picture 17" descr="46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705637"/>
            <a:ext cx="2514601" cy="1885164"/>
          </a:xfrm>
          <a:prstGeom prst="rect">
            <a:avLst/>
          </a:prstGeom>
        </p:spPr>
      </p:pic>
      <p:pic>
        <p:nvPicPr>
          <p:cNvPr id="19" name="Picture 18" descr="IMG_171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2209800"/>
            <a:ext cx="2514600" cy="1885950"/>
          </a:xfrm>
          <a:prstGeom prst="rect">
            <a:avLst/>
          </a:prstGeom>
        </p:spPr>
      </p:pic>
      <p:pic>
        <p:nvPicPr>
          <p:cNvPr id="20" name="Picture 19" descr="IMG_1709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2400" y="2209800"/>
            <a:ext cx="2540000" cy="1905000"/>
          </a:xfrm>
          <a:prstGeom prst="rect">
            <a:avLst/>
          </a:prstGeom>
        </p:spPr>
      </p:pic>
      <p:pic>
        <p:nvPicPr>
          <p:cNvPr id="21" name="Picture 2" descr="\\cern.ch\dfs\Users\c\cgarion\Documents\CLIC\Interconnections\flexible_elements\Prototype\IMGP3008.JPG"/>
          <p:cNvPicPr>
            <a:picLocks noChangeAspect="1" noChangeArrowheads="1"/>
          </p:cNvPicPr>
          <p:nvPr/>
        </p:nvPicPr>
        <p:blipFill>
          <a:blip r:embed="rId7" cstate="print"/>
          <a:srcRect l="14382" r="11312"/>
          <a:stretch>
            <a:fillRect/>
          </a:stretch>
        </p:blipFill>
        <p:spPr bwMode="auto">
          <a:xfrm>
            <a:off x="3962400" y="4191000"/>
            <a:ext cx="2912490" cy="2596074"/>
          </a:xfrm>
          <a:prstGeom prst="rect">
            <a:avLst/>
          </a:prstGeom>
          <a:noFill/>
        </p:spPr>
      </p:pic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6705600" y="5181600"/>
            <a:ext cx="2590800" cy="1828800"/>
          </a:xfrm>
          <a:prstGeom prst="wedgeEllipseCallout">
            <a:avLst>
              <a:gd name="adj1" fmla="val -73257"/>
              <a:gd name="adj2" fmla="val 7151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6858000" y="5334000"/>
            <a:ext cx="2438400" cy="156145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  <a:tabLst>
                <a:tab pos="1146175" algn="l"/>
              </a:tabLst>
            </a:pPr>
            <a: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Device EM longer </a:t>
            </a:r>
            <a:b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</a:br>
            <a: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than mechanically due to induced current having to follow the convolutions</a:t>
            </a:r>
            <a:endParaRPr lang="en-US" sz="16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14</a:t>
            </a:fld>
            <a:endParaRPr lang="en-US" sz="1000" dirty="0" smtClean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SEVERAL DESIGNS FOR RF FINGERS (3/3)</a:t>
            </a:r>
          </a:p>
        </p:txBody>
      </p:sp>
      <p:sp>
        <p:nvSpPr>
          <p:cNvPr id="6" name="Rectangle 55"/>
          <p:cNvSpPr>
            <a:spLocks noChangeArrowheads="1"/>
          </p:cNvSpPr>
          <p:nvPr/>
        </p:nvSpPr>
        <p:spPr bwMode="auto">
          <a:xfrm>
            <a:off x="0" y="12827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5) Longitudinal sliding contacts for collimators</a:t>
            </a:r>
            <a:r>
              <a:rPr lang="en-US" sz="17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 </a:t>
            </a: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 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Initial proposal for 1</a:t>
            </a:r>
            <a:r>
              <a:rPr lang="en-US" sz="1600" baseline="30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st</a:t>
            </a: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 (SPS) prototype (2003)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Uncoated </a:t>
            </a:r>
            <a:r>
              <a:rPr lang="en-US" sz="1600" dirty="0" err="1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CuBe</a:t>
            </a: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 fingers sliding on C/C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Electrical contact resistance ~ 30 </a:t>
            </a:r>
            <a:r>
              <a:rPr lang="en-US" sz="1600" dirty="0" err="1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mΩ</a:t>
            </a: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 (specification: 1 </a:t>
            </a:r>
            <a:r>
              <a:rPr lang="en-US" sz="1600" dirty="0" err="1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mΩ</a:t>
            </a:r>
            <a:r>
              <a:rPr lang="en-US" sz="16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)       =&gt; Redesign necessary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endParaRPr lang="en-US" sz="1600" dirty="0" smtClean="0">
              <a:solidFill>
                <a:srgbClr val="FFFFFF"/>
              </a:solidFill>
              <a:latin typeface="Arial" pitchFamily="-109" charset="0"/>
              <a:sym typeface="Symbol" pitchFamily="-109" charset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3600316" y="959332"/>
            <a:ext cx="5543684" cy="4146068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629400" y="5658878"/>
            <a:ext cx="2438400" cy="914400"/>
          </a:xfrm>
          <a:prstGeom prst="wedgeEllipseCallout">
            <a:avLst>
              <a:gd name="adj1" fmla="val 42368"/>
              <a:gd name="adj2" fmla="val -260905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0" name="Text Box 24"/>
          <p:cNvSpPr txBox="1">
            <a:spLocks noChangeArrowheads="1"/>
          </p:cNvSpPr>
          <p:nvPr/>
        </p:nvSpPr>
        <p:spPr bwMode="auto">
          <a:xfrm>
            <a:off x="6705600" y="5658878"/>
            <a:ext cx="2438400" cy="97052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lnSpc>
                <a:spcPct val="120000"/>
              </a:lnSpc>
              <a:tabLst>
                <a:tab pos="1146175" algn="l"/>
              </a:tabLst>
            </a:pPr>
            <a: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Solution to the </a:t>
            </a:r>
            <a:r>
              <a:rPr lang="en-US" sz="1600" dirty="0" err="1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pb</a:t>
            </a:r>
            <a: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 observed with the TCDD</a:t>
            </a:r>
            <a:endParaRPr lang="en-US" sz="1600" b="1" dirty="0">
              <a:solidFill>
                <a:schemeClr val="bg2"/>
              </a:solidFill>
            </a:endParaRPr>
          </a:p>
        </p:txBody>
      </p:sp>
      <p:pic>
        <p:nvPicPr>
          <p:cNvPr id="11" name="Picture 10" descr="IMG_0027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5181600"/>
            <a:ext cx="2235200" cy="167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15</a:t>
            </a:fld>
            <a:endParaRPr lang="en-US" sz="1000" dirty="0" smtClean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POSSIBLE ISSUES TO CONSIDER WITH RF FINGERS</a:t>
            </a:r>
          </a:p>
        </p:txBody>
      </p:sp>
      <p:sp>
        <p:nvSpPr>
          <p:cNvPr id="6" name="Rectangle 55"/>
          <p:cNvSpPr>
            <a:spLocks noChangeArrowheads="1"/>
          </p:cNvSpPr>
          <p:nvPr/>
        </p:nvSpPr>
        <p:spPr bwMode="auto">
          <a:xfrm>
            <a:off x="152400" y="609600"/>
            <a:ext cx="8839200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RF fingers for </a:t>
            </a:r>
            <a:r>
              <a:rPr lang="en-US" sz="2000" dirty="0" err="1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PIMs</a:t>
            </a:r>
            <a:endParaRPr lang="en-US" sz="2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Low contact resistance &lt; 0.1 </a:t>
            </a:r>
            <a:r>
              <a:rPr lang="en-US" sz="1800" dirty="0" err="1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mΩ</a:t>
            </a: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 (i.e. 3 </a:t>
            </a:r>
            <a:r>
              <a:rPr lang="en-US" sz="1800" dirty="0" err="1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mΩ</a:t>
            </a: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 / RF finger as there are 30 RF fingers in //)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No cold welding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Low friction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Good formability properties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RF fingers for collimators</a:t>
            </a:r>
          </a:p>
          <a:p>
            <a:pPr marL="800100" lvl="1" indent="-342900" algn="just">
              <a:lnSpc>
                <a:spcPct val="120000"/>
              </a:lnSpc>
              <a:buClr>
                <a:srgbClr val="00CCCC"/>
              </a:buClr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Same as above with contact resistance &lt; 1 </a:t>
            </a:r>
            <a:r>
              <a:rPr lang="en-US" sz="1800" dirty="0" err="1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mΩ</a:t>
            </a:r>
            <a:endParaRPr lang="en-US" sz="1800" dirty="0" smtClean="0">
              <a:solidFill>
                <a:srgbClr val="FFFFFF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Clr>
                <a:srgbClr val="00CCCC"/>
              </a:buClr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Resistance to bake out: 250°C / 1000 </a:t>
            </a:r>
            <a:r>
              <a:rPr lang="en-US" sz="1800" dirty="0" err="1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h</a:t>
            </a:r>
            <a:endParaRPr lang="en-US" sz="1800" dirty="0" smtClean="0">
              <a:solidFill>
                <a:srgbClr val="FFFFFF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Clr>
                <a:srgbClr val="00CCCC"/>
              </a:buClr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Resistance to heating =&gt; Good thermal conductivity</a:t>
            </a:r>
          </a:p>
          <a:p>
            <a:pPr marL="800100" lvl="1" indent="-342900" algn="just">
              <a:lnSpc>
                <a:spcPct val="120000"/>
              </a:lnSpc>
              <a:buClr>
                <a:srgbClr val="00CCCC"/>
              </a:buClr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Wear after many cycles “open-close of the jaws” (1500 cycles ~ 4 years)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Good electric contacts requires</a:t>
            </a:r>
          </a:p>
          <a:p>
            <a:pPr marL="800100" lvl="1" indent="-342900" algn="just">
              <a:lnSpc>
                <a:spcPct val="120000"/>
              </a:lnSpc>
              <a:buClr>
                <a:srgbClr val="00CCCC"/>
              </a:buClr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Low surface roughness</a:t>
            </a:r>
          </a:p>
          <a:p>
            <a:pPr marL="800100" lvl="1" indent="-342900" algn="just">
              <a:lnSpc>
                <a:spcPct val="120000"/>
              </a:lnSpc>
              <a:buClr>
                <a:srgbClr val="00CCCC"/>
              </a:buClr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Soft metals (at least one)</a:t>
            </a:r>
          </a:p>
          <a:p>
            <a:pPr marL="800100" lvl="1" indent="-342900" algn="just">
              <a:lnSpc>
                <a:spcPct val="120000"/>
              </a:lnSpc>
              <a:buClr>
                <a:srgbClr val="00CCCC"/>
              </a:buClr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No oxide layer at the surface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tabLst>
                <a:tab pos="1146175" algn="l"/>
              </a:tabLst>
            </a:pPr>
            <a:endParaRPr lang="en-US" sz="2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16</a:t>
            </a:fld>
            <a:endParaRPr lang="en-US" sz="1000" dirty="0" smtClean="0"/>
          </a:p>
        </p:txBody>
      </p:sp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152400" y="914400"/>
            <a:ext cx="88392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1800 X-rays taken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92 NC (~ 5 %) </a:t>
            </a:r>
            <a:r>
              <a:rPr lang="en-US" sz="2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=&gt; 2 types of design: circular and elliptical (VMTSA)</a:t>
            </a: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 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58 vacuum sectors concerned out of 190 at room temperature </a:t>
            </a:r>
            <a:b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</a:b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(88 sectors at cryogenic temperature)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TYPICAL NONCONFORMITIES IN WARM MODULES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FOUND WITH X-RAYS (1/2)</a:t>
            </a:r>
          </a:p>
        </p:txBody>
      </p:sp>
      <p:pic>
        <p:nvPicPr>
          <p:cNvPr id="11" name="Picture 10" descr="Picture 8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1483" y="3048000"/>
            <a:ext cx="3461717" cy="3810000"/>
          </a:xfrm>
          <a:prstGeom prst="rect">
            <a:avLst/>
          </a:prstGeom>
        </p:spPr>
      </p:pic>
      <p:sp>
        <p:nvSpPr>
          <p:cNvPr id="13" name="Rectangle 55"/>
          <p:cNvSpPr>
            <a:spLocks noChangeArrowheads="1"/>
          </p:cNvSpPr>
          <p:nvPr/>
        </p:nvSpPr>
        <p:spPr bwMode="auto">
          <a:xfrm>
            <a:off x="3777283" y="2590800"/>
            <a:ext cx="2057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tabLst>
                <a:tab pos="1146175" algn="l"/>
              </a:tabLst>
            </a:pPr>
            <a:r>
              <a:rPr lang="en-US" sz="2000" dirty="0" smtClean="0">
                <a:solidFill>
                  <a:srgbClr val="FFCC99"/>
                </a:solidFill>
                <a:latin typeface="Arial" pitchFamily="-109" charset="0"/>
                <a:sym typeface="Symbol" pitchFamily="-109" charset="2"/>
              </a:rPr>
              <a:t>CONFORMITY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17</a:t>
            </a:fld>
            <a:endParaRPr lang="en-US" sz="1000" dirty="0" smtClean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TYPICAL NONCONFORMITIES IN WARM MODULES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FOUND WITH X-RAYS (2/2)</a:t>
            </a:r>
          </a:p>
        </p:txBody>
      </p:sp>
      <p:pic>
        <p:nvPicPr>
          <p:cNvPr id="12" name="Picture 11" descr="Picture 8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524000"/>
            <a:ext cx="2241550" cy="2445328"/>
          </a:xfrm>
          <a:prstGeom prst="rect">
            <a:avLst/>
          </a:prstGeom>
        </p:spPr>
      </p:pic>
      <p:sp>
        <p:nvSpPr>
          <p:cNvPr id="14" name="Rectangle 55"/>
          <p:cNvSpPr>
            <a:spLocks noChangeArrowheads="1"/>
          </p:cNvSpPr>
          <p:nvPr/>
        </p:nvSpPr>
        <p:spPr bwMode="auto">
          <a:xfrm>
            <a:off x="3200400" y="838200"/>
            <a:ext cx="2743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tabLst>
                <a:tab pos="1146175" algn="l"/>
              </a:tabLst>
            </a:pPr>
            <a:r>
              <a:rPr lang="en-US" sz="2000" smtClean="0">
                <a:solidFill>
                  <a:srgbClr val="FFCC99"/>
                </a:solidFill>
                <a:latin typeface="Arial" pitchFamily="-109" charset="0"/>
                <a:sym typeface="Symbol" pitchFamily="-109" charset="2"/>
              </a:rPr>
              <a:t>NONCONFORMITIES</a:t>
            </a:r>
            <a:endParaRPr lang="en-US" sz="2000" dirty="0" smtClean="0">
              <a:solidFill>
                <a:srgbClr val="FFCC99"/>
              </a:solidFill>
              <a:latin typeface="Arial" pitchFamily="-109" charset="0"/>
              <a:sym typeface="Symbol" pitchFamily="-109" charset="2"/>
            </a:endParaRPr>
          </a:p>
        </p:txBody>
      </p:sp>
      <p:pic>
        <p:nvPicPr>
          <p:cNvPr id="10" name="Picture 9" descr="Picture 8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1994308"/>
            <a:ext cx="1388952" cy="3415892"/>
          </a:xfrm>
          <a:prstGeom prst="rect">
            <a:avLst/>
          </a:prstGeom>
        </p:spPr>
      </p:pic>
      <p:pic>
        <p:nvPicPr>
          <p:cNvPr id="15" name="Picture 14" descr="Picture 84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685" y="4038600"/>
            <a:ext cx="2741315" cy="2482568"/>
          </a:xfrm>
          <a:prstGeom prst="rect">
            <a:avLst/>
          </a:prstGeom>
        </p:spPr>
      </p:pic>
      <p:pic>
        <p:nvPicPr>
          <p:cNvPr id="16" name="Picture 15" descr="Picture 8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4038600"/>
            <a:ext cx="2819400" cy="2499522"/>
          </a:xfrm>
          <a:prstGeom prst="rect">
            <a:avLst/>
          </a:prstGeom>
        </p:spPr>
      </p:pic>
      <p:pic>
        <p:nvPicPr>
          <p:cNvPr id="17" name="Picture 16" descr="Picture 8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3999"/>
            <a:ext cx="2743200" cy="2461661"/>
          </a:xfrm>
          <a:prstGeom prst="rect">
            <a:avLst/>
          </a:prstGeom>
        </p:spPr>
      </p:pic>
      <p:pic>
        <p:nvPicPr>
          <p:cNvPr id="18" name="Picture 17" descr="Picture 8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00" y="1905000"/>
            <a:ext cx="1905000" cy="37034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18</a:t>
            </a:fld>
            <a:endParaRPr lang="en-US" sz="1000" dirty="0" smtClean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CONCLUSIONS AND RECOMMENDATIONS (1/3)</a:t>
            </a:r>
          </a:p>
        </p:txBody>
      </p:sp>
      <p:sp>
        <p:nvSpPr>
          <p:cNvPr id="6" name="Rectangle 55"/>
          <p:cNvSpPr>
            <a:spLocks noChangeArrowheads="1"/>
          </p:cNvSpPr>
          <p:nvPr/>
        </p:nvSpPr>
        <p:spPr bwMode="auto">
          <a:xfrm>
            <a:off x="152400" y="762000"/>
            <a:ext cx="8839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18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A lot of experience has been accumulated at CERN over the past decades for the use of RF fingers and/or ferrite absorbers</a:t>
            </a: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18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This experience needs to be (and will be) summarized in a forthcoming internal report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Guidelines for the use of RF fingers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Guidelines for the use of ferrite absorbers </a:t>
            </a:r>
            <a:r>
              <a:rPr lang="en-US" sz="18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=&gt; </a:t>
            </a:r>
            <a:r>
              <a:rPr lang="en-US" sz="18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Nominated “</a:t>
            </a:r>
            <a:r>
              <a:rPr lang="en-US" sz="1800" dirty="0" smtClean="0">
                <a:solidFill>
                  <a:srgbClr val="FFCC99"/>
                </a:solidFill>
                <a:latin typeface="Arial" pitchFamily="-109" charset="0"/>
                <a:sym typeface="Symbol" pitchFamily="-109" charset="2"/>
              </a:rPr>
              <a:t>ferrite responsible persons</a:t>
            </a:r>
            <a:r>
              <a:rPr lang="en-US" sz="18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” at CERN: </a:t>
            </a:r>
            <a:r>
              <a:rPr lang="en-US" sz="1800" dirty="0" smtClean="0">
                <a:solidFill>
                  <a:srgbClr val="FFCC99"/>
                </a:solidFill>
                <a:latin typeface="Arial" pitchFamily="-109" charset="0"/>
                <a:sym typeface="Symbol" pitchFamily="-109" charset="2"/>
              </a:rPr>
              <a:t>Fritz </a:t>
            </a:r>
            <a:r>
              <a:rPr lang="en-US" sz="1800" dirty="0" err="1" smtClean="0">
                <a:solidFill>
                  <a:srgbClr val="FFCC99"/>
                </a:solidFill>
                <a:latin typeface="Arial" pitchFamily="-109" charset="0"/>
                <a:sym typeface="Symbol" pitchFamily="-109" charset="2"/>
              </a:rPr>
              <a:t>Caspers</a:t>
            </a:r>
            <a:r>
              <a:rPr lang="en-US" sz="1800" dirty="0" smtClean="0">
                <a:solidFill>
                  <a:srgbClr val="FFCC99"/>
                </a:solidFill>
                <a:latin typeface="Arial" pitchFamily="-109" charset="0"/>
                <a:sym typeface="Symbol" pitchFamily="-109" charset="2"/>
              </a:rPr>
              <a:t> and Christine </a:t>
            </a:r>
            <a:r>
              <a:rPr lang="en-US" sz="1800" dirty="0" err="1" smtClean="0">
                <a:solidFill>
                  <a:srgbClr val="FFCC99"/>
                </a:solidFill>
                <a:latin typeface="Arial" pitchFamily="-109" charset="0"/>
                <a:sym typeface="Symbol" pitchFamily="-109" charset="2"/>
              </a:rPr>
              <a:t>Vollinger</a:t>
            </a:r>
            <a:endParaRPr lang="en-US" sz="1800" dirty="0" smtClean="0">
              <a:solidFill>
                <a:srgbClr val="FFCC99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18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Several designs of RF fingers are used in the LHC depending on the requirements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Some have been studied in great detail </a:t>
            </a:r>
          </a:p>
          <a:p>
            <a:pPr marL="800100" lvl="1" indent="-342900" algn="just">
              <a:lnSpc>
                <a:spcPct val="120000"/>
              </a:lnSpc>
              <a:buSzPct val="120000"/>
              <a:tabLst>
                <a:tab pos="1146175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	=&gt; Takes time but it paid off!                                      </a:t>
            </a:r>
            <a:endParaRPr lang="en-US" sz="18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endParaRPr lang="en-US" sz="1800" dirty="0" smtClean="0">
              <a:solidFill>
                <a:srgbClr val="FFFFFF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endParaRPr lang="en-US" sz="1800" dirty="0" smtClean="0">
              <a:solidFill>
                <a:srgbClr val="FFFFFF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tabLst>
                <a:tab pos="1146175" algn="l"/>
              </a:tabLst>
            </a:pPr>
            <a:endParaRPr lang="en-US" sz="1800" dirty="0" smtClean="0">
              <a:solidFill>
                <a:srgbClr val="FFFFFF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New design from TE/VSC under careful checks</a:t>
            </a:r>
          </a:p>
        </p:txBody>
      </p:sp>
      <p:pic>
        <p:nvPicPr>
          <p:cNvPr id="9" name="VIDEO2.MPG">
            <a:hlinkClick r:id="" action="ppaction://media"/>
          </p:cNvPr>
          <p:cNvPicPr/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689600" y="3733800"/>
            <a:ext cx="31496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19</a:t>
            </a:fld>
            <a:endParaRPr lang="en-US" sz="1000" dirty="0" smtClean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CONCLUSIONS AND RECOMMENDATIONS (2/3)</a:t>
            </a:r>
          </a:p>
        </p:txBody>
      </p:sp>
      <p:sp>
        <p:nvSpPr>
          <p:cNvPr id="6" name="Rectangle 55"/>
          <p:cNvSpPr>
            <a:spLocks noChangeArrowheads="1"/>
          </p:cNvSpPr>
          <p:nvPr/>
        </p:nvSpPr>
        <p:spPr bwMode="auto">
          <a:xfrm>
            <a:off x="152400" y="762000"/>
            <a:ext cx="8839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18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VMTSA issues observed in 2011 have been reproduced by simulations and traced back to be due to a gap between some RF fingers and central insert 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The spring acted as a fuse =&gt; Robust mechanical design needed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No issue at all this year =&gt; Our modifications during last year Xmas break’s crash program were sufficient to assure a good contact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All the VMTSA modules will be removed during LS1</a:t>
            </a: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18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Full list of the 92 nonconformities revealed in warm modules after X-rays campaign </a:t>
            </a:r>
            <a:r>
              <a:rPr lang="en-US" sz="18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=&gt; Should be repaired during LS1</a:t>
            </a: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18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For the cases studied, we didn’t see any problem with impedance </a:t>
            </a: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for conforming RF fingers </a:t>
            </a:r>
            <a:r>
              <a:rPr lang="en-US" sz="18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=&gt; No (big) </a:t>
            </a:r>
            <a:r>
              <a:rPr lang="en-US" sz="1800" dirty="0" err="1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pb</a:t>
            </a:r>
            <a:r>
              <a:rPr lang="en-US" sz="18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 expected for HL-LHC bunch populations (i.e. up to 2.2E11 </a:t>
            </a:r>
            <a:r>
              <a:rPr lang="en-US" sz="1800" dirty="0" err="1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p/b</a:t>
            </a:r>
            <a:r>
              <a:rPr lang="en-US" sz="18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 for the 25 ns beam and 3.5E11 </a:t>
            </a:r>
            <a:r>
              <a:rPr lang="en-US" sz="1800" dirty="0" err="1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p/b</a:t>
            </a:r>
            <a:r>
              <a:rPr lang="en-US" sz="18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 for the 50 ns beam)</a:t>
            </a:r>
          </a:p>
          <a:p>
            <a:pPr marL="342900" indent="12700" algn="just">
              <a:lnSpc>
                <a:spcPct val="120000"/>
              </a:lnSpc>
              <a:tabLst>
                <a:tab pos="1146175" algn="l"/>
              </a:tabLst>
            </a:pPr>
            <a:r>
              <a:rPr lang="en-US" sz="18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=&gt; Top priority for the future: </a:t>
            </a: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Robust mechanical design to keep the contacts of all the RF fingers (e.g. with funnel as for the </a:t>
            </a:r>
            <a:r>
              <a:rPr lang="en-US" sz="1800" dirty="0" err="1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PIMs</a:t>
            </a: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, or fixed extremities) + Very careful installation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2</a:t>
            </a:fld>
            <a:endParaRPr lang="en-US" sz="1000" dirty="0" smtClean="0"/>
          </a:p>
        </p:txBody>
      </p:sp>
      <p:pic>
        <p:nvPicPr>
          <p:cNvPr id="9" name="Picture 8" descr="IMG_1564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762001"/>
            <a:ext cx="8142693" cy="6081888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MELTED CHEESE TO AVOID MELTED EQUIPMENTS!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20</a:t>
            </a:fld>
            <a:endParaRPr lang="en-US" sz="1000" dirty="0" smtClean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CONCLUSIONS AND RECOMMENDATIONS (3/3)</a:t>
            </a:r>
          </a:p>
        </p:txBody>
      </p:sp>
      <p:sp>
        <p:nvSpPr>
          <p:cNvPr id="11" name="Rectangle 55"/>
          <p:cNvSpPr>
            <a:spLocks noChangeArrowheads="1"/>
          </p:cNvSpPr>
          <p:nvPr/>
        </p:nvSpPr>
        <p:spPr bwMode="auto">
          <a:xfrm>
            <a:off x="152400" y="762000"/>
            <a:ext cx="8839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BUT the big problem is the possible very short bunch of ~ 4 cm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2012 run made with ~ 10 cm </a:t>
            </a:r>
            <a:r>
              <a:rPr lang="en-US" sz="1800" dirty="0" err="1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rms</a:t>
            </a: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 bunch length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Nominal (</a:t>
            </a:r>
            <a:r>
              <a:rPr lang="en-US" sz="1800" dirty="0" err="1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rms</a:t>
            </a: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) bunch length = 7.5 cm (for both LHC and HL-LHC) and     ~ 4 cm was also considered for HL-LHC </a:t>
            </a:r>
            <a:r>
              <a:rPr lang="en-US" sz="1800" dirty="0" smtClean="0">
                <a:solidFill>
                  <a:srgbClr val="FFCC99"/>
                </a:solidFill>
                <a:latin typeface="Arial" pitchFamily="-109" charset="0"/>
                <a:sym typeface="Symbol" pitchFamily="-109" charset="2"/>
              </a:rPr>
              <a:t>=&gt; Needs many careful checks!!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1296934" y="2362200"/>
            <a:ext cx="6627866" cy="4114800"/>
          </a:xfrm>
          <a:prstGeom prst="rect">
            <a:avLst/>
          </a:prstGeom>
          <a:solidFill>
            <a:srgbClr val="FFFFFF"/>
          </a:solidFill>
        </p:spPr>
      </p:pic>
      <p:graphicFrame>
        <p:nvGraphicFramePr>
          <p:cNvPr id="13" name="Object 11"/>
          <p:cNvGraphicFramePr>
            <a:graphicFrameLocks noChangeAspect="1"/>
          </p:cNvGraphicFramePr>
          <p:nvPr/>
        </p:nvGraphicFramePr>
        <p:xfrm>
          <a:off x="7815262" y="6432550"/>
          <a:ext cx="1328738" cy="425450"/>
        </p:xfrm>
        <a:graphic>
          <a:graphicData uri="http://schemas.openxmlformats.org/presentationml/2006/ole">
            <p:oleObj spid="_x0000_s24578" name="Equation" r:id="rId6" imgW="635000" imgH="203200" progId="Equation.3">
              <p:embed/>
            </p:oleObj>
          </a:graphicData>
        </a:graphic>
      </p:graphicFrame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1981200" y="4114800"/>
            <a:ext cx="1905000" cy="1066800"/>
          </a:xfrm>
          <a:prstGeom prst="wedgeEllipseCallout">
            <a:avLst>
              <a:gd name="adj1" fmla="val 15877"/>
              <a:gd name="adj2" fmla="val -110531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2057400" y="4195762"/>
            <a:ext cx="1828800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/>
                </a:solidFill>
              </a:rPr>
              <a:t>Assuming the </a:t>
            </a:r>
            <a:br>
              <a:rPr lang="en-US" sz="1800" b="1" dirty="0" smtClean="0">
                <a:solidFill>
                  <a:schemeClr val="bg2"/>
                </a:solidFill>
              </a:rPr>
            </a:br>
            <a:r>
              <a:rPr lang="en-US" sz="1800" b="1" dirty="0" smtClean="0">
                <a:solidFill>
                  <a:schemeClr val="bg2"/>
                </a:solidFill>
              </a:rPr>
              <a:t>same shape of the </a:t>
            </a:r>
            <a:r>
              <a:rPr lang="en-US" sz="1800" dirty="0" smtClean="0">
                <a:solidFill>
                  <a:schemeClr val="bg2"/>
                </a:solidFill>
              </a:rPr>
              <a:t>profile</a:t>
            </a:r>
            <a:endParaRPr lang="en-US" sz="1800" b="1" baseline="-25000" dirty="0">
              <a:solidFill>
                <a:schemeClr val="bg2"/>
              </a:solidFill>
            </a:endParaRPr>
          </a:p>
        </p:txBody>
      </p:sp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4800600" y="4419600"/>
            <a:ext cx="2514600" cy="1447800"/>
          </a:xfrm>
          <a:prstGeom prst="wedgeEllipseCallout">
            <a:avLst>
              <a:gd name="adj1" fmla="val -51048"/>
              <a:gd name="adj2" fmla="val -114240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4648200" y="4611469"/>
            <a:ext cx="2895600" cy="12003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2"/>
                </a:solidFill>
              </a:rPr>
              <a:t>5</a:t>
            </a:r>
            <a:r>
              <a:rPr lang="en-US" sz="1800" b="1" dirty="0" smtClean="0">
                <a:solidFill>
                  <a:schemeClr val="accent2"/>
                </a:solidFill>
              </a:rPr>
              <a:t> </a:t>
            </a:r>
            <a:r>
              <a:rPr lang="en-US" sz="1800" b="1" dirty="0" err="1" smtClean="0">
                <a:solidFill>
                  <a:schemeClr val="accent2"/>
                </a:solidFill>
              </a:rPr>
              <a:t>kΩ</a:t>
            </a:r>
            <a:r>
              <a:rPr lang="en-US" sz="1800" b="1" dirty="0" smtClean="0">
                <a:solidFill>
                  <a:schemeClr val="accent2"/>
                </a:solidFill>
              </a:rPr>
              <a:t> gave 1 W at </a:t>
            </a:r>
            <a:br>
              <a:rPr lang="en-US" sz="1800" b="1" dirty="0" smtClean="0">
                <a:solidFill>
                  <a:schemeClr val="accent2"/>
                </a:solidFill>
              </a:rPr>
            </a:br>
            <a:r>
              <a:rPr lang="en-US" sz="1800" b="1" dirty="0" smtClean="0">
                <a:solidFill>
                  <a:schemeClr val="accent2"/>
                </a:solidFill>
              </a:rPr>
              <a:t>1.4 GHz for 9 cm =&gt; Becomes ~ 2 kW </a:t>
            </a:r>
            <a:br>
              <a:rPr lang="en-US" sz="1800" b="1" dirty="0" smtClean="0">
                <a:solidFill>
                  <a:schemeClr val="accent2"/>
                </a:solidFill>
              </a:rPr>
            </a:br>
            <a:r>
              <a:rPr lang="en-US" sz="1800" b="1" dirty="0" smtClean="0">
                <a:solidFill>
                  <a:schemeClr val="accent2"/>
                </a:solidFill>
              </a:rPr>
              <a:t>for 4.5 cm </a:t>
            </a:r>
            <a:endParaRPr lang="en-US" sz="1800" b="1" baseline="-25000" dirty="0">
              <a:solidFill>
                <a:schemeClr val="accent2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 rot="5400000">
            <a:off x="2932557" y="4611244"/>
            <a:ext cx="3279001" cy="114"/>
          </a:xfrm>
          <a:prstGeom prst="line">
            <a:avLst/>
          </a:prstGeom>
          <a:solidFill>
            <a:schemeClr val="hlink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1676400" y="3124200"/>
            <a:ext cx="3024000" cy="1588"/>
          </a:xfrm>
          <a:prstGeom prst="line">
            <a:avLst/>
          </a:prstGeom>
          <a:solidFill>
            <a:schemeClr val="hlink"/>
          </a:solidFill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aphicFrame>
        <p:nvGraphicFramePr>
          <p:cNvPr id="24582" name="Object 6"/>
          <p:cNvGraphicFramePr>
            <a:graphicFrameLocks noChangeAspect="1"/>
          </p:cNvGraphicFramePr>
          <p:nvPr/>
        </p:nvGraphicFramePr>
        <p:xfrm>
          <a:off x="1905000" y="2422525"/>
          <a:ext cx="2501900" cy="930275"/>
        </p:xfrm>
        <a:graphic>
          <a:graphicData uri="http://schemas.openxmlformats.org/presentationml/2006/ole">
            <p:oleObj spid="_x0000_s24582" name="Equation" r:id="rId7" imgW="1193800" imgH="44450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21</a:t>
            </a:fld>
            <a:endParaRPr lang="en-US" sz="1000" dirty="0" smtClean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APPENDIX 1: LIST OF ALL NONCONFORMITIES (1/3)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083590"/>
            <a:ext cx="9144000" cy="4783810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22</a:t>
            </a:fld>
            <a:endParaRPr lang="en-US" sz="1000" dirty="0" smtClean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APPENDIX 1: LIST OF ALL NONCONFORMITIES (2/3)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066800"/>
            <a:ext cx="9144000" cy="4349857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23</a:t>
            </a:fld>
            <a:endParaRPr lang="en-US" sz="1000" dirty="0" smtClean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APPENDIX 1: LIST OF ALL NONCONFORMITIES (3/3)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1066800"/>
            <a:ext cx="9144000" cy="4639160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24</a:t>
            </a:fld>
            <a:endParaRPr lang="en-US" sz="1000" dirty="0" smtClean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APPENDIX 2: VMTSA FOUND WITH DEFECTS IN 2011</a:t>
            </a:r>
          </a:p>
        </p:txBody>
      </p:sp>
      <p:sp>
        <p:nvSpPr>
          <p:cNvPr id="7" name="Rectangle 55"/>
          <p:cNvSpPr>
            <a:spLocks noChangeArrowheads="1"/>
          </p:cNvSpPr>
          <p:nvPr/>
        </p:nvSpPr>
        <p:spPr bwMode="auto">
          <a:xfrm>
            <a:off x="152400" y="609600"/>
            <a:ext cx="8915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=&gt; 10 modules (each of 2 bellows) in total in 2011. 8 bellows were found with defects (see arrows below)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28599" y="1447800"/>
            <a:ext cx="8732921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25</a:t>
            </a:fld>
            <a:endParaRPr lang="en-US" sz="1000" dirty="0" smtClean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APPENDIX 3: “IDEAL” OUTLINE (1/2)</a:t>
            </a:r>
          </a:p>
        </p:txBody>
      </p:sp>
      <p:sp>
        <p:nvSpPr>
          <p:cNvPr id="7" name="Rectangle 55"/>
          <p:cNvSpPr>
            <a:spLocks noChangeArrowheads="1"/>
          </p:cNvSpPr>
          <p:nvPr/>
        </p:nvSpPr>
        <p:spPr bwMode="auto">
          <a:xfrm>
            <a:off x="152400" y="990600"/>
            <a:ext cx="8839200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Introduction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Why do we need RF fingers and/or ferrite (absorbers)?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What we planned to do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What was done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RF fingers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Several designs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Possible issues to consider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Example of a known issue with a TCDD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Typical nonconformities found with X-rays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List of all the nonconformities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Recent issues observed with RF contacts in SPS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Guidelines</a:t>
            </a:r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>
            <a:off x="5791200" y="762000"/>
            <a:ext cx="2895600" cy="609600"/>
          </a:xfrm>
          <a:prstGeom prst="wedgeEllipseCallout">
            <a:avLst>
              <a:gd name="adj1" fmla="val -100954"/>
              <a:gd name="adj2" fmla="val -51736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5867400" y="838200"/>
            <a:ext cx="26670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/>
                </a:solidFill>
                <a:latin typeface="Arial" charset="0"/>
              </a:rPr>
              <a:t>But no time in 15 min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26</a:t>
            </a:fld>
            <a:endParaRPr lang="en-US" sz="1000" dirty="0" smtClean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APPENDIX 3: “IDEAL” OUTLINE (2/2)</a:t>
            </a:r>
          </a:p>
        </p:txBody>
      </p:sp>
      <p:sp>
        <p:nvSpPr>
          <p:cNvPr id="8" name="AutoShape 16"/>
          <p:cNvSpPr>
            <a:spLocks noChangeArrowheads="1"/>
          </p:cNvSpPr>
          <p:nvPr/>
        </p:nvSpPr>
        <p:spPr bwMode="auto">
          <a:xfrm>
            <a:off x="5791200" y="762000"/>
            <a:ext cx="2895600" cy="609600"/>
          </a:xfrm>
          <a:prstGeom prst="wedgeEllipseCallout">
            <a:avLst>
              <a:gd name="adj1" fmla="val -100954"/>
              <a:gd name="adj2" fmla="val -51736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5867400" y="838200"/>
            <a:ext cx="26670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/>
                </a:solidFill>
                <a:latin typeface="Arial" charset="0"/>
              </a:rPr>
              <a:t>But no time in 15 min</a:t>
            </a:r>
          </a:p>
        </p:txBody>
      </p:sp>
      <p:sp>
        <p:nvSpPr>
          <p:cNvPr id="10" name="Rectangle 55"/>
          <p:cNvSpPr>
            <a:spLocks noChangeArrowheads="1"/>
          </p:cNvSpPr>
          <p:nvPr/>
        </p:nvSpPr>
        <p:spPr bwMode="auto">
          <a:xfrm>
            <a:off x="152400" y="914400"/>
            <a:ext cx="88392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Ferrite absorbers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Several types, criteria and guidelines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Measurements of the EM properties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Figure of merit and design guidelines for the ferrite heating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Measurements of the vacuum properties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Pros and cons of RF fingers and ferrite absorbers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What was wrong with the </a:t>
            </a:r>
            <a:r>
              <a:rPr lang="en-US" sz="2000" dirty="0" err="1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PIMs</a:t>
            </a: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 in the cold part of LHC?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Follow-up of VMTSA issues in 2011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Conclusions and recommendations</a:t>
            </a:r>
          </a:p>
        </p:txBody>
      </p:sp>
      <p:sp>
        <p:nvSpPr>
          <p:cNvPr id="11" name="Rectangle 55"/>
          <p:cNvSpPr>
            <a:spLocks noChangeArrowheads="1"/>
          </p:cNvSpPr>
          <p:nvPr/>
        </p:nvSpPr>
        <p:spPr bwMode="auto">
          <a:xfrm>
            <a:off x="533400" y="5029200"/>
            <a:ext cx="8153400" cy="1511400"/>
          </a:xfrm>
          <a:prstGeom prst="rect">
            <a:avLst/>
          </a:prstGeom>
          <a:noFill/>
          <a:ln w="38100" cap="flat" cmpd="sng" algn="ctr">
            <a:solidFill>
              <a:schemeClr val="accent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tabLst>
                <a:tab pos="1146175" algn="l"/>
              </a:tabLst>
            </a:pPr>
            <a:r>
              <a:rPr lang="en-US" sz="18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=&gt; </a:t>
            </a: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See last meeting of the LRFF TF</a:t>
            </a:r>
            <a:r>
              <a:rPr lang="en-US" sz="18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: </a:t>
            </a:r>
            <a:r>
              <a:rPr lang="en-US" sz="1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  <a:hlinkClick r:id="rId3"/>
              </a:rPr>
              <a:t>http://emetral.web.cern.ch/emetral/LRFF/20thMeeting_27-11-12/LRFF_EM_03-12-12_AfterMeetingComments_Final.pptx</a:t>
            </a:r>
            <a:r>
              <a:rPr lang="en-US" sz="1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 </a:t>
            </a:r>
            <a:r>
              <a:rPr lang="en-US" sz="18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(76 slides)</a:t>
            </a:r>
          </a:p>
          <a:p>
            <a:pPr marL="342900" indent="-342900" algn="just">
              <a:lnSpc>
                <a:spcPct val="120000"/>
              </a:lnSpc>
              <a:tabLst>
                <a:tab pos="1146175" algn="l"/>
              </a:tabLst>
            </a:pPr>
            <a:r>
              <a:rPr lang="en-US" sz="18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=&gt; </a:t>
            </a: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See yesterday’s summary at TE-TM</a:t>
            </a:r>
            <a:r>
              <a:rPr lang="en-US" sz="18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: </a:t>
            </a:r>
            <a:r>
              <a:rPr lang="en-US" sz="1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  <a:hlinkClick r:id="rId4"/>
              </a:rPr>
              <a:t>http://emetral.web.cern.ch/emetral/LRFF/SummaryAtTE-TM_11-12-12/LRFF_EM_11-12-12_TE-TM.pptx</a:t>
            </a:r>
            <a:r>
              <a:rPr lang="en-US" sz="1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 </a:t>
            </a:r>
            <a:r>
              <a:rPr lang="en-US" sz="18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(55 slides)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3</a:t>
            </a:fld>
            <a:endParaRPr lang="en-US" sz="1000" dirty="0" smtClean="0"/>
          </a:p>
        </p:txBody>
      </p:sp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152400" y="1371600"/>
            <a:ext cx="88392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Introduction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Why do we need RF fingers and/or ferrite (absorbers)?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Several designs for RF fingers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Possible issues to consider with RF fingers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Typical nonconformities in warm modules found with X-rays</a:t>
            </a:r>
            <a:endParaRPr lang="en-US" sz="2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Conclusions and recommendations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1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lvl="1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CC99"/>
                </a:solidFill>
                <a:latin typeface="Arial" pitchFamily="-109" charset="0"/>
                <a:sym typeface="Symbol" pitchFamily="-109" charset="2"/>
              </a:rPr>
              <a:t>Appendix 1: List of all the (92) nonconformities</a:t>
            </a:r>
          </a:p>
          <a:p>
            <a:pPr marL="342900" lvl="1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CC99"/>
                </a:solidFill>
                <a:latin typeface="Arial" pitchFamily="-109" charset="0"/>
                <a:sym typeface="Symbol" pitchFamily="-109" charset="2"/>
              </a:rPr>
              <a:t>Appendix 2: VMTSA found with defects in 2011 (8 bellows out of 20)</a:t>
            </a:r>
          </a:p>
          <a:p>
            <a:pPr marL="342900" lvl="1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CC99"/>
                </a:solidFill>
                <a:latin typeface="Arial" pitchFamily="-109" charset="0"/>
                <a:sym typeface="Symbol" pitchFamily="-109" charset="2"/>
              </a:rPr>
              <a:t>Appendix 3: “Ideal” outline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endParaRPr lang="en-US" sz="2000" dirty="0" smtClean="0">
              <a:solidFill>
                <a:srgbClr val="FFFFFF"/>
              </a:solidFill>
              <a:latin typeface="Arial" pitchFamily="-109" charset="0"/>
              <a:sym typeface="Symbol" pitchFamily="-109" charset="2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OUTLINE </a:t>
            </a:r>
            <a:r>
              <a:rPr lang="en-US" sz="1800" dirty="0" smtClean="0">
                <a:solidFill>
                  <a:schemeClr val="tx1"/>
                </a:solidFill>
              </a:rPr>
              <a:t>(for 15 min)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4</a:t>
            </a:fld>
            <a:endParaRPr lang="en-US" sz="1000" dirty="0" smtClean="0"/>
          </a:p>
        </p:txBody>
      </p:sp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152400" y="762000"/>
            <a:ext cx="8839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Beam-induced heating has been observed in several LHC components during the 2011 run when the bunch/beam intensity was increased and/or the bunch length reduced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In particular 8 bellows, out of the 10 double-bellows modules (called </a:t>
            </a:r>
            <a:r>
              <a:rPr lang="en-US" sz="20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VMTSA</a:t>
            </a: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) present in the machine, were found with the spring, which should keep the RF fingers in good electrical contact with the central insert, broken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SS spring deformed and brazed to the </a:t>
            </a:r>
            <a:r>
              <a:rPr lang="en-US" sz="2000" dirty="0" err="1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CuBe</a:t>
            </a: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 RF fingers with RF fingers permanently deformed =&gt; Estimated temp. of ~ 800 - 1000 °C </a:t>
            </a:r>
            <a:endParaRPr lang="en-US" sz="18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INTRODUCTION (1/3)</a:t>
            </a:r>
          </a:p>
        </p:txBody>
      </p:sp>
      <p:pic>
        <p:nvPicPr>
          <p:cNvPr id="11" name="Picture 10" descr="image[3]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799" y="4572000"/>
            <a:ext cx="3048001" cy="22860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0" y="4572000"/>
            <a:ext cx="3349674" cy="2286000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4530" y="4572000"/>
            <a:ext cx="304947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AutoShape 16"/>
          <p:cNvSpPr>
            <a:spLocks noChangeArrowheads="1"/>
          </p:cNvSpPr>
          <p:nvPr/>
        </p:nvSpPr>
        <p:spPr bwMode="auto">
          <a:xfrm>
            <a:off x="4191000" y="4267200"/>
            <a:ext cx="1524000" cy="609600"/>
          </a:xfrm>
          <a:prstGeom prst="wedgeEllipseCallout">
            <a:avLst>
              <a:gd name="adj1" fmla="val -141743"/>
              <a:gd name="adj2" fmla="val 292014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4114800" y="4343400"/>
            <a:ext cx="18288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/>
                </a:solidFill>
                <a:latin typeface="Arial" charset="0"/>
              </a:rPr>
              <a:t>From X-rays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5</a:t>
            </a:fld>
            <a:endParaRPr lang="en-US" sz="1000" dirty="0" smtClean="0"/>
          </a:p>
        </p:txBody>
      </p:sp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152400" y="838200"/>
            <a:ext cx="8839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Proposition made during the LMC meeting # 119 (18/01/2012) to review the design of all the components of the LHC equipped with RF fingers =&gt; LRFF (LHC RF Fingers) Task Force before LS1</a:t>
            </a:r>
          </a:p>
          <a:p>
            <a:pPr marL="342900" indent="-342900" algn="just">
              <a:lnSpc>
                <a:spcPct val="120000"/>
              </a:lnSpc>
              <a:buFont typeface="Wingdings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Web site: </a:t>
            </a: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  <a:hlinkClick r:id="rId3"/>
              </a:rPr>
              <a:t>http://emetral.web.cern.ch/emetral/LRFF/LRFF.htm</a:t>
            </a:r>
            <a:endParaRPr lang="en-US" sz="2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1</a:t>
            </a:r>
            <a:r>
              <a:rPr lang="en-US" sz="2000" baseline="30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st</a:t>
            </a:r>
            <a:r>
              <a:rPr lang="en-US" sz="2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 (kick-off) meeting: 20/03/2012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20</a:t>
            </a:r>
            <a:r>
              <a:rPr lang="en-US" sz="2000" baseline="30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th</a:t>
            </a:r>
            <a:r>
              <a:rPr lang="en-US" sz="2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 (last) meeting: 27/11/2012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Members</a:t>
            </a:r>
            <a:endParaRPr lang="en-US" sz="1800" dirty="0" smtClean="0">
              <a:solidFill>
                <a:srgbClr val="FFFF00"/>
              </a:solidFill>
              <a:latin typeface="Arial" pitchFamily="-109" charset="0"/>
              <a:sym typeface="Symbol" pitchFamily="-109" charset="2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INTRODUCTION (2/3)</a:t>
            </a:r>
          </a:p>
        </p:txBody>
      </p:sp>
      <p:pic>
        <p:nvPicPr>
          <p:cNvPr id="6" name="Picture 5" descr="Picture 7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44710"/>
            <a:ext cx="9144000" cy="3013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6</a:t>
            </a:fld>
            <a:endParaRPr lang="en-US" sz="1000" dirty="0" smtClean="0"/>
          </a:p>
        </p:txBody>
      </p:sp>
      <p:sp>
        <p:nvSpPr>
          <p:cNvPr id="8" name="Rectangle 55"/>
          <p:cNvSpPr>
            <a:spLocks noChangeArrowheads="1"/>
          </p:cNvSpPr>
          <p:nvPr/>
        </p:nvSpPr>
        <p:spPr bwMode="auto">
          <a:xfrm>
            <a:off x="152400" y="685800"/>
            <a:ext cx="88392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Mandate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9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Review the design of all components of the LHC equipped with RF fingers, evaluate the compatibility with ultimate (and HL-LHC) bunch populations (i.e. up to 2.2E11 </a:t>
            </a:r>
            <a:r>
              <a:rPr lang="en-US" sz="1900" dirty="0" err="1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p/b</a:t>
            </a:r>
            <a:r>
              <a:rPr lang="en-US" sz="19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 for the 25 ns beam and 3.5E11 </a:t>
            </a:r>
            <a:r>
              <a:rPr lang="en-US" sz="1900" dirty="0" err="1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p/b</a:t>
            </a:r>
            <a:r>
              <a:rPr lang="en-US" sz="19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 for the 50 ns beam) and (</a:t>
            </a:r>
            <a:r>
              <a:rPr lang="en-US" sz="1900" dirty="0" err="1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rms</a:t>
            </a:r>
            <a:r>
              <a:rPr lang="en-US" sz="19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) bunch lengths (i.e. 7.5 cm but also     ~ 4 cm which could be an option) regarding impedance and HOM screening and provide a list of maximum bunch currents, acceptable bunch lengths etc.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9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Evaluate all associated mitigation solutions like ferrite absorbers and their collateral effects, in particular the induced heating and resulting </a:t>
            </a:r>
            <a:r>
              <a:rPr lang="en-US" sz="1900" dirty="0" err="1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outgassing</a:t>
            </a:r>
            <a:endParaRPr lang="en-US" sz="1900" dirty="0" smtClean="0">
              <a:solidFill>
                <a:srgbClr val="FFFFFF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9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Make proposals of design changes and/or mitigation measures for each configuration depending on its criticality for beam operation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19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Approve functional specifications for all equipments by the end of the year (2012)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endParaRPr lang="en-US" sz="1900" dirty="0" smtClean="0">
              <a:solidFill>
                <a:srgbClr val="FFFFFF"/>
              </a:solidFill>
              <a:latin typeface="Arial" pitchFamily="-109" charset="0"/>
              <a:sym typeface="Symbol" pitchFamily="-109" charset="2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INTRODUCTION (3/3)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7</a:t>
            </a:fld>
            <a:endParaRPr lang="en-US" sz="1000" dirty="0" smtClean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WHY DO WE NEED RF FINGERS AND/OR FERRITE? (1/5)</a:t>
            </a:r>
          </a:p>
        </p:txBody>
      </p:sp>
      <p:sp>
        <p:nvSpPr>
          <p:cNvPr id="9" name="Rectangle 55"/>
          <p:cNvSpPr>
            <a:spLocks noChangeArrowheads="1"/>
          </p:cNvSpPr>
          <p:nvPr/>
        </p:nvSpPr>
        <p:spPr bwMode="auto">
          <a:xfrm>
            <a:off x="152400" y="838200"/>
            <a:ext cx="88392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To avoid having too large impedances (longitudinal or transverse) due to (big) changes of geometry for moving equipments, which can lead to 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Beam-induced RF heating (if real part of longitudinal impedance)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Wingdings" charset="2"/>
              <a:buChar char="§"/>
              <a:tabLst>
                <a:tab pos="1146175" algn="l"/>
              </a:tabLst>
            </a:pPr>
            <a:r>
              <a:rPr lang="en-US" sz="20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Longitudinal or transverse beam instabilities (if real and/or imaginary parts of longitudinal or transverse impedances)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Example of RF fingers: </a:t>
            </a:r>
          </a:p>
          <a:p>
            <a:pPr marL="342900" indent="-342900" algn="just">
              <a:lnSpc>
                <a:spcPct val="120000"/>
              </a:lnSpc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	</a:t>
            </a:r>
            <a:r>
              <a:rPr lang="en-US" sz="2000" dirty="0" err="1" smtClean="0">
                <a:solidFill>
                  <a:srgbClr val="FFCC99"/>
                </a:solidFill>
                <a:latin typeface="Arial" pitchFamily="-109" charset="0"/>
                <a:sym typeface="Symbol" pitchFamily="-109" charset="2"/>
              </a:rPr>
              <a:t>PIMs</a:t>
            </a:r>
            <a:r>
              <a:rPr lang="en-US" sz="2000" dirty="0" smtClean="0">
                <a:solidFill>
                  <a:srgbClr val="FFCC99"/>
                </a:solidFill>
                <a:latin typeface="Arial" pitchFamily="-109" charset="0"/>
                <a:sym typeface="Symbol" pitchFamily="-109" charset="2"/>
              </a:rPr>
              <a:t> = Plug-In Modules</a:t>
            </a:r>
          </a:p>
          <a:p>
            <a:pPr marL="342900" indent="-342900" algn="just">
              <a:lnSpc>
                <a:spcPct val="120000"/>
              </a:lnSpc>
              <a:tabLst>
                <a:tab pos="1146175" algn="l"/>
              </a:tabLst>
            </a:pPr>
            <a:endParaRPr lang="en-US" sz="2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Example of ferrite tiles: </a:t>
            </a:r>
          </a:p>
          <a:p>
            <a:pPr marL="342900" indent="-342900" algn="just">
              <a:lnSpc>
                <a:spcPct val="120000"/>
              </a:lnSpc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	</a:t>
            </a:r>
            <a:r>
              <a:rPr lang="en-US" sz="2000" dirty="0" smtClean="0">
                <a:solidFill>
                  <a:srgbClr val="FFCC99"/>
                </a:solidFill>
                <a:latin typeface="Arial" pitchFamily="-109" charset="0"/>
                <a:sym typeface="Symbol" pitchFamily="-109" charset="2"/>
              </a:rPr>
              <a:t>Installed in the new VMTSA</a:t>
            </a:r>
            <a:r>
              <a:rPr lang="en-US" sz="1800" dirty="0" smtClean="0">
                <a:solidFill>
                  <a:srgbClr val="FFCC99"/>
                </a:solidFill>
                <a:latin typeface="Arial" pitchFamily="-109" charset="0"/>
                <a:sym typeface="Symbol" pitchFamily="-109" charset="2"/>
              </a:rPr>
              <a:t> </a:t>
            </a:r>
          </a:p>
          <a:p>
            <a:pPr marL="342900" indent="-342900" algn="just">
              <a:lnSpc>
                <a:spcPct val="120000"/>
              </a:lnSpc>
              <a:tabLst>
                <a:tab pos="1146175" algn="l"/>
              </a:tabLst>
            </a:pPr>
            <a:r>
              <a:rPr lang="en-US" sz="1800" dirty="0" smtClean="0">
                <a:solidFill>
                  <a:srgbClr val="FFCC99"/>
                </a:solidFill>
                <a:latin typeface="Arial" pitchFamily="-109" charset="0"/>
                <a:sym typeface="Symbol" pitchFamily="-109" charset="2"/>
              </a:rPr>
              <a:t>	in 2012</a:t>
            </a:r>
            <a:endParaRPr lang="en-US" sz="2000" dirty="0" smtClean="0">
              <a:solidFill>
                <a:srgbClr val="FFCC99"/>
              </a:solidFill>
              <a:latin typeface="Arial" pitchFamily="-109" charset="0"/>
              <a:sym typeface="Symbol" pitchFamily="-109" charset="2"/>
            </a:endParaRPr>
          </a:p>
        </p:txBody>
      </p:sp>
      <p:pic>
        <p:nvPicPr>
          <p:cNvPr id="11" name="Picture 10" descr="FerriteFromAAforVMTS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5219700"/>
            <a:ext cx="2184400" cy="1638300"/>
          </a:xfrm>
          <a:prstGeom prst="rect">
            <a:avLst/>
          </a:prstGeom>
        </p:spPr>
      </p:pic>
      <p:sp>
        <p:nvSpPr>
          <p:cNvPr id="12" name="AutoShape 16"/>
          <p:cNvSpPr>
            <a:spLocks noChangeArrowheads="1"/>
          </p:cNvSpPr>
          <p:nvPr/>
        </p:nvSpPr>
        <p:spPr bwMode="auto">
          <a:xfrm>
            <a:off x="6477000" y="5715000"/>
            <a:ext cx="2438400" cy="990600"/>
          </a:xfrm>
          <a:prstGeom prst="wedgeEllipseCallout">
            <a:avLst>
              <a:gd name="adj1" fmla="val -66934"/>
              <a:gd name="adj2" fmla="val -5209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 b="1">
              <a:solidFill>
                <a:schemeClr val="bg2"/>
              </a:solidFill>
              <a:latin typeface="Arial" charset="0"/>
            </a:endParaRP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629400" y="5791200"/>
            <a:ext cx="2209800" cy="73866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bg2"/>
                </a:solidFill>
                <a:latin typeface="Arial" charset="0"/>
              </a:rPr>
              <a:t>Initial dimensions (quickly available!): </a:t>
            </a:r>
            <a:br>
              <a:rPr lang="en-US" sz="1400" b="1" dirty="0" smtClean="0">
                <a:solidFill>
                  <a:schemeClr val="bg2"/>
                </a:solidFill>
                <a:latin typeface="Arial" charset="0"/>
              </a:rPr>
            </a:br>
            <a:r>
              <a:rPr lang="en-US" sz="1400" b="1" dirty="0" smtClean="0">
                <a:solidFill>
                  <a:schemeClr val="bg2"/>
                </a:solidFill>
                <a:latin typeface="Arial" charset="0"/>
              </a:rPr>
              <a:t>~ 12 cm × 3 cm × 1 cm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3505200"/>
            <a:ext cx="3397126" cy="18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8</a:t>
            </a:fld>
            <a:endParaRPr lang="en-US" sz="1000" dirty="0" smtClean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WHY DO WE NEED RF FINGERS AND/OR FERRITE? (2/5)</a:t>
            </a:r>
          </a:p>
        </p:txBody>
      </p:sp>
      <p:sp>
        <p:nvSpPr>
          <p:cNvPr id="9" name="Rectangle 55"/>
          <p:cNvSpPr>
            <a:spLocks noChangeArrowheads="1"/>
          </p:cNvSpPr>
          <p:nvPr/>
        </p:nvSpPr>
        <p:spPr bwMode="auto">
          <a:xfrm>
            <a:off x="152400" y="685800"/>
            <a:ext cx="8839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lvl="0" indent="-342900" algn="just">
              <a:lnSpc>
                <a:spcPct val="120000"/>
              </a:lnSpc>
              <a:buClr>
                <a:srgbClr val="00CCCC"/>
              </a:buClr>
              <a:buFont typeface="Monotype Sorts" pitchFamily="-109" charset="2"/>
              <a:buChar char="u"/>
              <a:tabLst>
                <a:tab pos="1146175" algn="l"/>
              </a:tabLst>
            </a:pPr>
            <a:r>
              <a:rPr lang="en-US" sz="2000" dirty="0" smtClean="0">
                <a:solidFill>
                  <a:srgbClr val="FFFF00"/>
                </a:solidFill>
                <a:latin typeface="Arial" pitchFamily="-109" charset="0"/>
                <a:sym typeface="Symbol" pitchFamily="-109" charset="2"/>
              </a:rPr>
              <a:t>Example for the RF heating =&gt; Consider the case of a narrow resonance (trapped mode due to the geometry) =&gt; 3 parameters (obtained from EM simulations):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Arial"/>
              <a:buChar char="•"/>
              <a:tabLst>
                <a:tab pos="1146175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Resonance frequency =&gt; Assumed to be here </a:t>
            </a:r>
            <a:r>
              <a:rPr lang="en-US" sz="1800" i="1" dirty="0" err="1" smtClean="0">
                <a:solidFill>
                  <a:srgbClr val="FF99FF"/>
                </a:solidFill>
              </a:rPr>
              <a:t>f</a:t>
            </a:r>
            <a:r>
              <a:rPr lang="en-US" sz="1800" i="1" baseline="-25000" dirty="0" err="1" smtClean="0">
                <a:solidFill>
                  <a:srgbClr val="FF99FF"/>
                </a:solidFill>
              </a:rPr>
              <a:t>r</a:t>
            </a:r>
            <a:r>
              <a:rPr lang="en-US" sz="1800" dirty="0" smtClean="0">
                <a:solidFill>
                  <a:srgbClr val="FF99FF"/>
                </a:solidFill>
                <a:latin typeface="Arial" pitchFamily="-109" charset="0"/>
                <a:sym typeface="Symbol" pitchFamily="-109" charset="2"/>
              </a:rPr>
              <a:t> = 1 GHz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Arial"/>
              <a:buChar char="•"/>
              <a:tabLst>
                <a:tab pos="1146175" algn="l"/>
              </a:tabLst>
            </a:pPr>
            <a:r>
              <a:rPr lang="en-US" sz="1800" dirty="0" smtClean="0">
                <a:solidFill>
                  <a:schemeClr val="tx1"/>
                </a:solidFill>
                <a:latin typeface="Arial" pitchFamily="-109" charset="0"/>
                <a:sym typeface="Symbol" pitchFamily="-109" charset="2"/>
              </a:rPr>
              <a:t>Shunt impedance =&gt; Assumed to be here </a:t>
            </a:r>
            <a:r>
              <a:rPr lang="en-US" sz="1800" i="1" dirty="0" err="1" smtClean="0">
                <a:solidFill>
                  <a:srgbClr val="FF99FF"/>
                </a:solidFill>
                <a:latin typeface="Arial" pitchFamily="-109" charset="0"/>
                <a:sym typeface="Symbol" pitchFamily="-109" charset="2"/>
              </a:rPr>
              <a:t>R</a:t>
            </a:r>
            <a:r>
              <a:rPr lang="en-US" sz="1800" i="1" baseline="-25000" dirty="0" err="1" smtClean="0">
                <a:solidFill>
                  <a:srgbClr val="FF99FF"/>
                </a:solidFill>
                <a:latin typeface="Arial" pitchFamily="-109" charset="0"/>
                <a:sym typeface="Symbol" pitchFamily="-109" charset="2"/>
              </a:rPr>
              <a:t>l</a:t>
            </a:r>
            <a:r>
              <a:rPr lang="en-US" sz="1800" dirty="0" smtClean="0">
                <a:solidFill>
                  <a:srgbClr val="FF99FF"/>
                </a:solidFill>
                <a:latin typeface="Arial" pitchFamily="-109" charset="0"/>
                <a:sym typeface="Symbol" pitchFamily="-109" charset="2"/>
              </a:rPr>
              <a:t> = 10 </a:t>
            </a:r>
            <a:r>
              <a:rPr lang="en-US" sz="1800" dirty="0" err="1" smtClean="0">
                <a:solidFill>
                  <a:srgbClr val="FF99FF"/>
                </a:solidFill>
                <a:latin typeface="Arial" pitchFamily="-109" charset="0"/>
                <a:sym typeface="Symbol" pitchFamily="-109" charset="2"/>
              </a:rPr>
              <a:t>Ω</a:t>
            </a:r>
            <a:endParaRPr lang="en-US" sz="1800" dirty="0" smtClean="0">
              <a:solidFill>
                <a:srgbClr val="FF99FF"/>
              </a:solidFill>
              <a:latin typeface="Arial" pitchFamily="-109" charset="0"/>
              <a:sym typeface="Symbol" pitchFamily="-109" charset="2"/>
            </a:endParaRPr>
          </a:p>
          <a:p>
            <a:pPr marL="800100" lvl="1" indent="-342900" algn="just">
              <a:lnSpc>
                <a:spcPct val="120000"/>
              </a:lnSpc>
              <a:buSzPct val="120000"/>
              <a:buFont typeface="Arial"/>
              <a:buChar char="•"/>
              <a:tabLst>
                <a:tab pos="1146175" algn="l"/>
              </a:tabLst>
            </a:pP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Quality factor </a:t>
            </a:r>
            <a:r>
              <a:rPr lang="en-US" sz="1800" i="1" dirty="0" smtClean="0">
                <a:solidFill>
                  <a:srgbClr val="FF99FF"/>
                </a:solidFill>
                <a:latin typeface="Arial" pitchFamily="-109" charset="0"/>
                <a:sym typeface="Symbol" pitchFamily="-109" charset="2"/>
              </a:rPr>
              <a:t>Q</a:t>
            </a:r>
            <a:r>
              <a:rPr lang="en-US" sz="1800" dirty="0" smtClean="0">
                <a:solidFill>
                  <a:srgbClr val="FF99FF"/>
                </a:solidFill>
                <a:latin typeface="Arial" pitchFamily="-109" charset="0"/>
                <a:sym typeface="Symbol" pitchFamily="-109" charset="2"/>
              </a:rPr>
              <a:t> </a:t>
            </a:r>
            <a:r>
              <a:rPr lang="en-US" sz="1800" dirty="0" smtClean="0">
                <a:solidFill>
                  <a:srgbClr val="FFFFFF"/>
                </a:solidFill>
                <a:latin typeface="Arial" pitchFamily="-109" charset="0"/>
                <a:sym typeface="Symbol" pitchFamily="-109" charset="2"/>
              </a:rPr>
              <a:t>=&gt; Scanned below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-1" y="3581400"/>
            <a:ext cx="4572000" cy="29718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572000" y="3581400"/>
            <a:ext cx="4572000" cy="29718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1" name="Rectangle 55"/>
          <p:cNvSpPr>
            <a:spLocks noChangeArrowheads="1"/>
          </p:cNvSpPr>
          <p:nvPr/>
        </p:nvSpPr>
        <p:spPr bwMode="auto">
          <a:xfrm rot="16200000">
            <a:off x="-628651" y="4514851"/>
            <a:ext cx="163830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tabLst>
                <a:tab pos="1146175" algn="l"/>
              </a:tabLst>
            </a:pPr>
            <a: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Re</a:t>
            </a:r>
            <a:r>
              <a:rPr lang="en-US" sz="1600" i="1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 </a:t>
            </a:r>
            <a: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(</a:t>
            </a:r>
            <a:r>
              <a:rPr lang="en-US" sz="1600" i="1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 </a:t>
            </a:r>
            <a:r>
              <a:rPr lang="en-US" sz="1600" i="1" dirty="0" err="1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Z</a:t>
            </a:r>
            <a:r>
              <a:rPr lang="en-US" sz="1600" i="1" baseline="-25000" dirty="0" err="1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l</a:t>
            </a:r>
            <a:r>
              <a:rPr lang="en-US" sz="1600" i="1" baseline="-250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 </a:t>
            </a:r>
            <a: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) [</a:t>
            </a:r>
            <a:r>
              <a:rPr lang="en-US" sz="1600" dirty="0" err="1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Ω</a:t>
            </a:r>
            <a: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]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Arial"/>
              <a:buChar char="•"/>
              <a:tabLst>
                <a:tab pos="1146175" algn="l"/>
              </a:tabLst>
            </a:pPr>
            <a:endParaRPr lang="en-US" sz="18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7010400" y="4876800"/>
            <a:ext cx="228600" cy="1588"/>
          </a:xfrm>
          <a:prstGeom prst="straightConnector1">
            <a:avLst/>
          </a:prstGeom>
          <a:solidFill>
            <a:schemeClr val="hlink"/>
          </a:solidFill>
          <a:ln w="28575" cap="flat" cmpd="sng" algn="ctr">
            <a:solidFill>
              <a:srgbClr val="D60093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3" name="AutoShape 23"/>
          <p:cNvSpPr>
            <a:spLocks noChangeArrowheads="1"/>
          </p:cNvSpPr>
          <p:nvPr/>
        </p:nvSpPr>
        <p:spPr bwMode="auto">
          <a:xfrm>
            <a:off x="6580187" y="2611436"/>
            <a:ext cx="2514600" cy="1122364"/>
          </a:xfrm>
          <a:prstGeom prst="wedgeEllipseCallout">
            <a:avLst>
              <a:gd name="adj1" fmla="val -26193"/>
              <a:gd name="adj2" fmla="val 140284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4" name="Text Box 24"/>
          <p:cNvSpPr txBox="1">
            <a:spLocks noChangeArrowheads="1"/>
          </p:cNvSpPr>
          <p:nvPr/>
        </p:nvSpPr>
        <p:spPr bwMode="auto">
          <a:xfrm>
            <a:off x="6400800" y="2671762"/>
            <a:ext cx="2895600" cy="9787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/>
                </a:solidFill>
              </a:rPr>
              <a:t>HWHH = Half </a:t>
            </a:r>
            <a:br>
              <a:rPr lang="en-US" sz="1800" b="1" dirty="0" smtClean="0">
                <a:solidFill>
                  <a:schemeClr val="bg2"/>
                </a:solidFill>
              </a:rPr>
            </a:br>
            <a:r>
              <a:rPr lang="en-US" sz="1800" b="1" dirty="0" smtClean="0">
                <a:solidFill>
                  <a:schemeClr val="bg2"/>
                </a:solidFill>
              </a:rPr>
              <a:t>Width at Half Height</a:t>
            </a:r>
          </a:p>
          <a:p>
            <a:pPr algn="ctr"/>
            <a:r>
              <a:rPr lang="en-US" sz="1800" dirty="0" smtClean="0">
                <a:solidFill>
                  <a:schemeClr val="bg2"/>
                </a:solidFill>
              </a:rPr>
              <a:t>= </a:t>
            </a:r>
            <a:r>
              <a:rPr lang="en-US" sz="1800" i="1" dirty="0" err="1" smtClean="0">
                <a:solidFill>
                  <a:schemeClr val="bg2"/>
                </a:solidFill>
              </a:rPr>
              <a:t>f</a:t>
            </a:r>
            <a:r>
              <a:rPr lang="en-US" sz="1800" i="1" baseline="-25000" dirty="0" err="1" smtClean="0">
                <a:solidFill>
                  <a:schemeClr val="bg2"/>
                </a:solidFill>
              </a:rPr>
              <a:t>r</a:t>
            </a:r>
            <a:r>
              <a:rPr lang="en-US" sz="1800" i="1" dirty="0" smtClean="0">
                <a:solidFill>
                  <a:schemeClr val="bg2"/>
                </a:solidFill>
              </a:rPr>
              <a:t> </a:t>
            </a:r>
            <a:r>
              <a:rPr lang="en-US" sz="1800" dirty="0" smtClean="0">
                <a:solidFill>
                  <a:schemeClr val="bg2"/>
                </a:solidFill>
              </a:rPr>
              <a:t>/ (2 </a:t>
            </a:r>
            <a:r>
              <a:rPr lang="en-US" sz="1800" i="1" dirty="0" smtClean="0">
                <a:solidFill>
                  <a:schemeClr val="bg2"/>
                </a:solidFill>
              </a:rPr>
              <a:t>Q</a:t>
            </a:r>
            <a:r>
              <a:rPr lang="en-US" sz="1800" dirty="0" smtClean="0">
                <a:solidFill>
                  <a:schemeClr val="bg2"/>
                </a:solidFill>
              </a:rPr>
              <a:t>)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5486400" y="3886200"/>
            <a:ext cx="609600" cy="457200"/>
          </a:xfrm>
          <a:prstGeom prst="wedgeEllipseCallout">
            <a:avLst>
              <a:gd name="adj1" fmla="val 176563"/>
              <a:gd name="adj2" fmla="val -90272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5334000" y="3890962"/>
            <a:ext cx="9906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i="1" dirty="0" err="1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R</a:t>
            </a:r>
            <a:r>
              <a:rPr lang="en-US" sz="1800" i="1" baseline="-25000" dirty="0" err="1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l</a:t>
            </a:r>
            <a:r>
              <a:rPr lang="en-US" sz="1800" dirty="0" smtClean="0">
                <a:solidFill>
                  <a:srgbClr val="FF99FF"/>
                </a:solidFill>
                <a:latin typeface="Arial" pitchFamily="-109" charset="0"/>
                <a:sym typeface="Symbol" pitchFamily="-109" charset="2"/>
              </a:rPr>
              <a:t> 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17" name="AutoShape 23"/>
          <p:cNvSpPr>
            <a:spLocks noChangeArrowheads="1"/>
          </p:cNvSpPr>
          <p:nvPr/>
        </p:nvSpPr>
        <p:spPr bwMode="auto">
          <a:xfrm>
            <a:off x="5486400" y="5181600"/>
            <a:ext cx="609600" cy="457200"/>
          </a:xfrm>
          <a:prstGeom prst="wedgeEllipseCallout">
            <a:avLst>
              <a:gd name="adj1" fmla="val 186000"/>
              <a:gd name="adj2" fmla="val 154173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5334000" y="5186362"/>
            <a:ext cx="9906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i="1" dirty="0" err="1" smtClean="0">
                <a:solidFill>
                  <a:schemeClr val="bg2"/>
                </a:solidFill>
              </a:rPr>
              <a:t>f</a:t>
            </a:r>
            <a:r>
              <a:rPr lang="en-US" sz="1800" i="1" baseline="-25000" dirty="0" err="1" smtClean="0">
                <a:solidFill>
                  <a:schemeClr val="bg2"/>
                </a:solidFill>
              </a:rPr>
              <a:t>r</a:t>
            </a:r>
            <a:r>
              <a:rPr lang="en-US" sz="1800" i="1" dirty="0" smtClean="0">
                <a:solidFill>
                  <a:schemeClr val="bg2"/>
                </a:solidFill>
              </a:rPr>
              <a:t> </a:t>
            </a:r>
            <a:r>
              <a:rPr lang="en-US" sz="1800" dirty="0" smtClean="0">
                <a:solidFill>
                  <a:srgbClr val="FF99FF"/>
                </a:solidFill>
                <a:latin typeface="Arial" pitchFamily="-109" charset="0"/>
                <a:sym typeface="Symbol" pitchFamily="-109" charset="2"/>
              </a:rPr>
              <a:t> 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2667000" y="4114800"/>
            <a:ext cx="1905000" cy="741364"/>
          </a:xfrm>
          <a:prstGeom prst="wedgeEllipseCallout">
            <a:avLst>
              <a:gd name="adj1" fmla="val -43477"/>
              <a:gd name="adj2" fmla="val 188250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2667000" y="4216398"/>
            <a:ext cx="20574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/>
                </a:solidFill>
              </a:rPr>
              <a:t>Coupled-bunch </a:t>
            </a:r>
            <a:br>
              <a:rPr lang="en-US" sz="1800" b="1" dirty="0" smtClean="0">
                <a:solidFill>
                  <a:schemeClr val="bg2"/>
                </a:solidFill>
              </a:rPr>
            </a:br>
            <a:r>
              <a:rPr lang="en-US" sz="1800" b="1" dirty="0" smtClean="0">
                <a:solidFill>
                  <a:schemeClr val="bg2"/>
                </a:solidFill>
              </a:rPr>
              <a:t>lines</a:t>
            </a:r>
            <a:endParaRPr lang="en-US" sz="1800" b="1" dirty="0">
              <a:solidFill>
                <a:schemeClr val="bg2"/>
              </a:solidFill>
            </a:endParaRPr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609600" y="4750713"/>
            <a:ext cx="1524000" cy="430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i="1" dirty="0" smtClean="0"/>
              <a:t>Q</a:t>
            </a:r>
            <a:r>
              <a:rPr lang="en-US" sz="2200" b="1" dirty="0" smtClean="0"/>
              <a:t> = 100</a:t>
            </a:r>
            <a:endParaRPr lang="en-US" sz="2200" b="1" dirty="0"/>
          </a:p>
        </p:txBody>
      </p:sp>
      <p:sp>
        <p:nvSpPr>
          <p:cNvPr id="23" name="Text Box 24"/>
          <p:cNvSpPr txBox="1">
            <a:spLocks noChangeArrowheads="1"/>
          </p:cNvSpPr>
          <p:nvPr/>
        </p:nvSpPr>
        <p:spPr bwMode="auto">
          <a:xfrm>
            <a:off x="7620000" y="4750713"/>
            <a:ext cx="1524000" cy="4308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00" b="1" i="1" dirty="0" smtClean="0"/>
              <a:t>Q</a:t>
            </a:r>
            <a:r>
              <a:rPr lang="en-US" sz="2200" b="1" dirty="0" smtClean="0"/>
              <a:t> = 20</a:t>
            </a:r>
            <a:endParaRPr lang="en-US" sz="2200" b="1" dirty="0"/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auto">
          <a:xfrm>
            <a:off x="-76200" y="3048000"/>
            <a:ext cx="2514600" cy="838200"/>
          </a:xfrm>
          <a:prstGeom prst="wedgeEllipseCallout">
            <a:avLst>
              <a:gd name="adj1" fmla="val -3426"/>
              <a:gd name="adj2" fmla="val 148055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-228600" y="3128962"/>
            <a:ext cx="2819400" cy="64633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accent2"/>
                </a:solidFill>
              </a:rPr>
              <a:t>Typically </a:t>
            </a:r>
            <a:r>
              <a:rPr lang="en-US" sz="1800" dirty="0" smtClean="0">
                <a:solidFill>
                  <a:schemeClr val="accent2"/>
                </a:solidFill>
              </a:rPr>
              <a:t>between </a:t>
            </a:r>
            <a:br>
              <a:rPr lang="en-US" sz="1800" dirty="0" smtClean="0">
                <a:solidFill>
                  <a:schemeClr val="accent2"/>
                </a:solidFill>
              </a:rPr>
            </a:br>
            <a:r>
              <a:rPr lang="en-US" sz="1800" dirty="0" smtClean="0">
                <a:solidFill>
                  <a:schemeClr val="accent2"/>
                </a:solidFill>
              </a:rPr>
              <a:t>few 10</a:t>
            </a:r>
            <a:r>
              <a:rPr lang="en-US" sz="1800" baseline="30000" dirty="0" smtClean="0">
                <a:solidFill>
                  <a:schemeClr val="accent2"/>
                </a:solidFill>
              </a:rPr>
              <a:t>2</a:t>
            </a:r>
            <a:r>
              <a:rPr lang="en-US" sz="1800" dirty="0" smtClean="0">
                <a:solidFill>
                  <a:schemeClr val="accent2"/>
                </a:solidFill>
              </a:rPr>
              <a:t> and few 10</a:t>
            </a:r>
            <a:r>
              <a:rPr lang="en-US" sz="1800" baseline="30000" dirty="0" smtClean="0">
                <a:solidFill>
                  <a:schemeClr val="accent2"/>
                </a:solidFill>
              </a:rPr>
              <a:t>3</a:t>
            </a:r>
            <a:endParaRPr lang="en-US" sz="1800" b="1" baseline="30000" dirty="0">
              <a:solidFill>
                <a:schemeClr val="accent2"/>
              </a:solidFill>
            </a:endParaRPr>
          </a:p>
        </p:txBody>
      </p:sp>
      <p:sp>
        <p:nvSpPr>
          <p:cNvPr id="26" name="Rectangle 55"/>
          <p:cNvSpPr>
            <a:spLocks noChangeArrowheads="1"/>
          </p:cNvSpPr>
          <p:nvPr/>
        </p:nvSpPr>
        <p:spPr bwMode="auto">
          <a:xfrm rot="16200000">
            <a:off x="3943349" y="4514851"/>
            <a:ext cx="163830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tabLst>
                <a:tab pos="1146175" algn="l"/>
              </a:tabLst>
            </a:pPr>
            <a: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Re</a:t>
            </a:r>
            <a:r>
              <a:rPr lang="en-US" sz="1600" i="1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 </a:t>
            </a:r>
            <a: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(</a:t>
            </a:r>
            <a:r>
              <a:rPr lang="en-US" sz="1600" i="1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 </a:t>
            </a:r>
            <a:r>
              <a:rPr lang="en-US" sz="1600" i="1" dirty="0" err="1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Z</a:t>
            </a:r>
            <a:r>
              <a:rPr lang="en-US" sz="1600" i="1" baseline="-25000" dirty="0" err="1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l</a:t>
            </a:r>
            <a:r>
              <a:rPr lang="en-US" sz="1600" i="1" baseline="-250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 </a:t>
            </a:r>
            <a: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) [</a:t>
            </a:r>
            <a:r>
              <a:rPr lang="en-US" sz="1600" dirty="0" err="1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Ω</a:t>
            </a:r>
            <a:r>
              <a:rPr lang="en-US" sz="16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]</a:t>
            </a:r>
          </a:p>
          <a:p>
            <a:pPr marL="800100" lvl="1" indent="-342900" algn="just">
              <a:lnSpc>
                <a:spcPct val="120000"/>
              </a:lnSpc>
              <a:buSzPct val="120000"/>
              <a:buFont typeface="Arial"/>
              <a:buChar char="•"/>
              <a:tabLst>
                <a:tab pos="1146175" algn="l"/>
              </a:tabLst>
            </a:pPr>
            <a:endParaRPr lang="en-US" sz="1800" dirty="0" smtClean="0">
              <a:solidFill>
                <a:schemeClr val="tx1"/>
              </a:solidFill>
              <a:latin typeface="Arial" pitchFamily="-109" charset="0"/>
              <a:sym typeface="Symbol" pitchFamily="-109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ate Placeholder 2"/>
          <p:cNvSpPr>
            <a:spLocks noGrp="1"/>
          </p:cNvSpPr>
          <p:nvPr>
            <p:ph type="dt" sz="quarter" idx="10"/>
          </p:nvPr>
        </p:nvSpPr>
        <p:spPr>
          <a:xfrm>
            <a:off x="76200" y="6477000"/>
            <a:ext cx="9144000" cy="457200"/>
          </a:xfrm>
          <a:noFill/>
        </p:spPr>
        <p:txBody>
          <a:bodyPr/>
          <a:lstStyle/>
          <a:p>
            <a:r>
              <a:rPr lang="en-US" smtClean="0"/>
              <a:t>Elias Métral, CERN LMC meeting, 12/12/2012                                                                                                                                                                                                     /20</a:t>
            </a:r>
            <a:endParaRPr lang="en-US" dirty="0"/>
          </a:p>
        </p:txBody>
      </p:sp>
      <p:sp>
        <p:nvSpPr>
          <p:cNvPr id="6148" name="Slide Number Placeholder 9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D0275A0-8384-5A41-BEFD-EBDF0727E5D1}" type="slidenum">
              <a:rPr lang="en-US" sz="1000" smtClean="0"/>
              <a:pPr/>
              <a:t>9</a:t>
            </a:fld>
            <a:endParaRPr lang="en-US" sz="1000" dirty="0" smtClean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762000"/>
          </a:xfrm>
          <a:noFill/>
          <a:ln/>
        </p:spPr>
        <p:txBody>
          <a:bodyPr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WHY DO WE NEED RF FINGERS AND/OR FERRITE? (3/5)</a:t>
            </a:r>
          </a:p>
        </p:txBody>
      </p:sp>
      <p:sp>
        <p:nvSpPr>
          <p:cNvPr id="17" name="Rectangle 55"/>
          <p:cNvSpPr>
            <a:spLocks noChangeArrowheads="1"/>
          </p:cNvSpPr>
          <p:nvPr/>
        </p:nvSpPr>
        <p:spPr bwMode="auto">
          <a:xfrm>
            <a:off x="304800" y="914400"/>
            <a:ext cx="8610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 marL="342900" indent="-342900" algn="just">
              <a:lnSpc>
                <a:spcPct val="120000"/>
              </a:lnSpc>
              <a:buSzPct val="120000"/>
              <a:buFont typeface="Arial"/>
              <a:buChar char="•"/>
              <a:tabLst>
                <a:tab pos="1146175" algn="l"/>
              </a:tabLst>
            </a:pPr>
            <a:r>
              <a:rPr lang="en-US" sz="2000" dirty="0" smtClean="0">
                <a:solidFill>
                  <a:schemeClr val="hlink"/>
                </a:solidFill>
                <a:latin typeface="Arial" pitchFamily="-109" charset="0"/>
                <a:sym typeface="Symbol" pitchFamily="-109" charset="2"/>
              </a:rPr>
              <a:t>Power loss formula for the case of a (sharp) resonance (i.e. with only 1 line)</a:t>
            </a: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i="1" baseline="-25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i="1" baseline="-25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i="1" baseline="-25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i="1" baseline="-25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i="1" baseline="-25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i="1" baseline="-25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i="1" baseline="-25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buFont typeface="Monotype Sorts" pitchFamily="-109" charset="2"/>
              <a:buChar char="u"/>
              <a:tabLst>
                <a:tab pos="1146175" algn="l"/>
              </a:tabLst>
            </a:pPr>
            <a:endParaRPr lang="en-US" sz="2000" i="1" baseline="-25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just">
              <a:lnSpc>
                <a:spcPct val="120000"/>
              </a:lnSpc>
              <a:tabLst>
                <a:tab pos="1146175" algn="l"/>
              </a:tabLst>
            </a:pPr>
            <a:endParaRPr lang="en-US" sz="1000" dirty="0" smtClean="0">
              <a:solidFill>
                <a:schemeClr val="hlink"/>
              </a:solidFill>
              <a:latin typeface="Arial" pitchFamily="-109" charset="0"/>
              <a:sym typeface="Symbol" pitchFamily="-109" charset="2"/>
            </a:endParaRPr>
          </a:p>
        </p:txBody>
      </p:sp>
      <p:graphicFrame>
        <p:nvGraphicFramePr>
          <p:cNvPr id="18" name="Object 3"/>
          <p:cNvGraphicFramePr>
            <a:graphicFrameLocks noChangeAspect="1"/>
          </p:cNvGraphicFramePr>
          <p:nvPr/>
        </p:nvGraphicFramePr>
        <p:xfrm>
          <a:off x="2552700" y="1676400"/>
          <a:ext cx="4114800" cy="655638"/>
        </p:xfrm>
        <a:graphic>
          <a:graphicData uri="http://schemas.openxmlformats.org/presentationml/2006/ole">
            <p:oleObj spid="_x0000_s393218" name="Equation" r:id="rId4" imgW="2057400" imgH="330200" progId="Equation.3">
              <p:embed/>
            </p:oleObj>
          </a:graphicData>
        </a:graphic>
      </p:graphicFrame>
      <p:sp>
        <p:nvSpPr>
          <p:cNvPr id="19" name="AutoShape 23"/>
          <p:cNvSpPr>
            <a:spLocks noChangeArrowheads="1"/>
          </p:cNvSpPr>
          <p:nvPr/>
        </p:nvSpPr>
        <p:spPr bwMode="auto">
          <a:xfrm>
            <a:off x="1143000" y="2819400"/>
            <a:ext cx="2590800" cy="1371600"/>
          </a:xfrm>
          <a:prstGeom prst="wedgeEllipseCallout">
            <a:avLst>
              <a:gd name="adj1" fmla="val 50799"/>
              <a:gd name="adj2" fmla="val -87263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990600" y="3052762"/>
            <a:ext cx="2895600" cy="103412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/>
                </a:solidFill>
              </a:rPr>
              <a:t>Total beam current:</a:t>
            </a:r>
          </a:p>
          <a:p>
            <a:pPr algn="ctr"/>
            <a:r>
              <a:rPr lang="en-US" sz="1800" i="1" dirty="0" smtClean="0">
                <a:solidFill>
                  <a:schemeClr val="bg2"/>
                </a:solidFill>
              </a:rPr>
              <a:t>M</a:t>
            </a:r>
            <a:r>
              <a:rPr lang="en-US" sz="1800" dirty="0" smtClean="0">
                <a:solidFill>
                  <a:schemeClr val="bg2"/>
                </a:solidFill>
              </a:rPr>
              <a:t> = # bunches</a:t>
            </a:r>
          </a:p>
          <a:p>
            <a:pPr algn="ctr"/>
            <a:r>
              <a:rPr lang="en-US" sz="1800" b="1" i="1" dirty="0" err="1" smtClean="0">
                <a:solidFill>
                  <a:schemeClr val="bg2"/>
                </a:solidFill>
              </a:rPr>
              <a:t>I</a:t>
            </a:r>
            <a:r>
              <a:rPr lang="en-US" sz="1800" b="1" i="1" baseline="-25000" dirty="0" err="1" smtClean="0">
                <a:solidFill>
                  <a:schemeClr val="bg2"/>
                </a:solidFill>
              </a:rPr>
              <a:t>b</a:t>
            </a:r>
            <a:r>
              <a:rPr lang="en-US" sz="1800" b="1" dirty="0" smtClean="0">
                <a:solidFill>
                  <a:schemeClr val="bg2"/>
                </a:solidFill>
              </a:rPr>
              <a:t> = </a:t>
            </a:r>
            <a:r>
              <a:rPr lang="en-US" sz="1800" b="1" i="1" dirty="0" err="1" smtClean="0">
                <a:solidFill>
                  <a:schemeClr val="bg2"/>
                </a:solidFill>
              </a:rPr>
              <a:t>N</a:t>
            </a:r>
            <a:r>
              <a:rPr lang="en-US" sz="1800" b="1" i="1" baseline="-25000" dirty="0" err="1" smtClean="0">
                <a:solidFill>
                  <a:schemeClr val="bg2"/>
                </a:solidFill>
              </a:rPr>
              <a:t>b</a:t>
            </a:r>
            <a:r>
              <a:rPr lang="en-US" sz="1800" b="1" i="1" dirty="0" smtClean="0">
                <a:solidFill>
                  <a:schemeClr val="bg2"/>
                </a:solidFill>
              </a:rPr>
              <a:t> </a:t>
            </a:r>
            <a:r>
              <a:rPr lang="en-US" sz="1800" b="1" i="1" dirty="0" err="1" smtClean="0">
                <a:solidFill>
                  <a:schemeClr val="bg2"/>
                </a:solidFill>
              </a:rPr>
              <a:t>e</a:t>
            </a:r>
            <a:r>
              <a:rPr lang="en-US" sz="1800" b="1" i="1" dirty="0" smtClean="0">
                <a:solidFill>
                  <a:schemeClr val="bg2"/>
                </a:solidFill>
              </a:rPr>
              <a:t> f</a:t>
            </a:r>
            <a:r>
              <a:rPr lang="en-US" sz="1800" b="1" baseline="-25000" dirty="0" smtClean="0">
                <a:solidFill>
                  <a:schemeClr val="bg2"/>
                </a:solidFill>
              </a:rPr>
              <a:t>0</a:t>
            </a:r>
            <a:endParaRPr lang="en-US" sz="1800" b="1" baseline="-25000" dirty="0">
              <a:solidFill>
                <a:schemeClr val="bg2"/>
              </a:solidFill>
            </a:endParaRPr>
          </a:p>
        </p:txBody>
      </p:sp>
      <p:sp>
        <p:nvSpPr>
          <p:cNvPr id="12" name="AutoShape 23"/>
          <p:cNvSpPr>
            <a:spLocks noChangeArrowheads="1"/>
          </p:cNvSpPr>
          <p:nvPr/>
        </p:nvSpPr>
        <p:spPr bwMode="auto">
          <a:xfrm>
            <a:off x="1143000" y="5029200"/>
            <a:ext cx="2133600" cy="533400"/>
          </a:xfrm>
          <a:prstGeom prst="wedgeEllipseCallout">
            <a:avLst>
              <a:gd name="adj1" fmla="val 17116"/>
              <a:gd name="adj2" fmla="val -165834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1143000" y="5110162"/>
            <a:ext cx="20574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accent2"/>
                </a:solidFill>
              </a:rPr>
              <a:t>~ 1 for HL-LHC</a:t>
            </a:r>
            <a:endParaRPr lang="en-US" sz="1800" b="1" baseline="-25000" dirty="0">
              <a:solidFill>
                <a:schemeClr val="accent2"/>
              </a:solidFill>
            </a:endParaRPr>
          </a:p>
        </p:txBody>
      </p:sp>
      <p:sp>
        <p:nvSpPr>
          <p:cNvPr id="14" name="AutoShape 23"/>
          <p:cNvSpPr>
            <a:spLocks noChangeArrowheads="1"/>
          </p:cNvSpPr>
          <p:nvPr/>
        </p:nvSpPr>
        <p:spPr bwMode="auto">
          <a:xfrm>
            <a:off x="3657600" y="5257800"/>
            <a:ext cx="2819400" cy="1371600"/>
          </a:xfrm>
          <a:prstGeom prst="wedgeEllipseCallout">
            <a:avLst>
              <a:gd name="adj1" fmla="val -1120"/>
              <a:gd name="adj2" fmla="val -267433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15" name="Text Box 24"/>
          <p:cNvSpPr txBox="1">
            <a:spLocks noChangeArrowheads="1"/>
          </p:cNvSpPr>
          <p:nvPr/>
        </p:nvSpPr>
        <p:spPr bwMode="auto">
          <a:xfrm>
            <a:off x="3657600" y="5491162"/>
            <a:ext cx="2819400" cy="92333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accent2"/>
                </a:solidFill>
              </a:rPr>
              <a:t>Typically below few </a:t>
            </a:r>
            <a:br>
              <a:rPr lang="en-US" sz="1800" b="1" dirty="0" smtClean="0">
                <a:solidFill>
                  <a:schemeClr val="accent2"/>
                </a:solidFill>
              </a:rPr>
            </a:br>
            <a:r>
              <a:rPr lang="en-US" sz="1800" b="1" dirty="0" smtClean="0">
                <a:solidFill>
                  <a:schemeClr val="accent2"/>
                </a:solidFill>
              </a:rPr>
              <a:t>10s of </a:t>
            </a:r>
            <a:r>
              <a:rPr lang="en-US" sz="1800" b="1" dirty="0" err="1" smtClean="0">
                <a:solidFill>
                  <a:schemeClr val="accent2"/>
                </a:solidFill>
              </a:rPr>
              <a:t>kΩ</a:t>
            </a:r>
            <a:r>
              <a:rPr lang="en-US" sz="1800" dirty="0" smtClean="0">
                <a:solidFill>
                  <a:schemeClr val="accent2"/>
                </a:solidFill>
              </a:rPr>
              <a:t> (between few 100s </a:t>
            </a:r>
            <a:r>
              <a:rPr lang="en-US" sz="1800" dirty="0" err="1" smtClean="0">
                <a:solidFill>
                  <a:schemeClr val="accent2"/>
                </a:solidFill>
              </a:rPr>
              <a:t>Ω</a:t>
            </a:r>
            <a:r>
              <a:rPr lang="en-US" sz="1800" dirty="0" smtClean="0">
                <a:solidFill>
                  <a:schemeClr val="accent2"/>
                </a:solidFill>
              </a:rPr>
              <a:t> and few </a:t>
            </a:r>
            <a:r>
              <a:rPr lang="en-US" sz="1800" dirty="0" err="1" smtClean="0">
                <a:solidFill>
                  <a:schemeClr val="accent2"/>
                </a:solidFill>
              </a:rPr>
              <a:t>kΩ</a:t>
            </a:r>
            <a:r>
              <a:rPr lang="en-US" sz="1800" dirty="0" smtClean="0">
                <a:solidFill>
                  <a:schemeClr val="accent2"/>
                </a:solidFill>
              </a:rPr>
              <a:t>)</a:t>
            </a:r>
            <a:r>
              <a:rPr lang="en-US" sz="1800" b="1" dirty="0" smtClean="0">
                <a:solidFill>
                  <a:schemeClr val="accent2"/>
                </a:solidFill>
              </a:rPr>
              <a:t> </a:t>
            </a:r>
            <a:endParaRPr lang="en-US" sz="1800" b="1" baseline="-25000" dirty="0">
              <a:solidFill>
                <a:schemeClr val="accent2"/>
              </a:solidFill>
            </a:endParaRPr>
          </a:p>
        </p:txBody>
      </p:sp>
      <p:sp>
        <p:nvSpPr>
          <p:cNvPr id="16" name="AutoShape 23"/>
          <p:cNvSpPr>
            <a:spLocks noChangeArrowheads="1"/>
          </p:cNvSpPr>
          <p:nvPr/>
        </p:nvSpPr>
        <p:spPr bwMode="auto">
          <a:xfrm>
            <a:off x="4191000" y="2743200"/>
            <a:ext cx="4038600" cy="1676400"/>
          </a:xfrm>
          <a:prstGeom prst="wedgeEllipseCallout">
            <a:avLst>
              <a:gd name="adj1" fmla="val -7700"/>
              <a:gd name="adj2" fmla="val -78845"/>
            </a:avLst>
          </a:prstGeom>
          <a:solidFill>
            <a:schemeClr val="hlink"/>
          </a:solidFill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000">
              <a:solidFill>
                <a:schemeClr val="bg2"/>
              </a:solidFill>
            </a:endParaRPr>
          </a:p>
        </p:txBody>
      </p:sp>
      <p:sp>
        <p:nvSpPr>
          <p:cNvPr id="22" name="Text Box 24"/>
          <p:cNvSpPr txBox="1">
            <a:spLocks noChangeArrowheads="1"/>
          </p:cNvSpPr>
          <p:nvPr/>
        </p:nvSpPr>
        <p:spPr bwMode="auto">
          <a:xfrm>
            <a:off x="4191000" y="2923907"/>
            <a:ext cx="3886200" cy="180049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 algn="ctr">
              <a:lnSpc>
                <a:spcPct val="120000"/>
              </a:lnSpc>
              <a:tabLst>
                <a:tab pos="1146175" algn="l"/>
              </a:tabLst>
            </a:pPr>
            <a:r>
              <a:rPr lang="en-US" sz="1800" i="1" dirty="0" err="1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P</a:t>
            </a:r>
            <a:r>
              <a:rPr lang="en-US" sz="1800" i="1" baseline="-25000" dirty="0" err="1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dB</a:t>
            </a:r>
            <a:r>
              <a:rPr lang="en-US" sz="18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 ( </a:t>
            </a:r>
            <a:r>
              <a:rPr lang="en-US" sz="1800" i="1" dirty="0" err="1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f</a:t>
            </a:r>
            <a:r>
              <a:rPr lang="en-US" sz="1800" i="1" baseline="-25000" dirty="0" err="1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r</a:t>
            </a:r>
            <a:r>
              <a:rPr lang="en-US" sz="18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 ) is the power in dB </a:t>
            </a:r>
            <a:br>
              <a:rPr lang="en-US" sz="18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</a:br>
            <a:r>
              <a:rPr lang="en-US" sz="18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read from a power spectrum (computed or measured) at the frequency </a:t>
            </a:r>
            <a:r>
              <a:rPr lang="en-US" sz="1800" i="1" dirty="0" err="1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f</a:t>
            </a:r>
            <a:r>
              <a:rPr lang="en-US" sz="1800" i="1" baseline="-25000" dirty="0" err="1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r</a:t>
            </a:r>
            <a:r>
              <a:rPr lang="en-US" sz="1800" i="1" baseline="-250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  </a:t>
            </a:r>
            <a:endParaRPr lang="en-US" sz="1800" dirty="0" smtClean="0">
              <a:solidFill>
                <a:schemeClr val="bg2"/>
              </a:solidFill>
              <a:latin typeface="Arial" pitchFamily="-109" charset="0"/>
              <a:sym typeface="Symbol" pitchFamily="-109" charset="2"/>
            </a:endParaRPr>
          </a:p>
          <a:p>
            <a:pPr marL="342900" indent="-342900" algn="ctr">
              <a:lnSpc>
                <a:spcPct val="120000"/>
              </a:lnSpc>
              <a:tabLst>
                <a:tab pos="1146175" algn="l"/>
              </a:tabLst>
            </a:pPr>
            <a:r>
              <a:rPr lang="en-US" sz="1800" dirty="0" smtClean="0">
                <a:solidFill>
                  <a:schemeClr val="bg2"/>
                </a:solidFill>
                <a:latin typeface="Arial" pitchFamily="-109" charset="0"/>
                <a:sym typeface="Symbol" pitchFamily="-109" charset="2"/>
              </a:rPr>
              <a:t> </a:t>
            </a:r>
            <a:endParaRPr lang="en-US" sz="18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n-Screen Presentation 1">
  <a:themeElements>
    <a:clrScheme name="On-Screen Presentation 1 1">
      <a:dk1>
        <a:srgbClr val="2A004E"/>
      </a:dk1>
      <a:lt1>
        <a:srgbClr val="FFFFFF"/>
      </a:lt1>
      <a:dk2>
        <a:srgbClr val="500093"/>
      </a:dk2>
      <a:lt2>
        <a:srgbClr val="00CCCC"/>
      </a:lt2>
      <a:accent1>
        <a:srgbClr val="D60093"/>
      </a:accent1>
      <a:accent2>
        <a:srgbClr val="0000FF"/>
      </a:accent2>
      <a:accent3>
        <a:srgbClr val="B3AAC8"/>
      </a:accent3>
      <a:accent4>
        <a:srgbClr val="DADADA"/>
      </a:accent4>
      <a:accent5>
        <a:srgbClr val="E8AAC8"/>
      </a:accent5>
      <a:accent6>
        <a:srgbClr val="0000E7"/>
      </a:accent6>
      <a:hlink>
        <a:srgbClr val="FFFF00"/>
      </a:hlink>
      <a:folHlink>
        <a:srgbClr val="7500D7"/>
      </a:folHlink>
    </a:clrScheme>
    <a:fontScheme name="On-Screen Presentation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Monotype Sorts" pitchFamily="-106" charset="2"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accent1"/>
            </a:solidFill>
            <a:effectLst/>
            <a:latin typeface="Arial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hlink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Monotype Sorts" pitchFamily="-106" charset="2"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accent1"/>
            </a:solidFill>
            <a:effectLst/>
            <a:latin typeface="Arial" pitchFamily="-106" charset="0"/>
          </a:defRPr>
        </a:defPPr>
      </a:lstStyle>
    </a:lnDef>
  </a:objectDefaults>
  <a:extraClrSchemeLst>
    <a:extraClrScheme>
      <a:clrScheme name="On-Screen Presentation 1 1">
        <a:dk1>
          <a:srgbClr val="2A004E"/>
        </a:dk1>
        <a:lt1>
          <a:srgbClr val="FFFFFF"/>
        </a:lt1>
        <a:dk2>
          <a:srgbClr val="500093"/>
        </a:dk2>
        <a:lt2>
          <a:srgbClr val="00CCCC"/>
        </a:lt2>
        <a:accent1>
          <a:srgbClr val="D60093"/>
        </a:accent1>
        <a:accent2>
          <a:srgbClr val="0000FF"/>
        </a:accent2>
        <a:accent3>
          <a:srgbClr val="B3AAC8"/>
        </a:accent3>
        <a:accent4>
          <a:srgbClr val="DADADA"/>
        </a:accent4>
        <a:accent5>
          <a:srgbClr val="E8AAC8"/>
        </a:accent5>
        <a:accent6>
          <a:srgbClr val="0000E7"/>
        </a:accent6>
        <a:hlink>
          <a:srgbClr val="FFFF00"/>
        </a:hlink>
        <a:folHlink>
          <a:srgbClr val="7500D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-Screen Presentation 1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CC99FF"/>
        </a:accent1>
        <a:accent2>
          <a:srgbClr val="3366FF"/>
        </a:accent2>
        <a:accent3>
          <a:srgbClr val="FFFFFF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-Screen Presentation 1 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777777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BDBDBD"/>
        </a:accent5>
        <a:accent6>
          <a:srgbClr val="B8B8B8"/>
        </a:accent6>
        <a:hlink>
          <a:srgbClr val="4D4D4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-Screen Presentation 1 4">
        <a:dk1>
          <a:srgbClr val="000000"/>
        </a:dk1>
        <a:lt1>
          <a:srgbClr val="00CCCC"/>
        </a:lt1>
        <a:dk2>
          <a:srgbClr val="FFFFCC"/>
        </a:dk2>
        <a:lt2>
          <a:srgbClr val="009999"/>
        </a:lt2>
        <a:accent1>
          <a:srgbClr val="CC99FF"/>
        </a:accent1>
        <a:accent2>
          <a:srgbClr val="3366FF"/>
        </a:accent2>
        <a:accent3>
          <a:srgbClr val="AAE2E2"/>
        </a:accent3>
        <a:accent4>
          <a:srgbClr val="000000"/>
        </a:accent4>
        <a:accent5>
          <a:srgbClr val="E2CAFF"/>
        </a:accent5>
        <a:accent6>
          <a:srgbClr val="2D5CE7"/>
        </a:accent6>
        <a:hlink>
          <a:srgbClr val="00CCFF"/>
        </a:hlink>
        <a:folHlink>
          <a:srgbClr val="00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n-Screen Presentation 1 5">
        <a:dk1>
          <a:srgbClr val="003300"/>
        </a:dk1>
        <a:lt1>
          <a:srgbClr val="FFFFFF"/>
        </a:lt1>
        <a:dk2>
          <a:srgbClr val="669900"/>
        </a:dk2>
        <a:lt2>
          <a:srgbClr val="FFCC66"/>
        </a:lt2>
        <a:accent1>
          <a:srgbClr val="990033"/>
        </a:accent1>
        <a:accent2>
          <a:srgbClr val="FF9933"/>
        </a:accent2>
        <a:accent3>
          <a:srgbClr val="B8CAAA"/>
        </a:accent3>
        <a:accent4>
          <a:srgbClr val="DADADA"/>
        </a:accent4>
        <a:accent5>
          <a:srgbClr val="CAAAAD"/>
        </a:accent5>
        <a:accent6>
          <a:srgbClr val="E78A2D"/>
        </a:accent6>
        <a:hlink>
          <a:srgbClr val="CCCC00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-Screen Presentation 1 6">
        <a:dk1>
          <a:srgbClr val="663300"/>
        </a:dk1>
        <a:lt1>
          <a:srgbClr val="FFFFFF"/>
        </a:lt1>
        <a:dk2>
          <a:srgbClr val="CC6600"/>
        </a:dk2>
        <a:lt2>
          <a:srgbClr val="FFCC00"/>
        </a:lt2>
        <a:accent1>
          <a:srgbClr val="990033"/>
        </a:accent1>
        <a:accent2>
          <a:srgbClr val="FF0033"/>
        </a:accent2>
        <a:accent3>
          <a:srgbClr val="E2B8AA"/>
        </a:accent3>
        <a:accent4>
          <a:srgbClr val="DADADA"/>
        </a:accent4>
        <a:accent5>
          <a:srgbClr val="CAAAAD"/>
        </a:accent5>
        <a:accent6>
          <a:srgbClr val="E7002D"/>
        </a:accent6>
        <a:hlink>
          <a:srgbClr val="CC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n-Screen Presentation 1 7">
        <a:dk1>
          <a:srgbClr val="660033"/>
        </a:dk1>
        <a:lt1>
          <a:srgbClr val="FFFFFF"/>
        </a:lt1>
        <a:dk2>
          <a:srgbClr val="990066"/>
        </a:dk2>
        <a:lt2>
          <a:srgbClr val="FFFF66"/>
        </a:lt2>
        <a:accent1>
          <a:srgbClr val="9933FF"/>
        </a:accent1>
        <a:accent2>
          <a:srgbClr val="00CCCC"/>
        </a:accent2>
        <a:accent3>
          <a:srgbClr val="CAAAB8"/>
        </a:accent3>
        <a:accent4>
          <a:srgbClr val="DADADA"/>
        </a:accent4>
        <a:accent5>
          <a:srgbClr val="CAADFF"/>
        </a:accent5>
        <a:accent6>
          <a:srgbClr val="00B9B9"/>
        </a:accent6>
        <a:hlink>
          <a:srgbClr val="CC66FF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Z:\P32\MSO97PRO\Template\CERN\On-Screen Presentation 1.pot</Template>
  <TotalTime>26727</TotalTime>
  <Words>2627</Words>
  <Application>Microsoft PowerPoint</Application>
  <PresentationFormat>On-screen Show (4:3)</PresentationFormat>
  <Paragraphs>242</Paragraphs>
  <Slides>26</Slides>
  <Notes>26</Notes>
  <HiddenSlides>0</HiddenSlides>
  <MMClips>1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On-Screen Presentation 1</vt:lpstr>
      <vt:lpstr>Microsoft Equation</vt:lpstr>
      <vt:lpstr>Equation</vt:lpstr>
      <vt:lpstr>Slide 1</vt:lpstr>
      <vt:lpstr>MELTED CHEESE TO AVOID MELTED EQUIPMENTS!</vt:lpstr>
      <vt:lpstr>OUTLINE (for 15 min)</vt:lpstr>
      <vt:lpstr>INTRODUCTION (1/3)</vt:lpstr>
      <vt:lpstr>INTRODUCTION (2/3)</vt:lpstr>
      <vt:lpstr>INTRODUCTION (3/3)</vt:lpstr>
      <vt:lpstr>WHY DO WE NEED RF FINGERS AND/OR FERRITE? (1/5)</vt:lpstr>
      <vt:lpstr>WHY DO WE NEED RF FINGERS AND/OR FERRITE? (2/5)</vt:lpstr>
      <vt:lpstr>WHY DO WE NEED RF FINGERS AND/OR FERRITE? (3/5)</vt:lpstr>
      <vt:lpstr>WHY DO WE NEED RF FINGERS AND/OR FERRITE? (4/5)</vt:lpstr>
      <vt:lpstr>WHY DO WE NEED RF FINGERS AND/OR FERRITE? (5/5)</vt:lpstr>
      <vt:lpstr>SEVERAL DESIGNS FOR RF FINGERS (1/3)</vt:lpstr>
      <vt:lpstr>SEVERAL DESIGNS FOR RF FINGERS (2/3)</vt:lpstr>
      <vt:lpstr>SEVERAL DESIGNS FOR RF FINGERS (3/3)</vt:lpstr>
      <vt:lpstr>POSSIBLE ISSUES TO CONSIDER WITH RF FINGERS</vt:lpstr>
      <vt:lpstr>TYPICAL NONCONFORMITIES IN WARM MODULES  FOUND WITH X-RAYS (1/2)</vt:lpstr>
      <vt:lpstr>TYPICAL NONCONFORMITIES IN WARM MODULES  FOUND WITH X-RAYS (2/2)</vt:lpstr>
      <vt:lpstr>CONCLUSIONS AND RECOMMENDATIONS (1/3)</vt:lpstr>
      <vt:lpstr>CONCLUSIONS AND RECOMMENDATIONS (2/3)</vt:lpstr>
      <vt:lpstr>CONCLUSIONS AND RECOMMENDATIONS (3/3)</vt:lpstr>
      <vt:lpstr>APPENDIX 1: LIST OF ALL NONCONFORMITIES (1/3)</vt:lpstr>
      <vt:lpstr>APPENDIX 1: LIST OF ALL NONCONFORMITIES (2/3)</vt:lpstr>
      <vt:lpstr>APPENDIX 1: LIST OF ALL NONCONFORMITIES (3/3)</vt:lpstr>
      <vt:lpstr>APPENDIX 2: VMTSA FOUND WITH DEFECTS IN 2011</vt:lpstr>
      <vt:lpstr>APPENDIX 3: “IDEAL” OUTLINE (1/2)</vt:lpstr>
      <vt:lpstr>APPENDIX 3: “IDEAL” OUTLINE (2/2)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emetral</dc:creator>
  <cp:lastModifiedBy>ELIAS METRAL</cp:lastModifiedBy>
  <cp:revision>4634</cp:revision>
  <cp:lastPrinted>2012-03-19T21:45:00Z</cp:lastPrinted>
  <dcterms:created xsi:type="dcterms:W3CDTF">2012-12-13T07:06:39Z</dcterms:created>
  <dcterms:modified xsi:type="dcterms:W3CDTF">2012-12-13T07:13:20Z</dcterms:modified>
</cp:coreProperties>
</file>