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7" r:id="rId3"/>
    <p:sldId id="260" r:id="rId4"/>
    <p:sldId id="259" r:id="rId5"/>
    <p:sldId id="261" r:id="rId6"/>
    <p:sldId id="262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3" r:id="rId15"/>
    <p:sldId id="295" r:id="rId16"/>
    <p:sldId id="296" r:id="rId17"/>
    <p:sldId id="297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AE4"/>
    <a:srgbClr val="C3CEDB"/>
    <a:srgbClr val="BED7E0"/>
    <a:srgbClr val="BAD8E4"/>
    <a:srgbClr val="A35A09"/>
    <a:srgbClr val="FFFFAB"/>
    <a:srgbClr val="FFFFC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94660"/>
  </p:normalViewPr>
  <p:slideViewPr>
    <p:cSldViewPr snapToObjects="1">
      <p:cViewPr>
        <p:scale>
          <a:sx n="80" d="100"/>
          <a:sy n="80" d="100"/>
        </p:scale>
        <p:origin x="-48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3744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c\cgarion\Documents\CLIC\Interconnections\flexible_elements\Test_113_XII_2011\RF_Finger_Test_fatigu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5268516569118704E-2"/>
          <c:y val="0.20319153611751375"/>
          <c:w val="0.85685622630504565"/>
          <c:h val="0.69473107200062578"/>
        </c:manualLayout>
      </c:layout>
      <c:scatterChart>
        <c:scatterStyle val="lineMarker"/>
        <c:ser>
          <c:idx val="2"/>
          <c:order val="2"/>
          <c:tx>
            <c:v>[Mazelsky]</c:v>
          </c:tx>
          <c:marker>
            <c:symbol val="none"/>
          </c:marker>
          <c:xVal>
            <c:numRef>
              <c:f>modif!$I$40:$I$63</c:f>
              <c:numCache>
                <c:formatCode>General</c:formatCode>
                <c:ptCount val="24"/>
                <c:pt idx="0">
                  <c:v>0.2</c:v>
                </c:pt>
                <c:pt idx="1">
                  <c:v>1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  <c:pt idx="8">
                  <c:v>500</c:v>
                </c:pt>
                <c:pt idx="9">
                  <c:v>600</c:v>
                </c:pt>
                <c:pt idx="10">
                  <c:v>700</c:v>
                </c:pt>
                <c:pt idx="11">
                  <c:v>800</c:v>
                </c:pt>
                <c:pt idx="12">
                  <c:v>900</c:v>
                </c:pt>
                <c:pt idx="13">
                  <c:v>1000</c:v>
                </c:pt>
                <c:pt idx="14">
                  <c:v>2000</c:v>
                </c:pt>
                <c:pt idx="15">
                  <c:v>3000</c:v>
                </c:pt>
                <c:pt idx="16">
                  <c:v>4000</c:v>
                </c:pt>
                <c:pt idx="17">
                  <c:v>5000</c:v>
                </c:pt>
                <c:pt idx="18">
                  <c:v>6000</c:v>
                </c:pt>
                <c:pt idx="19">
                  <c:v>7000</c:v>
                </c:pt>
                <c:pt idx="20">
                  <c:v>8000</c:v>
                </c:pt>
                <c:pt idx="21">
                  <c:v>9000</c:v>
                </c:pt>
                <c:pt idx="22">
                  <c:v>10000</c:v>
                </c:pt>
                <c:pt idx="23">
                  <c:v>12000</c:v>
                </c:pt>
              </c:numCache>
            </c:numRef>
          </c:xVal>
          <c:yVal>
            <c:numRef>
              <c:f>modif!$K$40:$K$63</c:f>
              <c:numCache>
                <c:formatCode>General</c:formatCode>
                <c:ptCount val="24"/>
                <c:pt idx="0">
                  <c:v>0.29171818740469774</c:v>
                </c:pt>
                <c:pt idx="1">
                  <c:v>0.18000000000000022</c:v>
                </c:pt>
                <c:pt idx="2">
                  <c:v>9.0213702052908989E-2</c:v>
                </c:pt>
                <c:pt idx="3">
                  <c:v>5.5664909047978522E-2</c:v>
                </c:pt>
                <c:pt idx="4">
                  <c:v>4.521395576717236E-2</c:v>
                </c:pt>
                <c:pt idx="5">
                  <c:v>3.6725143920630671E-2</c:v>
                </c:pt>
                <c:pt idx="6">
                  <c:v>3.2518921128319396E-2</c:v>
                </c:pt>
                <c:pt idx="7">
                  <c:v>2.9830086156059882E-2</c:v>
                </c:pt>
                <c:pt idx="8">
                  <c:v>2.7898541775870117E-2</c:v>
                </c:pt>
                <c:pt idx="9">
                  <c:v>2.6413571613396816E-2</c:v>
                </c:pt>
                <c:pt idx="10">
                  <c:v>2.5219884488639845E-2</c:v>
                </c:pt>
                <c:pt idx="11">
                  <c:v>2.4229558963772598E-2</c:v>
                </c:pt>
                <c:pt idx="12">
                  <c:v>2.3388359045497128E-2</c:v>
                </c:pt>
                <c:pt idx="13">
                  <c:v>2.2660657412295046E-2</c:v>
                </c:pt>
                <c:pt idx="14">
                  <c:v>1.8406173286144321E-2</c:v>
                </c:pt>
                <c:pt idx="15">
                  <c:v>1.6298068120845836E-2</c:v>
                </c:pt>
                <c:pt idx="16">
                  <c:v>1.4950458359418868E-2</c:v>
                </c:pt>
                <c:pt idx="17">
                  <c:v>1.3982392974883202E-2</c:v>
                </c:pt>
                <c:pt idx="18">
                  <c:v>1.32381448871342E-2</c:v>
                </c:pt>
                <c:pt idx="19">
                  <c:v>1.2639884139260749E-2</c:v>
                </c:pt>
                <c:pt idx="20">
                  <c:v>1.2143545629062107E-2</c:v>
                </c:pt>
                <c:pt idx="21">
                  <c:v>1.1721946969094099E-2</c:v>
                </c:pt>
                <c:pt idx="22">
                  <c:v>1.1357232200643476E-2</c:v>
                </c:pt>
                <c:pt idx="23">
                  <c:v>1.07527149078858E-2</c:v>
                </c:pt>
              </c:numCache>
            </c:numRef>
          </c:yVal>
        </c:ser>
        <c:ser>
          <c:idx val="1"/>
          <c:order val="1"/>
          <c:tx>
            <c:v>Manson Coffin approximation</c:v>
          </c:tx>
          <c:marker>
            <c:symbol val="none"/>
          </c:marker>
          <c:xVal>
            <c:numRef>
              <c:f>modif!$I$40:$I$63</c:f>
              <c:numCache>
                <c:formatCode>General</c:formatCode>
                <c:ptCount val="24"/>
                <c:pt idx="0">
                  <c:v>0.2</c:v>
                </c:pt>
                <c:pt idx="1">
                  <c:v>1</c:v>
                </c:pt>
                <c:pt idx="2">
                  <c:v>10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400</c:v>
                </c:pt>
                <c:pt idx="8">
                  <c:v>500</c:v>
                </c:pt>
                <c:pt idx="9">
                  <c:v>600</c:v>
                </c:pt>
                <c:pt idx="10">
                  <c:v>700</c:v>
                </c:pt>
                <c:pt idx="11">
                  <c:v>800</c:v>
                </c:pt>
                <c:pt idx="12">
                  <c:v>900</c:v>
                </c:pt>
                <c:pt idx="13">
                  <c:v>1000</c:v>
                </c:pt>
                <c:pt idx="14">
                  <c:v>2000</c:v>
                </c:pt>
                <c:pt idx="15">
                  <c:v>3000</c:v>
                </c:pt>
                <c:pt idx="16">
                  <c:v>4000</c:v>
                </c:pt>
                <c:pt idx="17">
                  <c:v>5000</c:v>
                </c:pt>
                <c:pt idx="18">
                  <c:v>6000</c:v>
                </c:pt>
                <c:pt idx="19">
                  <c:v>7000</c:v>
                </c:pt>
                <c:pt idx="20">
                  <c:v>8000</c:v>
                </c:pt>
                <c:pt idx="21">
                  <c:v>9000</c:v>
                </c:pt>
                <c:pt idx="22">
                  <c:v>10000</c:v>
                </c:pt>
                <c:pt idx="23">
                  <c:v>12000</c:v>
                </c:pt>
              </c:numCache>
            </c:numRef>
          </c:xVal>
          <c:yVal>
            <c:numRef>
              <c:f>modif!$J$40:$J$63</c:f>
              <c:numCache>
                <c:formatCode>General</c:formatCode>
                <c:ptCount val="24"/>
                <c:pt idx="0">
                  <c:v>0.16073064625770497</c:v>
                </c:pt>
                <c:pt idx="1">
                  <c:v>9.0730261444000343E-2</c:v>
                </c:pt>
                <c:pt idx="2">
                  <c:v>4.0035808716460758E-2</c:v>
                </c:pt>
                <c:pt idx="3">
                  <c:v>2.2599668927744086E-2</c:v>
                </c:pt>
                <c:pt idx="4">
                  <c:v>1.7666277535972375E-2</c:v>
                </c:pt>
                <c:pt idx="5">
                  <c:v>1.3809820089659031E-2</c:v>
                </c:pt>
                <c:pt idx="6">
                  <c:v>1.195699837173167E-2</c:v>
                </c:pt>
                <c:pt idx="7">
                  <c:v>1.0795207452187924E-2</c:v>
                </c:pt>
                <c:pt idx="8">
                  <c:v>9.9723731404097824E-3</c:v>
                </c:pt>
                <c:pt idx="9">
                  <c:v>9.346847177608978E-3</c:v>
                </c:pt>
                <c:pt idx="10">
                  <c:v>8.8486844775589081E-3</c:v>
                </c:pt>
                <c:pt idx="11">
                  <c:v>8.4386692353101752E-3</c:v>
                </c:pt>
                <c:pt idx="12">
                  <c:v>8.0928090125651237E-3</c:v>
                </c:pt>
                <c:pt idx="13">
                  <c:v>7.7954554181312872E-3</c:v>
                </c:pt>
                <c:pt idx="14">
                  <c:v>6.0937476286186502E-3</c:v>
                </c:pt>
                <c:pt idx="15">
                  <c:v>5.2761679732307165E-3</c:v>
                </c:pt>
                <c:pt idx="16">
                  <c:v>4.7635138897628333E-3</c:v>
                </c:pt>
                <c:pt idx="17">
                  <c:v>4.4004284474044135E-3</c:v>
                </c:pt>
                <c:pt idx="18">
                  <c:v>4.1244076645332896E-3</c:v>
                </c:pt>
                <c:pt idx="19">
                  <c:v>3.9045874386080129E-3</c:v>
                </c:pt>
                <c:pt idx="20">
                  <c:v>3.7236633285233699E-3</c:v>
                </c:pt>
                <c:pt idx="21">
                  <c:v>3.5710483850626244E-3</c:v>
                </c:pt>
                <c:pt idx="22">
                  <c:v>3.4398375691955031E-3</c:v>
                </c:pt>
                <c:pt idx="23">
                  <c:v>3.2240707023671539E-3</c:v>
                </c:pt>
              </c:numCache>
            </c:numRef>
          </c:yVal>
        </c:ser>
        <c:ser>
          <c:idx val="0"/>
          <c:order val="0"/>
          <c:tx>
            <c:v>Test</c:v>
          </c:tx>
          <c:spPr>
            <a:ln>
              <a:noFill/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rgbClr val="9BBB59">
                    <a:lumMod val="75000"/>
                  </a:srgbClr>
                </a:solidFill>
              </a:ln>
            </c:spPr>
          </c:marker>
          <c:xVal>
            <c:numRef>
              <c:f>modif!$A$7:$A$22</c:f>
              <c:numCache>
                <c:formatCode>General</c:formatCode>
                <c:ptCount val="16"/>
                <c:pt idx="0">
                  <c:v>0.2</c:v>
                </c:pt>
                <c:pt idx="1">
                  <c:v>66</c:v>
                </c:pt>
                <c:pt idx="2">
                  <c:v>109</c:v>
                </c:pt>
                <c:pt idx="3">
                  <c:v>690</c:v>
                </c:pt>
                <c:pt idx="4">
                  <c:v>980</c:v>
                </c:pt>
                <c:pt idx="5">
                  <c:v>1070</c:v>
                </c:pt>
                <c:pt idx="6">
                  <c:v>1250</c:v>
                </c:pt>
                <c:pt idx="7">
                  <c:v>2123</c:v>
                </c:pt>
                <c:pt idx="8">
                  <c:v>11000</c:v>
                </c:pt>
              </c:numCache>
            </c:numRef>
          </c:xVal>
          <c:yVal>
            <c:numRef>
              <c:f>modif!$B$7:$B$22</c:f>
              <c:numCache>
                <c:formatCode>0.00000</c:formatCode>
                <c:ptCount val="16"/>
                <c:pt idx="0" formatCode="General">
                  <c:v>0.13200000000000001</c:v>
                </c:pt>
                <c:pt idx="1">
                  <c:v>1.9290000000000029E-2</c:v>
                </c:pt>
                <c:pt idx="2">
                  <c:v>2.034E-2</c:v>
                </c:pt>
                <c:pt idx="3">
                  <c:v>1.2670000000000001E-2</c:v>
                </c:pt>
                <c:pt idx="4">
                  <c:v>9.5590000000000241E-3</c:v>
                </c:pt>
                <c:pt idx="5">
                  <c:v>8.2140000000000008E-3</c:v>
                </c:pt>
                <c:pt idx="6">
                  <c:v>6.1000000000000004E-3</c:v>
                </c:pt>
                <c:pt idx="7">
                  <c:v>4.4000000000000081E-3</c:v>
                </c:pt>
                <c:pt idx="8">
                  <c:v>2.860000000000004E-3</c:v>
                </c:pt>
              </c:numCache>
            </c:numRef>
          </c:yVal>
        </c:ser>
        <c:axId val="174595072"/>
        <c:axId val="175469312"/>
      </c:scatterChart>
      <c:valAx>
        <c:axId val="174595072"/>
        <c:scaling>
          <c:logBase val="10"/>
          <c:orientation val="minMax"/>
          <c:max val="12000"/>
        </c:scaling>
        <c:axPos val="b"/>
        <c:majorGridlines/>
        <c:title>
          <c:tx>
            <c:rich>
              <a:bodyPr/>
              <a:lstStyle/>
              <a:p>
                <a:pPr>
                  <a:defRPr sz="900"/>
                </a:pPr>
                <a:r>
                  <a:rPr lang="en-GB" sz="900"/>
                  <a:t>Number of cycles to rupture</a:t>
                </a:r>
              </a:p>
            </c:rich>
          </c:tx>
          <c:layout>
            <c:manualLayout>
              <c:xMode val="edge"/>
              <c:yMode val="edge"/>
              <c:x val="0.26646473208596294"/>
              <c:y val="0.92044554609526841"/>
            </c:manualLayout>
          </c:layout>
        </c:title>
        <c:numFmt formatCode="General" sourceLinked="1"/>
        <c:majorTickMark val="none"/>
        <c:tickLblPos val="high"/>
        <c:txPr>
          <a:bodyPr/>
          <a:lstStyle/>
          <a:p>
            <a:pPr>
              <a:defRPr sz="900"/>
            </a:pPr>
            <a:endParaRPr lang="en-US"/>
          </a:p>
        </c:txPr>
        <c:crossAx val="175469312"/>
        <c:crosses val="autoZero"/>
        <c:crossBetween val="midCat"/>
      </c:valAx>
      <c:valAx>
        <c:axId val="175469312"/>
        <c:scaling>
          <c:logBase val="10"/>
          <c:orientation val="minMax"/>
          <c:min val="1.0000000000000041E-3"/>
        </c:scaling>
        <c:axPos val="l"/>
        <c:majorGridlines/>
        <c:title>
          <c:tx>
            <c:rich>
              <a:bodyPr/>
              <a:lstStyle/>
              <a:p>
                <a:pPr>
                  <a:defRPr sz="900"/>
                </a:pPr>
                <a:r>
                  <a:rPr lang="el-GR" sz="900"/>
                  <a:t>Δε</a:t>
                </a:r>
                <a:r>
                  <a:rPr lang="fr-CH" sz="900" baseline="-25000"/>
                  <a:t>p</a:t>
                </a:r>
                <a:endParaRPr lang="en-GB" sz="900" baseline="-25000"/>
              </a:p>
            </c:rich>
          </c:tx>
          <c:layout/>
        </c:title>
        <c:numFmt formatCode="General" sourceLinked="1"/>
        <c:maj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174595072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1.2510842561792052E-3"/>
          <c:y val="3.3596609652367673E-2"/>
          <c:w val="0.99749749463135251"/>
          <c:h val="9.8001133995801001E-2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FE5B-A074-4F1D-8A18-7F5D900D9C7A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ED53D-9D7F-434F-903A-191E6F8EFA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C4966-96A7-43E7-AE0F-C092CD2A7A88}" type="datetimeFigureOut">
              <a:rPr lang="en-US" smtClean="0"/>
              <a:pPr/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E7BA-7C18-4655-96F4-7BE70A975A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E7BA-7C18-4655-96F4-7BE70A975AB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0"/>
            <a:ext cx="7596336" cy="7647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83671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475656" cy="260648"/>
          </a:xfrm>
        </p:spPr>
        <p:txBody>
          <a:bodyPr/>
          <a:lstStyle>
            <a:lvl1pPr>
              <a:defRPr sz="1000"/>
            </a:lvl1pPr>
          </a:lstStyle>
          <a:p>
            <a:fld id="{FD3AE88B-4D2B-466A-8725-47D76968F456}" type="datetime3">
              <a:rPr lang="en-GB" smtClean="0"/>
              <a:pPr/>
              <a:t>31 May,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4176464" cy="260648"/>
          </a:xfrm>
        </p:spPr>
        <p:txBody>
          <a:bodyPr/>
          <a:lstStyle/>
          <a:p>
            <a:r>
              <a:rPr lang="en-US" sz="1000" dirty="0" smtClean="0"/>
              <a:t>TE-VSC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"/>
            <a:ext cx="7560840" cy="7647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0D27-622D-4FC6-BD3A-C4B978DB1E8D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848872" cy="132343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608" y="2492896"/>
            <a:ext cx="7848872" cy="36724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71E2-B0E1-42AF-89DE-F933ABDF0A76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"/>
            <a:ext cx="7560840" cy="7647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908720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4048" y="908720"/>
            <a:ext cx="4038600" cy="53285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BA65-1483-4A5A-A939-5CD3575456E0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556792"/>
            <a:ext cx="4040188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8367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1556792"/>
            <a:ext cx="4041775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F89-8955-41A2-8CB5-BEBA2ED029AF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560840" cy="769441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6B19-2E61-4E52-9502-A3C5EDF8CD49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56BA-AAE9-4297-A43C-4B1B6FD4D91A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"/>
            <a:ext cx="7344816" cy="7647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712"/>
            <a:ext cx="5472608" cy="54726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6216" y="836712"/>
            <a:ext cx="2520280" cy="547260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73EB-1656-4BB6-85A7-C597CA4E96FD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6480720" cy="7647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3848" y="206084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908720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6DCB-7D04-4CA5-B6EF-B1E35C2FC0A1}" type="datetime3">
              <a:rPr lang="en-GB" smtClean="0"/>
              <a:pPr/>
              <a:t>31 May,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827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0"/>
            <a:ext cx="8460432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836712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6597352"/>
            <a:ext cx="194421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FA0E2-A17A-4745-9C19-30D0355EA218}" type="datetime3">
              <a:rPr lang="en-GB" smtClean="0"/>
              <a:pPr/>
              <a:t>31 May,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597352"/>
            <a:ext cx="410445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TE-VSC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6424" y="6597352"/>
            <a:ext cx="19175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7440C-D25B-4954-BC09-5BBAAA513C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-279366"/>
            <a:ext cx="7560840" cy="132343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36713"/>
            <a:ext cx="827584" cy="5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8424" y="0"/>
            <a:ext cx="755576" cy="74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78835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marL="0" algn="ctr" defTabSz="914400" rtl="0" eaLnBrk="1" latinLnBrk="0" hangingPunct="1">
        <a:spcBef>
          <a:spcPct val="0"/>
        </a:spcBef>
        <a:buNone/>
        <a:defRPr sz="4000" b="1" i="1" kern="1200" baseline="0">
          <a:solidFill>
            <a:srgbClr val="FFFFAB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1" kern="1200" baseline="0">
          <a:solidFill>
            <a:schemeClr val="accent2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 baseline="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988840"/>
            <a:ext cx="7848872" cy="1323439"/>
          </a:xfrm>
        </p:spPr>
        <p:txBody>
          <a:bodyPr/>
          <a:lstStyle/>
          <a:p>
            <a:r>
              <a:rPr lang="en-US" dirty="0" smtClean="0"/>
              <a:t>New design for RF fingers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4077072"/>
            <a:ext cx="7848872" cy="504056"/>
          </a:xfrm>
        </p:spPr>
        <p:txBody>
          <a:bodyPr/>
          <a:lstStyle/>
          <a:p>
            <a:pPr algn="ctr"/>
            <a:r>
              <a:rPr lang="en-GB" dirty="0" smtClean="0"/>
              <a:t>C. Garion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5 June,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27584" y="5553236"/>
            <a:ext cx="7848872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Acknowledgements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to A. Lacroix and H. Rambeau for materials and help.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7"/>
            <a:ext cx="7560840" cy="707886"/>
          </a:xfrm>
        </p:spPr>
        <p:txBody>
          <a:bodyPr/>
          <a:lstStyle/>
          <a:p>
            <a:r>
              <a:rPr lang="en-GB" dirty="0" smtClean="0"/>
              <a:t>Mechanical behaviour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Axial stroke: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4754" name="Picture 2" descr="G:\Workspaces\c\cgarion2\Mesdocuments\Docs\Papier\IPAC2012\RFfingers\Figure\WEPPD017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04864"/>
            <a:ext cx="3181127" cy="1962317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482439" y="4653136"/>
          <a:ext cx="3105785" cy="1371600"/>
        </p:xfrm>
        <a:graphic>
          <a:graphicData uri="http://schemas.openxmlformats.org/drawingml/2006/table">
            <a:tbl>
              <a:tblPr/>
              <a:tblGrid>
                <a:gridCol w="715010"/>
                <a:gridCol w="706120"/>
                <a:gridCol w="569595"/>
                <a:gridCol w="535940"/>
                <a:gridCol w="5791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Nominal angle [</a:t>
                      </a: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]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Nominal extension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13.1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11.6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10.9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Nominal compression [mm]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-16.5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-16.5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-16.5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-16.5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Tolerance in extension [mm]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latin typeface="Times"/>
                          <a:ea typeface="Times New Roman"/>
                          <a:cs typeface="Times New Roman"/>
                        </a:rPr>
                        <a:t>0.94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"/>
                          <a:ea typeface="Times New Roman"/>
                          <a:cs typeface="Times New Roman"/>
                        </a:rPr>
                        <a:t>1.64</a:t>
                      </a: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latin typeface="Times"/>
                          <a:ea typeface="Times New Roman"/>
                          <a:cs typeface="Times New Roman"/>
                        </a:rPr>
                        <a:t>2.39</a:t>
                      </a: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187624" y="2323170"/>
            <a:ext cx="2094783" cy="1571087"/>
            <a:chOff x="5652119" y="1569881"/>
            <a:chExt cx="2094783" cy="1571087"/>
          </a:xfrm>
        </p:grpSpPr>
        <p:pic>
          <p:nvPicPr>
            <p:cNvPr id="21" name="Picture 5" descr="G:\Workspaces\c\cgarion2\Mesdocuments\Docs\Papier\IPAC2012\RFfingers\Figure\WEPPD017f2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52119" y="1569881"/>
              <a:ext cx="2094783" cy="1571087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5940152" y="3140968"/>
              <a:ext cx="12862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28184" y="2924944"/>
              <a:ext cx="7200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 smtClean="0"/>
                <a:t>L</a:t>
              </a:r>
              <a:r>
                <a:rPr lang="en-US" sz="800" baseline="-25000" dirty="0" err="1" smtClean="0"/>
                <a:t>max</a:t>
              </a:r>
              <a:endParaRPr lang="en-US" sz="800" baseline="-250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70552" y="1558533"/>
            <a:ext cx="731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Evolution of the angle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 and the axial force as a function of the axial displacement (on half a convolution):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8" idx="1"/>
          </p:cNvCxnSpPr>
          <p:nvPr/>
        </p:nvCxnSpPr>
        <p:spPr>
          <a:xfrm flipH="1">
            <a:off x="7596336" y="2320717"/>
            <a:ext cx="588839" cy="67062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85175" y="2059107"/>
            <a:ext cx="12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Finger ~ straight</a:t>
            </a:r>
            <a:endParaRPr lang="en-US" sz="1400" dirty="0"/>
          </a:p>
        </p:txBody>
      </p:sp>
      <p:pic>
        <p:nvPicPr>
          <p:cNvPr id="31" name="Picture 4" descr="J:\ppt clic\spire jointiv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91345"/>
            <a:ext cx="701961" cy="902332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31" idx="0"/>
          </p:cNvCxnSpPr>
          <p:nvPr/>
        </p:nvCxnSpPr>
        <p:spPr>
          <a:xfrm flipV="1">
            <a:off x="4490933" y="2492896"/>
            <a:ext cx="801147" cy="49844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87924" y="2320717"/>
            <a:ext cx="120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Finger in contact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82977" y="4221088"/>
            <a:ext cx="731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stroke per convolution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75657" y="6209402"/>
            <a:ext cx="642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latin typeface="Symbol" pitchFamily="18" charset="2"/>
              </a:rPr>
              <a:t>a</a:t>
            </a:r>
            <a:r>
              <a:rPr lang="en-US" baseline="-25000" dirty="0" err="1" smtClean="0"/>
              <a:t>operation</a:t>
            </a:r>
            <a:r>
              <a:rPr lang="en-US" dirty="0" smtClean="0"/>
              <a:t> is a key parameter for RF but for mechanics also.</a:t>
            </a:r>
            <a:endParaRPr lang="en-US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7"/>
            <a:ext cx="7560840" cy="707886"/>
          </a:xfrm>
        </p:spPr>
        <p:txBody>
          <a:bodyPr/>
          <a:lstStyle/>
          <a:p>
            <a:r>
              <a:rPr lang="en-GB" dirty="0" smtClean="0"/>
              <a:t>Mechanical behaviour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3D behaviour and m</a:t>
            </a:r>
            <a:r>
              <a:rPr kumimoji="0" lang="en-GB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isalignement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study: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912" y="3653334"/>
            <a:ext cx="4262945" cy="296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Elongation (α = 10° Working </a:t>
            </a:r>
            <a:r>
              <a:rPr lang="en-US" dirty="0" smtClean="0">
                <a:solidFill>
                  <a:schemeClr val="tx2"/>
                </a:solidFill>
              </a:rPr>
              <a:t>position)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6451" y="5787844"/>
            <a:ext cx="2268152" cy="368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mtClean="0">
                <a:solidFill>
                  <a:schemeClr val="tx2"/>
                </a:solidFill>
              </a:rPr>
              <a:t>Compression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8104" y="5796634"/>
            <a:ext cx="2232248" cy="35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Offset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8" name="Picture 37" descr="\\cern.ch\dfs\Users\a\alacroix\Desktop\Documents\CLIC\doigt_RF\TAS\TASe94 Laird\stretch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5519" y="1484784"/>
            <a:ext cx="2890603" cy="21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635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\\cern.ch\dfs\Users\a\alacroix\Desktop\Documents\CLIC\doigt_RF\TAS\TASe94 Laird\compress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0328" y="4172299"/>
            <a:ext cx="180039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635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\\cern.ch\dfs\Users\a\alacroix\Desktop\Documents\CLIC\doigt_RF\TAS\TASe94 Laird\offset is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06953" y="4172299"/>
            <a:ext cx="191947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635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043608" y="1772816"/>
            <a:ext cx="349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shell model with geometrical and material non-linearity: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stress-strain analysis,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buckling study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43608" y="615651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 study to be done</a:t>
            </a:r>
            <a:endParaRPr lang="en-US" dirty="0"/>
          </a:p>
        </p:txBody>
      </p:sp>
      <p:sp>
        <p:nvSpPr>
          <p:cNvPr id="4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2" grpId="0" animBg="1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8"/>
            <a:ext cx="7560840" cy="707886"/>
          </a:xfrm>
        </p:spPr>
        <p:txBody>
          <a:bodyPr/>
          <a:lstStyle/>
          <a:p>
            <a:r>
              <a:rPr lang="en-GB" dirty="0" smtClean="0"/>
              <a:t>Fatigue tests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 cycle fatigue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162049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Manson-Coffin equation is used to determine the low cycle fatigue:</a:t>
            </a:r>
            <a:endParaRPr lang="en-US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3491880" y="2132857"/>
          <a:ext cx="2016223" cy="679562"/>
        </p:xfrm>
        <a:graphic>
          <a:graphicData uri="http://schemas.openxmlformats.org/presentationml/2006/ole">
            <p:oleObj spid="_x0000_s80901" name="Equation" r:id="rId4" imgW="761669" imgH="25389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35696" y="307402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cycles to failure</a:t>
            </a:r>
            <a:endParaRPr lang="en-US" sz="1400" dirty="0"/>
          </a:p>
        </p:txBody>
      </p:sp>
      <p:cxnSp>
        <p:nvCxnSpPr>
          <p:cNvPr id="24" name="Straight Arrow Connector 23"/>
          <p:cNvCxnSpPr>
            <a:stCxn id="21" idx="0"/>
          </p:cNvCxnSpPr>
          <p:nvPr/>
        </p:nvCxnSpPr>
        <p:spPr>
          <a:xfrm flipV="1">
            <a:off x="2771800" y="2564904"/>
            <a:ext cx="936104" cy="5091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11960" y="307402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Accumulated plastic strain over a cycle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H="1" flipV="1">
            <a:off x="4572000" y="2564905"/>
            <a:ext cx="864096" cy="5091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72200" y="2132857"/>
            <a:ext cx="23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ymbol" pitchFamily="18" charset="2"/>
              </a:rPr>
              <a:t>b</a:t>
            </a:r>
            <a:r>
              <a:rPr lang="en-US" sz="1600" dirty="0" smtClean="0"/>
              <a:t> and C are 2 material parameters</a:t>
            </a:r>
            <a:endParaRPr lang="en-US" sz="1600" dirty="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6416433" y="2812419"/>
          <a:ext cx="2404943" cy="784830"/>
        </p:xfrm>
        <a:graphic>
          <a:graphicData uri="http://schemas.openxmlformats.org/presentationml/2006/ole">
            <p:oleObj spid="_x0000_s80903" name="Equation" r:id="rId5" imgW="1371600" imgH="444500" progId="Equation.3">
              <p:embed/>
            </p:oleObj>
          </a:graphicData>
        </a:graphic>
      </p:graphicFrame>
      <p:pic>
        <p:nvPicPr>
          <p:cNvPr id="80905" name="Picture 9" descr="G:\Workspaces\c\cgarion2\Mesdocuments\Docs\Papier\IPAC2012\RFfingers\Figure\WEPPD017f6.JPG"/>
          <p:cNvPicPr>
            <a:picLocks noChangeAspect="1" noChangeArrowheads="1"/>
          </p:cNvPicPr>
          <p:nvPr/>
        </p:nvPicPr>
        <p:blipFill>
          <a:blip r:embed="rId6" cstate="print"/>
          <a:srcRect l="12791" t="11574" r="21650" b="19676"/>
          <a:stretch>
            <a:fillRect/>
          </a:stretch>
        </p:blipFill>
        <p:spPr bwMode="auto">
          <a:xfrm>
            <a:off x="4716016" y="3763198"/>
            <a:ext cx="2664296" cy="209549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355976" y="5858688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Fatigue life tests on unrolled geometry, standard CERN C17200 alloy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1043608" y="4282063"/>
            <a:ext cx="3312368" cy="55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Fatigue tests:</a:t>
            </a:r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5569"/>
            <a:ext cx="8460000" cy="707886"/>
          </a:xfrm>
          <a:effectLst>
            <a:outerShdw blurRad="50800" dist="38100" dir="13500000" algn="br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dirty="0" smtClean="0"/>
              <a:t>Fatigue tests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D9CC-6790-49F0-8724-80D1AB1A3577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2050" name="Picture 2" descr="H:\ppt clic\fatigue law of C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721" y="1556792"/>
            <a:ext cx="3886743" cy="2880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5721" y="443755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 smtClean="0">
                <a:latin typeface="Times New Roman" pitchFamily="18" charset="0"/>
                <a:cs typeface="Times New Roman" pitchFamily="18" charset="0"/>
              </a:rPr>
              <a:t>Effect of axial compression on low-cycle fatigue of metals in torsion</a:t>
            </a:r>
          </a:p>
          <a:p>
            <a:r>
              <a:rPr lang="en-GB" sz="1000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1000" i="1" dirty="0" err="1" smtClean="0">
                <a:latin typeface="Times New Roman" pitchFamily="18" charset="0"/>
                <a:cs typeface="Times New Roman" pitchFamily="18" charset="0"/>
              </a:rPr>
              <a:t>Mazely</a:t>
            </a:r>
            <a:r>
              <a:rPr lang="en-GB" sz="1000" i="1" dirty="0" smtClean="0">
                <a:latin typeface="Times New Roman" pitchFamily="18" charset="0"/>
                <a:cs typeface="Times New Roman" pitchFamily="18" charset="0"/>
              </a:rPr>
              <a:t>, T.H. Lin, S.R. Lin, C.K. Yu</a:t>
            </a:r>
            <a:endParaRPr lang="en-GB" sz="1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ppt clic\IMGP2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1986" y="4590168"/>
            <a:ext cx="3030454" cy="2007184"/>
          </a:xfrm>
          <a:prstGeom prst="rect">
            <a:avLst/>
          </a:prstGeom>
          <a:noFill/>
        </p:spPr>
      </p:pic>
      <p:graphicFrame>
        <p:nvGraphicFramePr>
          <p:cNvPr id="12" name="Chart 11"/>
          <p:cNvGraphicFramePr/>
          <p:nvPr/>
        </p:nvGraphicFramePr>
        <p:xfrm>
          <a:off x="5364088" y="1556792"/>
          <a:ext cx="3419440" cy="271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Fatigue tests results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7728" y="5157192"/>
            <a:ext cx="439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Observations: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All failures occurred at the crest of the convolutions (predicted by FE analysis).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Fingers remains outward the aperture. </a:t>
            </a:r>
            <a:endParaRPr lang="en-US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15816" y="6597352"/>
            <a:ext cx="4104456" cy="260648"/>
          </a:xfrm>
        </p:spPr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8"/>
            <a:ext cx="7560840" cy="707886"/>
          </a:xfrm>
        </p:spPr>
        <p:txBody>
          <a:bodyPr/>
          <a:lstStyle/>
          <a:p>
            <a:r>
              <a:rPr lang="en-GB" dirty="0" smtClean="0"/>
              <a:t>Prototyping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RF finger parameters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" name="Picture 2" descr="H:\ppt clic\RF_Finger_draw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864" y="1688190"/>
            <a:ext cx="5159304" cy="3647911"/>
          </a:xfrm>
          <a:prstGeom prst="rect">
            <a:avLst/>
          </a:prstGeom>
          <a:noFill/>
        </p:spPr>
      </p:pic>
      <p:graphicFrame>
        <p:nvGraphicFramePr>
          <p:cNvPr id="23" name="Content Placeholder 6"/>
          <p:cNvGraphicFramePr>
            <a:graphicFrameLocks/>
          </p:cNvGraphicFramePr>
          <p:nvPr/>
        </p:nvGraphicFramePr>
        <p:xfrm>
          <a:off x="1115616" y="5560510"/>
          <a:ext cx="7797552" cy="86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936"/>
                <a:gridCol w="1113936"/>
                <a:gridCol w="1113936"/>
                <a:gridCol w="1113936"/>
                <a:gridCol w="1113936"/>
                <a:gridCol w="1113936"/>
                <a:gridCol w="1113936"/>
              </a:tblGrid>
              <a:tr h="470762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Convolution length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smtClean="0"/>
                        <a:t>Number of convolutions</a:t>
                      </a:r>
                      <a:endParaRPr lang="en-US" sz="105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Extremity length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Elongation </a:t>
                      </a:r>
                      <a:r>
                        <a:rPr lang="en-US" sz="1050" baseline="0" noProof="0" dirty="0" smtClean="0"/>
                        <a:t> </a:t>
                      </a:r>
                      <a:r>
                        <a:rPr lang="en-US" sz="1050" baseline="0" noProof="0" dirty="0" smtClean="0"/>
                        <a:t>per </a:t>
                      </a:r>
                      <a:r>
                        <a:rPr lang="en-US" sz="1050" baseline="0" noProof="0" dirty="0" smtClean="0"/>
                        <a:t>convolution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Total length in operation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smtClean="0"/>
                        <a:t>Inter-convolution length</a:t>
                      </a:r>
                      <a:endParaRPr lang="en-US" sz="105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smtClean="0"/>
                        <a:t>Flat length</a:t>
                      </a:r>
                      <a:endParaRPr lang="en-US" sz="1050" noProof="0"/>
                    </a:p>
                  </a:txBody>
                  <a:tcPr anchor="ctr"/>
                </a:tc>
              </a:tr>
              <a:tr h="288718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20.2 </a:t>
                      </a:r>
                      <a:r>
                        <a:rPr lang="en-US" sz="1050" noProof="0" dirty="0" smtClean="0"/>
                        <a:t>mm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2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7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12.4 </a:t>
                      </a:r>
                      <a:r>
                        <a:rPr lang="en-US" sz="1050" noProof="0" dirty="0" smtClean="0"/>
                        <a:t>mm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86.9 </a:t>
                      </a:r>
                      <a:r>
                        <a:rPr lang="en-US" sz="1050" noProof="0" dirty="0" smtClean="0"/>
                        <a:t>mm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7.7 </a:t>
                      </a:r>
                      <a:r>
                        <a:rPr lang="en-US" sz="1050" noProof="0" dirty="0" smtClean="0"/>
                        <a:t>mm</a:t>
                      </a:r>
                      <a:endParaRPr lang="en-US" sz="105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 smtClean="0"/>
                        <a:t>88.6 </a:t>
                      </a:r>
                      <a:r>
                        <a:rPr lang="en-US" sz="1050" noProof="0" dirty="0" smtClean="0"/>
                        <a:t>mm</a:t>
                      </a:r>
                      <a:endParaRPr lang="en-US" sz="1050" noProof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6" name="Picture 2" descr="J:\presentation CLIC\New_P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15781"/>
            <a:ext cx="1896713" cy="302032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895721" y="1484784"/>
            <a:ext cx="2858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 prototype has been done in the framework of the TAS</a:t>
            </a:r>
            <a:endParaRPr lang="en-US" sz="1600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8"/>
            <a:ext cx="7560840" cy="707886"/>
          </a:xfrm>
        </p:spPr>
        <p:txBody>
          <a:bodyPr/>
          <a:lstStyle/>
          <a:p>
            <a:r>
              <a:rPr lang="en-GB" dirty="0" smtClean="0"/>
              <a:t>Prototyping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First prototype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6018" name="Picture 2" descr="\\cern.ch\dfs\Users\c\cgarion\Documents\CLIC\Interconnections\flexible_elements\Prototype\IMGP3008.JPG"/>
          <p:cNvPicPr>
            <a:picLocks noChangeAspect="1" noChangeArrowheads="1"/>
          </p:cNvPicPr>
          <p:nvPr/>
        </p:nvPicPr>
        <p:blipFill>
          <a:blip r:embed="rId3" cstate="print"/>
          <a:srcRect l="14382" r="11312"/>
          <a:stretch>
            <a:fillRect/>
          </a:stretch>
        </p:blipFill>
        <p:spPr bwMode="auto">
          <a:xfrm>
            <a:off x="2915816" y="1772816"/>
            <a:ext cx="4166592" cy="371392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95721" y="5877272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 to the flanges and the flanges not representative. 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8"/>
            <a:ext cx="7560840" cy="707886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TE-VSC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3608" y="1300608"/>
            <a:ext cx="7853243" cy="46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Define the best copper alloy and heat treatment for mechanical aspects. </a:t>
            </a:r>
            <a:endParaRPr lang="en-GB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Mechanical tests: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Fatigue tests on RF finger prototypes with different conditions: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Temperature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: 20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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C and high temperature (230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  <a:sym typeface="Symbol"/>
              </a:rPr>
              <a:t>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?),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Stroke,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Misalignment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Monotonic tests</a:t>
            </a:r>
          </a:p>
          <a:p>
            <a:pPr marL="800100" lvl="1" indent="-342900">
              <a:spcBef>
                <a:spcPct val="20000"/>
              </a:spcBef>
            </a:pPr>
            <a:endParaRPr lang="en-GB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Assembly study: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Define the </a:t>
            </a:r>
            <a:r>
              <a:rPr lang="en-GB" sz="2800" dirty="0" smtClean="0">
                <a:solidFill>
                  <a:schemeClr val="accent3">
                    <a:lumMod val="75000"/>
                  </a:schemeClr>
                </a:solidFill>
              </a:rPr>
              <a:t>interface and assembly process between the RF fingers and the copper rings. 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8"/>
            <a:ext cx="7560840" cy="707886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43608" y="1300608"/>
            <a:ext cx="7853243" cy="46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new </a:t>
            </a: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RF finger concept, presenting some advantages from an RF and mechanical points of view, is under study</a:t>
            </a: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based on deformable thin fingers. 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design of the RF fingers has been done from a mechanical point of view.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Preliminary tests on a simplified geometry are promising.</a:t>
            </a:r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first prototype based on two convolutions has been manufactured and a test campaign will start soon.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410"/>
            <a:ext cx="7560840" cy="707886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Brief introduction</a:t>
            </a:r>
          </a:p>
          <a:p>
            <a:r>
              <a:rPr lang="en-GB" dirty="0" smtClean="0"/>
              <a:t>Concept of this RF finger:</a:t>
            </a:r>
          </a:p>
          <a:p>
            <a:pPr lvl="1"/>
            <a:r>
              <a:rPr lang="en-GB" dirty="0" smtClean="0"/>
              <a:t>Principle</a:t>
            </a:r>
          </a:p>
          <a:p>
            <a:pPr lvl="1"/>
            <a:r>
              <a:rPr lang="en-GB" dirty="0" smtClean="0"/>
              <a:t>Comparison with present technology</a:t>
            </a:r>
          </a:p>
          <a:p>
            <a:r>
              <a:rPr lang="en-GB" dirty="0" smtClean="0"/>
              <a:t>Design of the RF fingers</a:t>
            </a:r>
          </a:p>
          <a:p>
            <a:r>
              <a:rPr lang="en-GB" dirty="0" smtClean="0"/>
              <a:t>Mechanica</a:t>
            </a:r>
            <a:r>
              <a:rPr lang="en-GB" dirty="0" smtClean="0"/>
              <a:t>l </a:t>
            </a:r>
            <a:r>
              <a:rPr lang="en-GB" dirty="0" err="1" smtClean="0"/>
              <a:t>behavior</a:t>
            </a:r>
            <a:endParaRPr lang="en-GB" dirty="0" smtClean="0"/>
          </a:p>
          <a:p>
            <a:r>
              <a:rPr lang="en-GB" dirty="0" smtClean="0"/>
              <a:t>Fatigue tests and prototyping</a:t>
            </a:r>
          </a:p>
          <a:p>
            <a:r>
              <a:rPr lang="en-GB" dirty="0" smtClean="0"/>
              <a:t>Next steps</a:t>
            </a:r>
          </a:p>
          <a:p>
            <a:r>
              <a:rPr lang="en-GB" dirty="0" smtClean="0"/>
              <a:t>Conclusion 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TE-VSC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410"/>
            <a:ext cx="7560840" cy="707886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Aim of the presentation: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899592" y="2564904"/>
            <a:ext cx="5472608" cy="639762"/>
          </a:xfrm>
        </p:spPr>
        <p:txBody>
          <a:bodyPr>
            <a:normAutofit/>
          </a:bodyPr>
          <a:lstStyle/>
          <a:p>
            <a:r>
              <a:rPr lang="en-GB" dirty="0" smtClean="0"/>
              <a:t>Framework of the development: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115616" y="16611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and give a status of the current development on deformable RF finger concept.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321297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study has been initiated for the CLIC study, in particular for the drive beam interconnections in two beam modules.</a:t>
            </a:r>
            <a:endParaRPr lang="en-US" dirty="0"/>
          </a:p>
        </p:txBody>
      </p:sp>
      <p:pic>
        <p:nvPicPr>
          <p:cNvPr id="17" name="Picture 2" descr="\\cern.ch\dfs\Users\c\cgarion\Documents\CLIC\Interconnections\2010\Drivebeam\cgar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0178" y="4780627"/>
            <a:ext cx="2140187" cy="147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 l="5085" r="3390" b="23256"/>
          <a:stretch>
            <a:fillRect/>
          </a:stretch>
        </p:blipFill>
        <p:spPr bwMode="auto">
          <a:xfrm>
            <a:off x="2851548" y="3995013"/>
            <a:ext cx="2728564" cy="225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3995936" y="544522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51548" y="6251867"/>
            <a:ext cx="2728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Two beam module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580112" y="6251867"/>
            <a:ext cx="2728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Drive beam interconnection concept</a:t>
            </a:r>
            <a:endParaRPr lang="en-US" sz="1100" dirty="0"/>
          </a:p>
        </p:txBody>
      </p:sp>
      <p:cxnSp>
        <p:nvCxnSpPr>
          <p:cNvPr id="23" name="Straight Arrow Connector 22"/>
          <p:cNvCxnSpPr>
            <a:stCxn id="19" idx="5"/>
            <a:endCxn id="17" idx="1"/>
          </p:cNvCxnSpPr>
          <p:nvPr/>
        </p:nvCxnSpPr>
        <p:spPr>
          <a:xfrm flipV="1">
            <a:off x="4303249" y="5516247"/>
            <a:ext cx="1646929" cy="236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8410"/>
            <a:ext cx="7560840" cy="707886"/>
          </a:xfrm>
        </p:spPr>
        <p:txBody>
          <a:bodyPr/>
          <a:lstStyle/>
          <a:p>
            <a:r>
              <a:rPr lang="en-GB" dirty="0" smtClean="0"/>
              <a:t>Concept of this RF finger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95722" y="112474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Principle: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G:\Workspaces\c\cgarion2\Mesdocuments\Docs\Papier\IPAC2012\RFfingers\Figure\WEPPD017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2976"/>
            <a:ext cx="2882388" cy="25091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31640" y="176450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Deformable thin walled sheet: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with both extremities attached to the adjacent chamber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sort of corrugated bellows in free position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almost straight in operation position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342493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Convolutions with </a:t>
            </a:r>
            <a:r>
              <a:rPr lang="en-US" dirty="0" err="1" smtClean="0"/>
              <a:t>meridional</a:t>
            </a:r>
            <a:r>
              <a:rPr lang="en-US" dirty="0" smtClean="0"/>
              <a:t> grooves to: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avoid </a:t>
            </a:r>
            <a:r>
              <a:rPr lang="en-US" dirty="0" err="1" smtClean="0"/>
              <a:t>circonferential</a:t>
            </a:r>
            <a:r>
              <a:rPr lang="en-US" dirty="0" smtClean="0"/>
              <a:t> stresses during displacements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pump the volume between the fingers and the bellows </a:t>
            </a:r>
          </a:p>
          <a:p>
            <a:endParaRPr lang="en-US" dirty="0"/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 flipV="1">
            <a:off x="3347864" y="4396169"/>
            <a:ext cx="1728192" cy="1829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410"/>
            <a:ext cx="7920880" cy="707886"/>
          </a:xfrm>
        </p:spPr>
        <p:txBody>
          <a:bodyPr/>
          <a:lstStyle/>
          <a:p>
            <a:r>
              <a:rPr lang="en-GB" dirty="0" smtClean="0"/>
              <a:t>Concept of this RF finger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2" y="764704"/>
            <a:ext cx="727667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Comparison with present design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3" descr="H:\ppt clic\CMS TAS RF Fing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1798448"/>
            <a:ext cx="2003827" cy="2088231"/>
          </a:xfrm>
          <a:prstGeom prst="rect">
            <a:avLst/>
          </a:prstGeom>
          <a:noFill/>
          <a:effectLst>
            <a:outerShdw blurRad="254000" dist="635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J:\presentation CLIC\New_P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114" y="1511397"/>
            <a:ext cx="1711718" cy="27257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5722" y="119675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Principle: deformable body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119675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Principle: “Rigid” sliding body</a:t>
            </a:r>
            <a:endParaRPr lang="en-US" sz="1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87624" y="4237132"/>
          <a:ext cx="7200798" cy="211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664296"/>
                <a:gridCol w="2592286"/>
              </a:tblGrid>
              <a:tr h="27898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Deformable RF finger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Sliding</a:t>
                      </a:r>
                      <a:r>
                        <a:rPr lang="en-US" sz="1100" baseline="0" dirty="0" smtClean="0"/>
                        <a:t> RF finger</a:t>
                      </a:r>
                      <a:endParaRPr lang="en-US" sz="1100" dirty="0"/>
                    </a:p>
                  </a:txBody>
                  <a:tcPr/>
                </a:tc>
              </a:tr>
              <a:tr h="29809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Electrical resistance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Material conductivity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Material conductivity</a:t>
                      </a:r>
                      <a:r>
                        <a:rPr lang="en-US" sz="1100" baseline="0" dirty="0" smtClean="0"/>
                        <a:t> + </a:t>
                      </a:r>
                      <a:r>
                        <a:rPr lang="en-US" sz="1100" dirty="0" smtClean="0"/>
                        <a:t>Contact resistance</a:t>
                      </a:r>
                      <a:endParaRPr lang="en-US" sz="1100" dirty="0"/>
                    </a:p>
                  </a:txBody>
                  <a:tcPr/>
                </a:tc>
              </a:tr>
              <a:tr h="27898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“Smoothness”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undulations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Step</a:t>
                      </a:r>
                    </a:p>
                  </a:txBody>
                  <a:tcPr/>
                </a:tc>
              </a:tr>
              <a:tr h="27898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Span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Given by the convolution shape (~35 mm)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Given by the module length/stroke</a:t>
                      </a:r>
                      <a:endParaRPr lang="en-US" sz="1100" dirty="0"/>
                    </a:p>
                  </a:txBody>
                  <a:tcPr/>
                </a:tc>
              </a:tr>
              <a:tr h="27898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Mechanical</a:t>
                      </a:r>
                      <a:r>
                        <a:rPr lang="en-US" sz="1100" baseline="0" dirty="0" smtClean="0"/>
                        <a:t> tolerances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Limited in extension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Limited by spring/contact issues</a:t>
                      </a:r>
                      <a:endParaRPr lang="en-US" sz="1100" dirty="0"/>
                    </a:p>
                  </a:txBody>
                  <a:tcPr/>
                </a:tc>
              </a:tr>
              <a:tr h="29809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Reliability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Limited</a:t>
                      </a:r>
                      <a:r>
                        <a:rPr lang="en-US" sz="1100" baseline="0" dirty="0" smtClean="0"/>
                        <a:t> by fatigue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Contact</a:t>
                      </a:r>
                      <a:r>
                        <a:rPr lang="en-US" sz="1100" baseline="0" dirty="0" smtClean="0"/>
                        <a:t> ageing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Buckling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23728" y="6335742"/>
            <a:ext cx="54627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Some comparison points</a:t>
            </a:r>
            <a:endParaRPr lang="en-US" sz="110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7"/>
            <a:ext cx="7560840" cy="707886"/>
          </a:xfrm>
        </p:spPr>
        <p:txBody>
          <a:bodyPr/>
          <a:lstStyle/>
          <a:p>
            <a:r>
              <a:rPr lang="en-GB" dirty="0" smtClean="0"/>
              <a:t>Design of RF finger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2" y="1124744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Material choice: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482" y="1764506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Presently, </a:t>
            </a:r>
            <a:r>
              <a:rPr lang="en-US" dirty="0" err="1" smtClean="0"/>
              <a:t>CuBe</a:t>
            </a:r>
            <a:r>
              <a:rPr lang="en-US" dirty="0" smtClean="0"/>
              <a:t> C17200 alloy (1/2 H) has been used  for first tests.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Gold coating can (and has to) be done to increase surface conductivity.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9007"/>
          <a:stretch>
            <a:fillRect/>
          </a:stretch>
        </p:blipFill>
        <p:spPr bwMode="auto">
          <a:xfrm>
            <a:off x="895722" y="2635038"/>
            <a:ext cx="3676278" cy="17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r="491"/>
          <a:stretch>
            <a:fillRect/>
          </a:stretch>
        </p:blipFill>
        <p:spPr bwMode="auto">
          <a:xfrm>
            <a:off x="4860032" y="2635038"/>
            <a:ext cx="4211960" cy="174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95722" y="4376137"/>
            <a:ext cx="367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Tensile tests at RT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88285" y="4376137"/>
            <a:ext cx="367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Tensile tests at 150 </a:t>
            </a:r>
            <a:r>
              <a:rPr lang="en-US" sz="1200" dirty="0" smtClean="0">
                <a:sym typeface="Symbol"/>
              </a:rPr>
              <a:t>C</a:t>
            </a:r>
            <a:endParaRPr lang="en-US" sz="12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771800" y="4797152"/>
          <a:ext cx="3888433" cy="838200"/>
        </p:xfrm>
        <a:graphic>
          <a:graphicData uri="http://schemas.openxmlformats.org/drawingml/2006/table">
            <a:tbl>
              <a:tblPr/>
              <a:tblGrid>
                <a:gridCol w="903141"/>
                <a:gridCol w="748112"/>
                <a:gridCol w="704386"/>
                <a:gridCol w="733006"/>
                <a:gridCol w="79978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Temperature [</a:t>
                      </a:r>
                      <a:r>
                        <a:rPr lang="en-GB" sz="1100" kern="800" dirty="0">
                          <a:latin typeface="Times"/>
                          <a:ea typeface="Times New Roman"/>
                          <a:cs typeface="Times New Roman"/>
                          <a:sym typeface="Symbol"/>
                        </a:rPr>
                        <a:t></a:t>
                      </a:r>
                      <a:r>
                        <a:rPr lang="en-GB" sz="1100" kern="800" dirty="0">
                          <a:latin typeface="Times"/>
                          <a:ea typeface="Times New Roman"/>
                          <a:cs typeface="Times New Roman"/>
                        </a:rPr>
                        <a:t>C]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Young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Modulus [GPa]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Yield stress [MPa]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Tensile strength [MPa]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Elongation A%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616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659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13.2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150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580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Times"/>
                          <a:ea typeface="Times New Roman"/>
                          <a:cs typeface="Times New Roman"/>
                        </a:rPr>
                        <a:t>668</a:t>
                      </a:r>
                      <a:endParaRPr lang="en-US" sz="11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Times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11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87624" y="58772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Material has been </a:t>
            </a:r>
            <a:r>
              <a:rPr lang="en-US" dirty="0" err="1" smtClean="0"/>
              <a:t>modelized</a:t>
            </a:r>
            <a:r>
              <a:rPr lang="en-US" dirty="0" smtClean="0"/>
              <a:t> by an elastic-plastic model with a linear kinematic hardening.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7"/>
            <a:ext cx="7560840" cy="707886"/>
          </a:xfrm>
        </p:spPr>
        <p:txBody>
          <a:bodyPr/>
          <a:lstStyle/>
          <a:p>
            <a:r>
              <a:rPr lang="en-GB" dirty="0" smtClean="0"/>
              <a:t>Design of RF finger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Geometrical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parameters (free position)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04048" y="1916832"/>
            <a:ext cx="3744917" cy="1756301"/>
            <a:chOff x="5004048" y="1916832"/>
            <a:chExt cx="3744917" cy="1756301"/>
          </a:xfrm>
        </p:grpSpPr>
        <p:pic>
          <p:nvPicPr>
            <p:cNvPr id="16" name="Picture 4" descr="H:\ppt clic\finger profi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916832"/>
              <a:ext cx="3744917" cy="175630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 rot="16200000">
              <a:off x="5368734" y="2935687"/>
              <a:ext cx="360040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</a:t>
              </a:r>
              <a:endParaRPr lang="en-US" sz="16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90300" y="1916832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Sheet thickness (t)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Convolution height (H)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Angle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</a:rPr>
              <a:t> (a </a:t>
            </a:r>
            <a:r>
              <a:rPr lang="en-US" dirty="0" smtClean="0"/>
              <a:t>in free position</a:t>
            </a:r>
            <a:r>
              <a:rPr lang="en-US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Bending radius (</a:t>
            </a:r>
            <a:r>
              <a:rPr lang="en-US" dirty="0" err="1" smtClean="0"/>
              <a:t>Ri</a:t>
            </a:r>
            <a:r>
              <a:rPr lang="en-US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smtClean="0"/>
              <a:t>Number of convolutions</a:t>
            </a:r>
            <a:endParaRPr lang="en-US" dirty="0" smtClean="0">
              <a:latin typeface="Symbol" pitchFamily="18" charset="2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Number of strips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Ratio of width strip/gap</a:t>
            </a:r>
            <a:endParaRPr lang="en-US" dirty="0"/>
          </a:p>
        </p:txBody>
      </p:sp>
      <p:pic>
        <p:nvPicPr>
          <p:cNvPr id="20" name="Picture 2" descr="G:\Workspaces\c\cgarion2\Mesdocuments\Docs\Papier\IPAC2012\RFfingers\Figure\WEPPD017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8"/>
            <a:ext cx="2882388" cy="25091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5400000">
            <a:off x="3523237" y="3249850"/>
            <a:ext cx="230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Mainly driven by mechanics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4067944" y="2132856"/>
            <a:ext cx="175374" cy="2448272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4067944" y="4869160"/>
            <a:ext cx="175374" cy="88296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5400000">
            <a:off x="4247454" y="5115163"/>
            <a:ext cx="57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7"/>
            <a:ext cx="7560840" cy="707886"/>
          </a:xfrm>
        </p:spPr>
        <p:txBody>
          <a:bodyPr/>
          <a:lstStyle/>
          <a:p>
            <a:r>
              <a:rPr lang="en-GB" dirty="0" smtClean="0"/>
              <a:t>Design of RF finger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Geometrical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parameters (free position)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300" y="2483018"/>
            <a:ext cx="4634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Sheet thickness (t): t</a:t>
            </a:r>
            <a:r>
              <a:rPr lang="en-US" dirty="0" smtClean="0">
                <a:sym typeface="Symbol"/>
              </a:rPr>
              <a:t>, fatigue life </a:t>
            </a:r>
          </a:p>
          <a:p>
            <a:r>
              <a:rPr lang="en-US" dirty="0" smtClean="0">
                <a:sym typeface="Symbol"/>
              </a:rPr>
              <a:t>First tests with rough geometry and thickness of 0.05, 0.1 and 0.2 mm: 0.1 mm thick is a good compromise between fatigue life and robustness.</a:t>
            </a:r>
            <a:r>
              <a:rPr lang="en-US" dirty="0" smtClean="0"/>
              <a:t> 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Convolution height (H)</a:t>
            </a:r>
          </a:p>
          <a:p>
            <a:r>
              <a:rPr lang="en-US" dirty="0" smtClean="0"/>
              <a:t>Fixed to 12.5 mm which corresponds to the space needed for screws, rings,… This value is usual in common design between the fingers and the bellows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72706" name="Picture 2" descr="\\cern.ch\dfs\Users\c\cgarion\Documents\CLIC\Interconnections\flexible_elements\DSCF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316" y="2657195"/>
            <a:ext cx="2648084" cy="1986063"/>
          </a:xfrm>
          <a:prstGeom prst="rect">
            <a:avLst/>
          </a:prstGeom>
          <a:noFill/>
        </p:spPr>
      </p:pic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563888" y="1569881"/>
            <a:ext cx="2222375" cy="1042256"/>
            <a:chOff x="5004048" y="1916832"/>
            <a:chExt cx="3744917" cy="1756301"/>
          </a:xfrm>
        </p:grpSpPr>
        <p:pic>
          <p:nvPicPr>
            <p:cNvPr id="21" name="Picture 4" descr="H:\ppt clic\finger profi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4048" y="1916832"/>
              <a:ext cx="3744917" cy="1756301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 rot="16200000">
              <a:off x="5368734" y="2935687"/>
              <a:ext cx="360040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</a:t>
              </a:r>
              <a:endParaRPr lang="en-US" sz="1600" dirty="0"/>
            </a:p>
          </p:txBody>
        </p:sp>
      </p:grp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0777"/>
            <a:ext cx="7560840" cy="707886"/>
          </a:xfrm>
        </p:spPr>
        <p:txBody>
          <a:bodyPr/>
          <a:lstStyle/>
          <a:p>
            <a:r>
              <a:rPr lang="en-GB" dirty="0" smtClean="0"/>
              <a:t>Design of RF finger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TE-VSC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7440C-D25B-4954-BC09-5BBAAA513C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95721" y="980728"/>
            <a:ext cx="7853243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Geometrical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parameters (free position)</a:t>
            </a: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0300" y="2571869"/>
            <a:ext cx="7354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Angle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</a:rPr>
              <a:t> (a </a:t>
            </a:r>
            <a:r>
              <a:rPr lang="en-US" dirty="0" smtClean="0"/>
              <a:t>in free position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Compressive force has to be minimized to prevent column buckling, especially for several convolution fingers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Usual maximum stroke for a bellows is 50% of its free length</a:t>
            </a:r>
          </a:p>
          <a:p>
            <a:pPr marL="342900" indent="-342900"/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>
                <a:latin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</a:rPr>
              <a:t>= 60 </a:t>
            </a:r>
            <a:r>
              <a:rPr lang="en-GB" kern="800" dirty="0" smtClean="0">
                <a:latin typeface="Times"/>
                <a:ea typeface="Times New Roman"/>
                <a:cs typeface="Times New Roman"/>
                <a:sym typeface="Symbol"/>
              </a:rPr>
              <a:t></a:t>
            </a:r>
            <a:endParaRPr lang="en-US" dirty="0" smtClean="0">
              <a:sym typeface="Symbol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Bending radius (</a:t>
            </a:r>
            <a:r>
              <a:rPr lang="en-US" dirty="0" err="1" smtClean="0"/>
              <a:t>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It is </a:t>
            </a:r>
            <a:r>
              <a:rPr lang="en-US" dirty="0" err="1" smtClean="0"/>
              <a:t>optimised</a:t>
            </a:r>
            <a:r>
              <a:rPr lang="en-US" dirty="0" smtClean="0"/>
              <a:t> for fatigue, driven by </a:t>
            </a:r>
          </a:p>
          <a:p>
            <a:r>
              <a:rPr lang="en-US" dirty="0" smtClean="0"/>
              <a:t>the plastic strain. Plastic strain over a </a:t>
            </a:r>
          </a:p>
          <a:p>
            <a:r>
              <a:rPr lang="en-US" dirty="0" smtClean="0"/>
              <a:t>cycle is almost </a:t>
            </a:r>
            <a:r>
              <a:rPr lang="en-US" dirty="0" err="1" smtClean="0"/>
              <a:t>minium</a:t>
            </a:r>
            <a:r>
              <a:rPr lang="en-US" dirty="0" smtClean="0"/>
              <a:t> for bending radius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Ri</a:t>
            </a:r>
            <a:r>
              <a:rPr lang="en-US" dirty="0" smtClean="0"/>
              <a:t> =2.5 mm. 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771800" y="1569881"/>
            <a:ext cx="2222375" cy="1042256"/>
            <a:chOff x="5004048" y="1916832"/>
            <a:chExt cx="3744917" cy="1756301"/>
          </a:xfrm>
        </p:grpSpPr>
        <p:pic>
          <p:nvPicPr>
            <p:cNvPr id="10" name="Picture 4" descr="H:\ppt clic\finger profi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916832"/>
              <a:ext cx="3744917" cy="175630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5368734" y="2935687"/>
              <a:ext cx="360040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</a:t>
              </a:r>
              <a:endParaRPr lang="en-US" sz="1600" dirty="0"/>
            </a:p>
          </p:txBody>
        </p:sp>
      </p:grpSp>
      <p:pic>
        <p:nvPicPr>
          <p:cNvPr id="73731" name="Picture 3" descr="G:\Workspaces\c\cgarion2\Mesdocuments\Docs\Papier\IPAC2012\RFfingers\Figure\WEPPD017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9595" y="4365104"/>
            <a:ext cx="3285997" cy="2177083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5652119" y="1569881"/>
            <a:ext cx="2094783" cy="1571087"/>
            <a:chOff x="5652119" y="1569881"/>
            <a:chExt cx="2094783" cy="1571087"/>
          </a:xfrm>
        </p:grpSpPr>
        <p:pic>
          <p:nvPicPr>
            <p:cNvPr id="73733" name="Picture 5" descr="G:\Workspaces\c\cgarion2\Mesdocuments\Docs\Papier\IPAC2012\RFfingers\Figure\WEPPD017f2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19" y="1569881"/>
              <a:ext cx="2094783" cy="1571087"/>
            </a:xfrm>
            <a:prstGeom prst="rect">
              <a:avLst/>
            </a:prstGeom>
            <a:noFill/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940152" y="3140968"/>
              <a:ext cx="12862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28184" y="2924944"/>
              <a:ext cx="7200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err="1" smtClean="0"/>
                <a:t>L</a:t>
              </a:r>
              <a:r>
                <a:rPr lang="en-US" sz="800" baseline="-25000" dirty="0" err="1" smtClean="0"/>
                <a:t>max</a:t>
              </a:r>
              <a:endParaRPr lang="en-US" sz="800" baseline="-25000" dirty="0"/>
            </a:p>
          </p:txBody>
        </p:sp>
      </p:grp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6597352"/>
            <a:ext cx="1944216" cy="260648"/>
          </a:xfrm>
        </p:spPr>
        <p:txBody>
          <a:bodyPr/>
          <a:lstStyle/>
          <a:p>
            <a:r>
              <a:rPr lang="en-GB" dirty="0" smtClean="0"/>
              <a:t>5 June,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-vsc-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te-vsc-test</Template>
  <TotalTime>7309</TotalTime>
  <Words>1121</Words>
  <Application>Microsoft Office PowerPoint</Application>
  <PresentationFormat>On-screen Show (4:3)</PresentationFormat>
  <Paragraphs>273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te-vsc-test</vt:lpstr>
      <vt:lpstr>Microsoft Equation 3.0</vt:lpstr>
      <vt:lpstr>New design for RF fingers </vt:lpstr>
      <vt:lpstr>Outline</vt:lpstr>
      <vt:lpstr>Introduction</vt:lpstr>
      <vt:lpstr>Concept of this RF finger</vt:lpstr>
      <vt:lpstr>Concept of this RF finger</vt:lpstr>
      <vt:lpstr>Design of RF finger</vt:lpstr>
      <vt:lpstr>Design of RF finger</vt:lpstr>
      <vt:lpstr>Design of RF finger</vt:lpstr>
      <vt:lpstr>Design of RF finger</vt:lpstr>
      <vt:lpstr>Mechanical behaviour</vt:lpstr>
      <vt:lpstr>Mechanical behaviour</vt:lpstr>
      <vt:lpstr>Fatigue tests</vt:lpstr>
      <vt:lpstr>Fatigue tests</vt:lpstr>
      <vt:lpstr>Prototyping</vt:lpstr>
      <vt:lpstr>Prototyping</vt:lpstr>
      <vt:lpstr>Next steps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sjuvet</dc:creator>
  <cp:lastModifiedBy>cgarion</cp:lastModifiedBy>
  <cp:revision>216</cp:revision>
  <dcterms:created xsi:type="dcterms:W3CDTF">2011-06-15T12:28:07Z</dcterms:created>
  <dcterms:modified xsi:type="dcterms:W3CDTF">2012-06-05T06:25:28Z</dcterms:modified>
</cp:coreProperties>
</file>