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67" r:id="rId5"/>
    <p:sldId id="271" r:id="rId6"/>
    <p:sldId id="269" r:id="rId7"/>
    <p:sldId id="272" r:id="rId8"/>
    <p:sldId id="268" r:id="rId9"/>
    <p:sldId id="262" r:id="rId10"/>
    <p:sldId id="258" r:id="rId11"/>
    <p:sldId id="259" r:id="rId12"/>
    <p:sldId id="260" r:id="rId13"/>
    <p:sldId id="261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30899-1CA5-4225-8716-4820C0F4DDA2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A465-2D26-4B24-9D46-98AEF0DC7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4BFA-282D-4F4C-BAF3-443C112416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C643-5BE5-4714-BEDE-19F0077D2C9E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7C4C-FB6F-4168-B397-6729E27A567D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1BF6-A475-4D65-B15D-66E6C309A1CE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300D-839C-4C7A-AB6A-FD5AD83AFF7D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4EAA-E87F-4A35-BF32-1076ED1DC58E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F5B9-9C20-4613-AA60-2387C8DA59CC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91AC-5BB5-4FFC-B14A-BAE80FA5277C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AA11-91AC-4AE0-A235-63BA195C7C6E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7FF4-9ADF-4F31-B4E8-350FF5F7CCFB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FE81-D68C-4C98-82BB-FB60F3255C08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E4F5-6BC8-45A5-A487-654A7895F82D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29D1-6C01-4617-86F8-054A59E64F83}" type="datetime1">
              <a:rPr lang="en-US" smtClean="0"/>
              <a:pPr/>
              <a:t>5/25/2012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9F7A-6759-4574-8EA3-525F9343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Longitudinal Impedance Studies of VMTSA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O. Kononenko, B. </a:t>
            </a:r>
            <a:r>
              <a:rPr lang="en-US" smtClean="0"/>
              <a:t>Salvant, E. </a:t>
            </a:r>
            <a:r>
              <a:rPr lang="en-US" smtClean="0"/>
              <a:t>Métral</a:t>
            </a:r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LRFF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Meeting,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CERN, May 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29, 2012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91200" y="1059182"/>
          <a:ext cx="1447800" cy="525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97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0.113 V/m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0.037 V/m</a:t>
                      </a:r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0.030 V/m</a:t>
                      </a:r>
                      <a:endParaRPr lang="en-US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0.005 V/m</a:t>
                      </a:r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0.028 V/m</a:t>
                      </a:r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New RF Fingers, 2</a:t>
            </a:r>
            <a:r>
              <a:rPr lang="en-US" baseline="30000" smtClean="0"/>
              <a:t>nd</a:t>
            </a:r>
            <a:r>
              <a:rPr lang="en-US" smtClean="0"/>
              <a:t> Type Bad </a:t>
            </a:r>
            <a:r>
              <a:rPr lang="en-US" smtClean="0"/>
              <a:t>Contact </a:t>
            </a:r>
            <a:r>
              <a:rPr lang="en-US" smtClean="0"/>
              <a:t>CmplxMag(E)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073" t="38043" r="16712" b="38044"/>
          <a:stretch>
            <a:fillRect/>
          </a:stretch>
        </p:blipFill>
        <p:spPr bwMode="auto">
          <a:xfrm>
            <a:off x="1737336" y="1371600"/>
            <a:ext cx="4206264" cy="100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393" t="38043" r="17123" b="38044"/>
          <a:stretch>
            <a:fillRect/>
          </a:stretch>
        </p:blipFill>
        <p:spPr bwMode="auto">
          <a:xfrm>
            <a:off x="1737336" y="2438400"/>
            <a:ext cx="4160519" cy="100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6804" t="38043" r="17443" b="38044"/>
          <a:stretch>
            <a:fillRect/>
          </a:stretch>
        </p:blipFill>
        <p:spPr bwMode="auto">
          <a:xfrm>
            <a:off x="1737336" y="3505200"/>
            <a:ext cx="4114774" cy="100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6393" t="39130" r="17123" b="38044"/>
          <a:stretch>
            <a:fillRect/>
          </a:stretch>
        </p:blipFill>
        <p:spPr bwMode="auto">
          <a:xfrm>
            <a:off x="1737336" y="4648200"/>
            <a:ext cx="4160519" cy="9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6393" t="39130" r="17123" b="38044"/>
          <a:stretch>
            <a:fillRect/>
          </a:stretch>
        </p:blipFill>
        <p:spPr bwMode="auto">
          <a:xfrm>
            <a:off x="1737336" y="5715000"/>
            <a:ext cx="4160519" cy="9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371602"/>
          <a:ext cx="1088571" cy="525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</a:tblGrid>
              <a:tr h="97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1</a:t>
                      </a:r>
                    </a:p>
                    <a:p>
                      <a:pPr algn="ctr" fontAlgn="b"/>
                      <a:endParaRPr lang="en-US" sz="2000" b="1" i="0" u="none" strike="noStrike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2</a:t>
                      </a:r>
                    </a:p>
                    <a:p>
                      <a:pPr algn="ctr" fontAlgn="b"/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3</a:t>
                      </a:r>
                    </a:p>
                    <a:p>
                      <a:pPr algn="ctr" fontAlgn="b"/>
                      <a:endParaRPr lang="en-US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4</a:t>
                      </a:r>
                    </a:p>
                    <a:p>
                      <a:pPr algn="ctr" fontAlgn="b"/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5</a:t>
                      </a:r>
                    </a:p>
                    <a:p>
                      <a:pPr algn="ctr" fontAlgn="b"/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>
            <a:off x="7010400" y="3505200"/>
            <a:ext cx="457200" cy="21336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600" y="4191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Eigenmodes </a:t>
            </a:r>
          </a:p>
          <a:p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of the Bellows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764268"/>
          <a:ext cx="8458198" cy="315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20"/>
                <a:gridCol w="1006041"/>
                <a:gridCol w="1006041"/>
                <a:gridCol w="856996"/>
                <a:gridCol w="931520"/>
                <a:gridCol w="931520"/>
                <a:gridCol w="931520"/>
                <a:gridCol w="931520"/>
                <a:gridCol w="93152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Eigen</a:t>
                      </a:r>
                      <a:r>
                        <a:rPr lang="en-US" baseline="0" smtClean="0"/>
                        <a:t> Frequency, MHz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Q-factor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Shunt</a:t>
                      </a:r>
                      <a:r>
                        <a:rPr lang="en-US" baseline="0" smtClean="0"/>
                        <a:t> Impedance, </a:t>
                      </a:r>
                      <a:r>
                        <a:rPr lang="el-GR" baseline="0" smtClean="0"/>
                        <a:t>Ω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Power Loss,W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HFSS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 CST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HFSS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 CST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HFSS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 CST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HFSS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CST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1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335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339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2372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32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49764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676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6449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2</a:t>
                      </a:r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519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531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1654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322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7343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1438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951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186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3</a:t>
                      </a:r>
                      <a:endParaRPr lang="en-US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549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550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6324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6837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0.63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0.03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0.081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0.004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4</a:t>
                      </a:r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576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583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2823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155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762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7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0.907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5</a:t>
                      </a:r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657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-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1202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-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408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-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-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5105400"/>
            <a:ext cx="325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CST results (Q, R) look suspicious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New RF Fingers, 2</a:t>
            </a:r>
            <a:r>
              <a:rPr lang="en-US" baseline="30000" smtClean="0"/>
              <a:t>nd</a:t>
            </a:r>
            <a:r>
              <a:rPr lang="en-US" smtClean="0"/>
              <a:t> Type </a:t>
            </a:r>
            <a:r>
              <a:rPr lang="en-US" smtClean="0"/>
              <a:t>Bad </a:t>
            </a:r>
            <a:r>
              <a:rPr lang="en-US" smtClean="0"/>
              <a:t>Contact</a:t>
            </a:r>
            <a:br>
              <a:rPr lang="en-US" smtClean="0"/>
            </a:br>
            <a:r>
              <a:rPr lang="en-US" smtClean="0"/>
              <a:t>Results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VMTSA with Wire and </a:t>
            </a:r>
            <a:r>
              <a:rPr lang="en-US" smtClean="0"/>
              <a:t>No </a:t>
            </a:r>
            <a:r>
              <a:rPr lang="en-US" smtClean="0"/>
              <a:t>Fingers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677" t="31989" r="5518" b="10768"/>
          <a:stretch>
            <a:fillRect/>
          </a:stretch>
        </p:blipFill>
        <p:spPr bwMode="auto">
          <a:xfrm>
            <a:off x="1394847" y="1905000"/>
            <a:ext cx="60153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17981554">
            <a:off x="1408359" y="3915378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890" y="3632008"/>
            <a:ext cx="75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Port 1</a:t>
            </a:r>
            <a:endParaRPr lang="en-US" b="1"/>
          </a:p>
        </p:txBody>
      </p:sp>
      <p:sp>
        <p:nvSpPr>
          <p:cNvPr id="6" name="Down Arrow 5"/>
          <p:cNvSpPr/>
          <p:nvPr/>
        </p:nvSpPr>
        <p:spPr>
          <a:xfrm rot="2393364">
            <a:off x="7396110" y="2266945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6168" y="1859143"/>
            <a:ext cx="75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Port 2</a:t>
            </a:r>
            <a:endParaRPr lang="en-US" b="1"/>
          </a:p>
        </p:txBody>
      </p:sp>
      <p:sp>
        <p:nvSpPr>
          <p:cNvPr id="8" name="Down Arrow 7"/>
          <p:cNvSpPr/>
          <p:nvPr/>
        </p:nvSpPr>
        <p:spPr>
          <a:xfrm rot="17981554">
            <a:off x="3868716" y="234077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1247" y="20574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Copper</a:t>
            </a:r>
            <a:endParaRPr lang="en-US" b="1"/>
          </a:p>
        </p:txBody>
      </p:sp>
      <p:sp>
        <p:nvSpPr>
          <p:cNvPr id="10" name="Down Arrow 9"/>
          <p:cNvSpPr/>
          <p:nvPr/>
        </p:nvSpPr>
        <p:spPr>
          <a:xfrm>
            <a:off x="5814447" y="20574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3447" y="1600200"/>
            <a:ext cx="106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Perfect H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228600" y="1166247"/>
            <a:ext cx="41910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Model: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180 </a:t>
            </a:r>
            <a:r>
              <a:rPr lang="en-US" smtClean="0">
                <a:solidFill>
                  <a:schemeClr val="bg1"/>
                </a:solidFill>
              </a:rPr>
              <a:t>deg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smtClean="0">
                <a:solidFill>
                  <a:schemeClr val="bg1"/>
                </a:solidFill>
              </a:rPr>
              <a:t>the structure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copper outer walls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953000"/>
            <a:ext cx="5486400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Simulation profile: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- second order </a:t>
            </a:r>
            <a:r>
              <a:rPr lang="en-US" smtClean="0">
                <a:solidFill>
                  <a:schemeClr val="bg1"/>
                </a:solidFill>
              </a:rPr>
              <a:t>basis functions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curvilinear </a:t>
            </a:r>
            <a:r>
              <a:rPr lang="en-US" smtClean="0">
                <a:solidFill>
                  <a:schemeClr val="bg1"/>
                </a:solidFill>
              </a:rPr>
              <a:t>elements enabled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0.01 s-parameters accuracy =&gt; ~170K tet10 mesh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discrete sweep from 20MHz to 2GHz, 10MHz step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Down Arrow 15"/>
          <p:cNvSpPr/>
          <p:nvPr/>
        </p:nvSpPr>
        <p:spPr>
          <a:xfrm rot="7083336">
            <a:off x="7122460" y="2868649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43800" y="3288268"/>
            <a:ext cx="64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Wire</a:t>
            </a:r>
            <a:endParaRPr 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Transmission: </a:t>
            </a:r>
            <a:r>
              <a:rPr lang="en-US" smtClean="0"/>
              <a:t>s21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06" y="1676400"/>
            <a:ext cx="508460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3" descr="c9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571" t="6130" r="7143"/>
          <a:stretch>
            <a:fillRect/>
          </a:stretch>
        </p:blipFill>
        <p:spPr>
          <a:xfrm>
            <a:off x="4683745" y="1905000"/>
            <a:ext cx="4155455" cy="3276600"/>
          </a:xfrm>
          <a:solidFill>
            <a:schemeClr val="accent1">
              <a:alpha val="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5029200" y="5257800"/>
            <a:ext cx="3733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Jean-Luc </a:t>
            </a:r>
            <a:r>
              <a:rPr lang="en-US" sz="1600" smtClean="0"/>
              <a:t>Nougaret, </a:t>
            </a:r>
            <a:r>
              <a:rPr lang="en-US" sz="1600" smtClean="0"/>
              <a:t>VMTSA </a:t>
            </a:r>
            <a:r>
              <a:rPr lang="en-US" sz="1600" smtClean="0"/>
              <a:t>measurements, </a:t>
            </a:r>
          </a:p>
          <a:p>
            <a:r>
              <a:rPr lang="en-US" sz="1600" smtClean="0"/>
              <a:t>December </a:t>
            </a:r>
            <a:r>
              <a:rPr lang="en-US" sz="1600" smtClean="0"/>
              <a:t>2011-January 2012</a:t>
            </a:r>
          </a:p>
          <a:p>
            <a:r>
              <a:rPr lang="en-US" smtClean="0"/>
              <a:t>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172200"/>
            <a:ext cx="544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Good agreement of the CST/HFSS/Measurements results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Good experience simulating RF Fingers in HFSS</a:t>
            </a:r>
          </a:p>
          <a:p>
            <a:r>
              <a:rPr lang="en-US" smtClean="0"/>
              <a:t>Convergence </a:t>
            </a:r>
            <a:r>
              <a:rPr lang="en-US" smtClean="0"/>
              <a:t>still to be checked for </a:t>
            </a:r>
            <a:r>
              <a:rPr lang="en-US" smtClean="0"/>
              <a:t>some </a:t>
            </a:r>
            <a:r>
              <a:rPr lang="en-US" smtClean="0"/>
              <a:t>simulations</a:t>
            </a:r>
            <a:endParaRPr lang="en-US" smtClean="0"/>
          </a:p>
          <a:p>
            <a:r>
              <a:rPr lang="en-US" smtClean="0"/>
              <a:t>It </a:t>
            </a:r>
            <a:r>
              <a:rPr lang="en-US" smtClean="0"/>
              <a:t>looks like CST gives incorrect Q-factors and shunt impedances. Convergence problem</a:t>
            </a:r>
            <a:r>
              <a:rPr lang="en-US" smtClean="0"/>
              <a:t>?</a:t>
            </a:r>
          </a:p>
          <a:p>
            <a:r>
              <a:rPr lang="en-US" smtClean="0"/>
              <a:t>Ferrites simulations must be accomplished</a:t>
            </a:r>
          </a:p>
          <a:p>
            <a:r>
              <a:rPr lang="en-US" smtClean="0"/>
              <a:t>Overall simulation strategy should be clearly understand</a:t>
            </a:r>
          </a:p>
          <a:p>
            <a:r>
              <a:rPr lang="en-US" smtClean="0"/>
              <a:t>We can move forward quickly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RF Fingers deformations =&gt; need simulations to study impedance problems</a:t>
            </a:r>
          </a:p>
          <a:p>
            <a:r>
              <a:rPr lang="en-US" smtClean="0"/>
              <a:t>HFSS </a:t>
            </a:r>
            <a:r>
              <a:rPr lang="en-US" smtClean="0"/>
              <a:t>– one of the best frequency domain solvers =&gt; accurate eigenvalue and s-parameters results (IF the convergence is controlled carefully)</a:t>
            </a:r>
          </a:p>
          <a:p>
            <a:r>
              <a:rPr lang="en-US" smtClean="0"/>
              <a:t>It is possible to take into account frequency dependent properties of </a:t>
            </a:r>
            <a:r>
              <a:rPr lang="en-US" smtClean="0"/>
              <a:t>ferrites</a:t>
            </a:r>
          </a:p>
          <a:p>
            <a:r>
              <a:rPr lang="en-US" smtClean="0"/>
              <a:t>We can cross-check the results with CST and measurements to see if we really understand the problem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RF Fingers </a:t>
            </a:r>
            <a:r>
              <a:rPr lang="en-US" smtClean="0"/>
              <a:t>Deformation in VMTSA</a:t>
            </a:r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761" t="23571" r="22820" b="7401"/>
          <a:stretch>
            <a:fillRect/>
          </a:stretch>
        </p:blipFill>
        <p:spPr bwMode="auto">
          <a:xfrm>
            <a:off x="838200" y="1133213"/>
            <a:ext cx="7239000" cy="549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371600"/>
            <a:ext cx="4572000" cy="548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Setups to Be Simulated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980" t="18520" r="7797" b="32655"/>
          <a:stretch>
            <a:fillRect/>
          </a:stretch>
        </p:blipFill>
        <p:spPr bwMode="auto">
          <a:xfrm>
            <a:off x="4953000" y="1515069"/>
            <a:ext cx="2633694" cy="122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2613" t="20203" r="9178" b="35214"/>
          <a:stretch>
            <a:fillRect/>
          </a:stretch>
        </p:blipFill>
        <p:spPr bwMode="auto">
          <a:xfrm>
            <a:off x="1295400" y="1515070"/>
            <a:ext cx="2971800" cy="122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0" y="1411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Conforming </a:t>
            </a:r>
          </a:p>
          <a:p>
            <a:r>
              <a:rPr lang="en-US" b="1" smtClean="0"/>
              <a:t>new</a:t>
            </a:r>
            <a:r>
              <a:rPr lang="en-US" smtClean="0"/>
              <a:t> fingers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411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Conforming </a:t>
            </a:r>
          </a:p>
          <a:p>
            <a:r>
              <a:rPr lang="en-US" b="1" smtClean="0"/>
              <a:t>old</a:t>
            </a:r>
            <a:r>
              <a:rPr lang="en-US" smtClean="0"/>
              <a:t> fingers</a:t>
            </a:r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9008" t="19652" r="2290" b="33674"/>
          <a:stretch>
            <a:fillRect/>
          </a:stretch>
        </p:blipFill>
        <p:spPr bwMode="auto">
          <a:xfrm>
            <a:off x="4953000" y="2944707"/>
            <a:ext cx="2590800" cy="109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40478" t="34347" r="17176" b="37597"/>
          <a:stretch>
            <a:fillRect/>
          </a:stretch>
        </p:blipFill>
        <p:spPr bwMode="auto">
          <a:xfrm>
            <a:off x="4953000" y="433447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96200" y="28588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Bad contact 1</a:t>
            </a:r>
            <a:r>
              <a:rPr lang="en-US" baseline="30000" smtClean="0"/>
              <a:t>st</a:t>
            </a:r>
            <a:r>
              <a:rPr lang="en-US" smtClean="0"/>
              <a:t> type</a:t>
            </a:r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 l="7419" t="37040" r="9805" b="24720"/>
          <a:stretch>
            <a:fillRect/>
          </a:stretch>
        </p:blipFill>
        <p:spPr bwMode="auto">
          <a:xfrm>
            <a:off x="1295400" y="29718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6200" y="2895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Wire,</a:t>
            </a:r>
          </a:p>
          <a:p>
            <a:r>
              <a:rPr lang="en-US" smtClean="0"/>
              <a:t>no fingers</a:t>
            </a:r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 cstate="print"/>
          <a:srcRect l="3922" t="37803" r="2745" b="33589"/>
          <a:stretch>
            <a:fillRect/>
          </a:stretch>
        </p:blipFill>
        <p:spPr bwMode="auto">
          <a:xfrm>
            <a:off x="4914900" y="5629870"/>
            <a:ext cx="2628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2582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Bad contact 2</a:t>
            </a:r>
            <a:r>
              <a:rPr lang="en-US" baseline="30000" smtClean="0"/>
              <a:t>nd</a:t>
            </a:r>
            <a:r>
              <a:rPr lang="en-US" smtClean="0"/>
              <a:t> type</a:t>
            </a:r>
          </a:p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6200" y="55536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Ferrites in,</a:t>
            </a:r>
            <a:r>
              <a:rPr lang="en-US" smtClean="0"/>
              <a:t> </a:t>
            </a:r>
            <a:r>
              <a:rPr lang="en-US" smtClean="0"/>
              <a:t>Philips 8C11</a:t>
            </a:r>
          </a:p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200" y="2895600"/>
            <a:ext cx="42672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00600" y="1447800"/>
            <a:ext cx="4191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0600" y="4267200"/>
            <a:ext cx="41910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00600" y="5591175"/>
            <a:ext cx="4191000" cy="914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25" y="4267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Deformations, ferrites, etc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6966" t="31989" r="9835" b="30971"/>
          <a:stretch>
            <a:fillRect/>
          </a:stretch>
        </p:blipFill>
        <p:spPr bwMode="auto">
          <a:xfrm>
            <a:off x="914400" y="2514600"/>
            <a:ext cx="7225146" cy="274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Conforming new </a:t>
            </a:r>
            <a:r>
              <a:rPr lang="en-US" smtClean="0"/>
              <a:t>RF </a:t>
            </a:r>
            <a:r>
              <a:rPr lang="en-US" smtClean="0"/>
              <a:t>Fingers</a:t>
            </a:r>
            <a:br>
              <a:rPr lang="en-US" smtClean="0"/>
            </a:br>
            <a:r>
              <a:rPr lang="en-US" smtClean="0"/>
              <a:t>HFSS </a:t>
            </a:r>
            <a:r>
              <a:rPr lang="en-US" smtClean="0"/>
              <a:t>Simulation Setup: Eigensolver</a:t>
            </a: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324600" y="23622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7981554">
            <a:off x="1788069" y="348377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1905000"/>
            <a:ext cx="106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Perfect H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990600" y="32004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Copper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3505200" y="4953000"/>
            <a:ext cx="5486400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Simulation profile: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- second order </a:t>
            </a:r>
            <a:r>
              <a:rPr lang="en-US" smtClean="0">
                <a:solidFill>
                  <a:schemeClr val="bg1"/>
                </a:solidFill>
              </a:rPr>
              <a:t>basis functions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curvilinear </a:t>
            </a:r>
            <a:r>
              <a:rPr lang="en-US" smtClean="0">
                <a:solidFill>
                  <a:schemeClr val="bg1"/>
                </a:solidFill>
              </a:rPr>
              <a:t>elements enabled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1% frequency accuracy leads to </a:t>
            </a:r>
            <a:r>
              <a:rPr lang="en-US" smtClean="0">
                <a:solidFill>
                  <a:schemeClr val="bg1"/>
                </a:solidFill>
              </a:rPr>
              <a:t>~150K </a:t>
            </a:r>
            <a:r>
              <a:rPr lang="en-US" smtClean="0">
                <a:solidFill>
                  <a:schemeClr val="bg1"/>
                </a:solidFill>
              </a:rPr>
              <a:t>tet10 </a:t>
            </a:r>
            <a:r>
              <a:rPr lang="en-US" smtClean="0">
                <a:solidFill>
                  <a:schemeClr val="bg1"/>
                </a:solidFill>
              </a:rPr>
              <a:t>mesh,</a:t>
            </a:r>
          </a:p>
          <a:p>
            <a:pPr lvl="1"/>
            <a:r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problems with mesh/convergence</a:t>
            </a:r>
            <a:endParaRPr lang="en-US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600200"/>
            <a:ext cx="41910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Model: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180 </a:t>
            </a:r>
            <a:r>
              <a:rPr lang="en-US" smtClean="0">
                <a:solidFill>
                  <a:schemeClr val="bg1"/>
                </a:solidFill>
              </a:rPr>
              <a:t>deg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smtClean="0">
                <a:solidFill>
                  <a:schemeClr val="bg1"/>
                </a:solidFill>
              </a:rPr>
              <a:t>the structure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copper outer </a:t>
            </a:r>
            <a:r>
              <a:rPr lang="en-US" smtClean="0">
                <a:solidFill>
                  <a:schemeClr val="bg1"/>
                </a:solidFill>
              </a:rPr>
              <a:t>wall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162800" y="762000"/>
          <a:ext cx="1447800" cy="525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9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0.1 V/m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0.12 V/m</a:t>
                      </a:r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0.012 </a:t>
                      </a:r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V/m</a:t>
                      </a:r>
                      <a:endParaRPr lang="en-US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0.012 </a:t>
                      </a:r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V/m</a:t>
                      </a:r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0.014 V/m</a:t>
                      </a:r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Conforming New RF Fingers: CmplxMag(E)</a:t>
            </a:r>
            <a:br>
              <a:rPr lang="en-US" smtClean="0"/>
            </a:b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074420"/>
          <a:ext cx="1088571" cy="525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</a:tblGrid>
              <a:tr h="97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1</a:t>
                      </a:r>
                    </a:p>
                    <a:p>
                      <a:pPr algn="ctr" fontAlgn="b"/>
                      <a:endParaRPr lang="en-US" sz="2000" b="1" i="0" u="none" strike="noStrike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2</a:t>
                      </a:r>
                    </a:p>
                    <a:p>
                      <a:pPr algn="ctr" fontAlgn="b"/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3</a:t>
                      </a:r>
                    </a:p>
                    <a:p>
                      <a:pPr algn="ctr" fontAlgn="b"/>
                      <a:endParaRPr lang="en-US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4</a:t>
                      </a:r>
                    </a:p>
                    <a:p>
                      <a:pPr algn="ctr" fontAlgn="b"/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71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5</a:t>
                      </a:r>
                    </a:p>
                    <a:p>
                      <a:pPr algn="ctr" fontAlgn="b"/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059168"/>
            <a:ext cx="2133600" cy="365125"/>
          </a:xfrm>
        </p:spPr>
        <p:txBody>
          <a:bodyPr/>
          <a:lstStyle/>
          <a:p>
            <a:fld id="{AAEC9F7A-6759-4574-8EA3-525F93435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6474" t="40614" r="6474" b="40496"/>
          <a:stretch>
            <a:fillRect/>
          </a:stretch>
        </p:blipFill>
        <p:spPr bwMode="auto">
          <a:xfrm>
            <a:off x="1752600" y="1104898"/>
            <a:ext cx="51816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6474" t="40614" r="6474" b="40496"/>
          <a:stretch>
            <a:fillRect/>
          </a:stretch>
        </p:blipFill>
        <p:spPr bwMode="auto">
          <a:xfrm>
            <a:off x="1752600" y="2156458"/>
            <a:ext cx="5184648" cy="103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l="6474" t="40555" r="6474" b="40555"/>
          <a:stretch>
            <a:fillRect/>
          </a:stretch>
        </p:blipFill>
        <p:spPr bwMode="auto">
          <a:xfrm>
            <a:off x="1752600" y="3238498"/>
            <a:ext cx="51816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 l="6474" t="40555" r="6474" b="39610"/>
          <a:stretch>
            <a:fillRect/>
          </a:stretch>
        </p:blipFill>
        <p:spPr bwMode="auto">
          <a:xfrm>
            <a:off x="1752600" y="4293868"/>
            <a:ext cx="5184648" cy="108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 l="6474" t="40555" r="6474" b="40555"/>
          <a:stretch>
            <a:fillRect/>
          </a:stretch>
        </p:blipFill>
        <p:spPr bwMode="auto">
          <a:xfrm>
            <a:off x="1752600" y="5375908"/>
            <a:ext cx="51816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57434" y="6457890"/>
            <a:ext cx="3086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Looks like a numerical noise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3200400"/>
            <a:ext cx="8001000" cy="3276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98" t="11785" r="9233" b="2350"/>
          <a:stretch>
            <a:fillRect/>
          </a:stretch>
        </p:blipFill>
        <p:spPr bwMode="auto">
          <a:xfrm>
            <a:off x="762000" y="1039503"/>
            <a:ext cx="7543801" cy="574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mtClean="0"/>
              <a:t>Power Spectrum Measurements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066" t="42537" r="27873" b="29430"/>
          <a:stretch>
            <a:fillRect/>
          </a:stretch>
        </p:blipFill>
        <p:spPr bwMode="auto">
          <a:xfrm>
            <a:off x="4800600" y="5029200"/>
            <a:ext cx="3276600" cy="135583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Conforming New RF Fingers: Results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295400"/>
          <a:ext cx="8458198" cy="315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520"/>
                <a:gridCol w="1006041"/>
                <a:gridCol w="1006041"/>
                <a:gridCol w="856996"/>
                <a:gridCol w="931520"/>
                <a:gridCol w="931520"/>
                <a:gridCol w="931520"/>
                <a:gridCol w="931520"/>
                <a:gridCol w="93152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Eigen</a:t>
                      </a:r>
                      <a:r>
                        <a:rPr lang="en-US" baseline="0" smtClean="0"/>
                        <a:t> Frequency, MHz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Q-factor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Shunt</a:t>
                      </a:r>
                      <a:r>
                        <a:rPr lang="en-US" baseline="0" smtClean="0"/>
                        <a:t> Impedance, </a:t>
                      </a:r>
                      <a:r>
                        <a:rPr lang="el-GR" baseline="0" smtClean="0"/>
                        <a:t>Ω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Power Loss,W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HFSS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 CST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HFSS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 CST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HFSS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 CST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HFSS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CST</a:t>
                      </a:r>
                      <a:endParaRPr lang="en-US" b="1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9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1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549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550.3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6011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6770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0.008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0.001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0.001</a:t>
                      </a:r>
                      <a:endParaRPr lang="en-US" sz="20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Mode 2</a:t>
                      </a:r>
                      <a:endParaRPr lang="pl-PL" sz="2000" b="1" i="0" u="none" strike="noStrike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549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550.4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6016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6790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0.014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0.03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0.002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0.001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3</a:t>
                      </a:r>
                      <a:endParaRPr lang="en-US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886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829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6695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5930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515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~0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X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~0</a:t>
                      </a:r>
                      <a:endParaRPr lang="en-US" sz="20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4</a:t>
                      </a:r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888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1085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7821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10310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242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0.15</a:t>
                      </a:r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X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0.0003</a:t>
                      </a:r>
                      <a:endParaRPr lang="en-US" sz="20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3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Mode 5</a:t>
                      </a:r>
                      <a:endParaRPr lang="pl-PL" sz="20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915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-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5127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-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20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-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X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mtClean="0">
                          <a:latin typeface="+mn-lt"/>
                        </a:rPr>
                        <a:t>-</a:t>
                      </a:r>
                      <a:endParaRPr lang="en-US" sz="2000" b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33750" y="4523218"/>
          <a:ext cx="1243013" cy="688204"/>
        </p:xfrm>
        <a:graphic>
          <a:graphicData uri="http://schemas.openxmlformats.org/presentationml/2006/ole">
            <p:oleObj spid="_x0000_s22530" name="Equation" r:id="rId4" imgW="825480" imgH="4572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333750" y="6066268"/>
          <a:ext cx="2081211" cy="715532"/>
        </p:xfrm>
        <a:graphic>
          <a:graphicData uri="http://schemas.openxmlformats.org/presentationml/2006/ole">
            <p:oleObj spid="_x0000_s22531" name="Equation" r:id="rId5" imgW="1257120" imgH="4316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333750" y="5161393"/>
          <a:ext cx="2667000" cy="844026"/>
        </p:xfrm>
        <a:graphic>
          <a:graphicData uri="http://schemas.openxmlformats.org/presentationml/2006/ole">
            <p:oleObj spid="_x0000_s22532" name="Equation" r:id="rId6" imgW="1523880" imgH="482400" progId="Equation.3">
              <p:embed/>
            </p:oleObj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7400" y="4495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HFSS convergence still to be checked, </a:t>
            </a:r>
          </a:p>
          <a:p>
            <a:r>
              <a:rPr lang="en-US" sz="1400" smtClean="0">
                <a:solidFill>
                  <a:srgbClr val="FF0000"/>
                </a:solidFill>
              </a:rPr>
              <a:t>but conforming RF fingers look ok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704193"/>
            <a:ext cx="30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Longitudinal Shunt Impedance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361418"/>
            <a:ext cx="2781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Voltage along beam path,</a:t>
            </a:r>
          </a:p>
          <a:p>
            <a:r>
              <a:rPr lang="en-US" smtClean="0"/>
              <a:t>including transit time factor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6199618"/>
            <a:ext cx="282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Energy stored in the volume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New RF Fingers, 2</a:t>
            </a:r>
            <a:r>
              <a:rPr lang="en-US" baseline="30000" smtClean="0"/>
              <a:t>nd</a:t>
            </a:r>
            <a:r>
              <a:rPr lang="en-US" smtClean="0"/>
              <a:t> Type Bad Contact HFSS </a:t>
            </a:r>
            <a:r>
              <a:rPr lang="en-US" smtClean="0"/>
              <a:t>Simulation Setup: Eigensolver</a:t>
            </a:r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41" t="31989" r="10520" b="32655"/>
          <a:stretch>
            <a:fillRect/>
          </a:stretch>
        </p:blipFill>
        <p:spPr bwMode="auto">
          <a:xfrm>
            <a:off x="1219200" y="2133600"/>
            <a:ext cx="758734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6324600" y="236220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7981554">
            <a:off x="1788069" y="3483770"/>
            <a:ext cx="304800" cy="609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1905000"/>
            <a:ext cx="106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Perfect H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990600" y="32004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Copper</a:t>
            </a:r>
            <a:endParaRPr lang="en-US" b="1"/>
          </a:p>
        </p:txBody>
      </p:sp>
      <p:sp>
        <p:nvSpPr>
          <p:cNvPr id="13" name="TextBox 12"/>
          <p:cNvSpPr txBox="1"/>
          <p:nvPr/>
        </p:nvSpPr>
        <p:spPr>
          <a:xfrm>
            <a:off x="3276600" y="5181600"/>
            <a:ext cx="54864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Simulation profile: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- second order </a:t>
            </a:r>
            <a:r>
              <a:rPr lang="en-US" smtClean="0">
                <a:solidFill>
                  <a:schemeClr val="bg1"/>
                </a:solidFill>
              </a:rPr>
              <a:t>basis functions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curvilinear </a:t>
            </a:r>
            <a:r>
              <a:rPr lang="en-US" smtClean="0">
                <a:solidFill>
                  <a:schemeClr val="bg1"/>
                </a:solidFill>
              </a:rPr>
              <a:t>elements enabled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1% frequency accuracy leads to ~300K tet10 mesh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600200"/>
            <a:ext cx="4191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Model: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180 </a:t>
            </a:r>
            <a:r>
              <a:rPr lang="en-US" smtClean="0">
                <a:solidFill>
                  <a:schemeClr val="bg1"/>
                </a:solidFill>
              </a:rPr>
              <a:t>deg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smtClean="0">
                <a:solidFill>
                  <a:schemeClr val="bg1"/>
                </a:solidFill>
              </a:rPr>
              <a:t>the structure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copper outer walls</a:t>
            </a:r>
          </a:p>
          <a:p>
            <a:pPr lvl="1">
              <a:buFontTx/>
              <a:buChar char="-"/>
            </a:pPr>
            <a:r>
              <a:rPr lang="en-US" smtClean="0">
                <a:solidFill>
                  <a:schemeClr val="bg1"/>
                </a:solidFill>
              </a:rPr>
              <a:t> 10mm gap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9F7A-6759-4574-8EA3-525F93435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Down Arrow 20"/>
          <p:cNvSpPr/>
          <p:nvPr/>
        </p:nvSpPr>
        <p:spPr>
          <a:xfrm rot="7105606">
            <a:off x="6510697" y="3739644"/>
            <a:ext cx="304800" cy="61418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29400" y="4267200"/>
            <a:ext cx="12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10 mm gap</a:t>
            </a:r>
            <a:endParaRPr 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641</Words>
  <Application>Microsoft Office PowerPoint</Application>
  <PresentationFormat>On-screen Show (4:3)</PresentationFormat>
  <Paragraphs>238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Microsoft Equation 3.0</vt:lpstr>
      <vt:lpstr>Longitudinal Impedance Studies of VMTSA</vt:lpstr>
      <vt:lpstr>Introduction</vt:lpstr>
      <vt:lpstr>RF Fingers Deformation in VMTSA</vt:lpstr>
      <vt:lpstr>Setups to Be Simulated</vt:lpstr>
      <vt:lpstr>Conforming new RF Fingers HFSS Simulation Setup: Eigensolver</vt:lpstr>
      <vt:lpstr>Conforming New RF Fingers: CmplxMag(E) </vt:lpstr>
      <vt:lpstr>Power Spectrum Measurements</vt:lpstr>
      <vt:lpstr>Conforming New RF Fingers: Results</vt:lpstr>
      <vt:lpstr>New RF Fingers, 2nd Type Bad Contact HFSS Simulation Setup: Eigensolver</vt:lpstr>
      <vt:lpstr>New RF Fingers, 2nd Type Bad Contact CmplxMag(E)</vt:lpstr>
      <vt:lpstr>New RF Fingers, 2nd Type Bad Contact Results</vt:lpstr>
      <vt:lpstr>VMTSA with Wire and No Fingers</vt:lpstr>
      <vt:lpstr>Transmission: s21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Impedance Studies of VMTSA</dc:title>
  <dc:creator>Oleksiy Kononenko</dc:creator>
  <cp:lastModifiedBy>Oleksiy Kononenko</cp:lastModifiedBy>
  <cp:revision>391</cp:revision>
  <dcterms:created xsi:type="dcterms:W3CDTF">2012-05-21T19:16:38Z</dcterms:created>
  <dcterms:modified xsi:type="dcterms:W3CDTF">2012-05-28T16:19:34Z</dcterms:modified>
</cp:coreProperties>
</file>