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2" r:id="rId3"/>
    <p:sldId id="273" r:id="rId4"/>
    <p:sldId id="274" r:id="rId5"/>
    <p:sldId id="275" r:id="rId6"/>
    <p:sldId id="280" r:id="rId7"/>
    <p:sldId id="281" r:id="rId8"/>
    <p:sldId id="271" r:id="rId9"/>
    <p:sldId id="262" r:id="rId10"/>
    <p:sldId id="279" r:id="rId11"/>
    <p:sldId id="261" r:id="rId12"/>
    <p:sldId id="265" r:id="rId13"/>
    <p:sldId id="266" r:id="rId14"/>
    <p:sldId id="270" r:id="rId15"/>
    <p:sldId id="277" r:id="rId16"/>
    <p:sldId id="278" r:id="rId17"/>
    <p:sldId id="259" r:id="rId18"/>
    <p:sldId id="258" r:id="rId19"/>
  </p:sldIdLst>
  <p:sldSz cx="9144000" cy="6858000" type="screen4x3"/>
  <p:notesSz cx="6731000" cy="98567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EEA"/>
    <a:srgbClr val="78D6B9"/>
    <a:srgbClr val="0EBE44"/>
    <a:srgbClr val="008000"/>
    <a:srgbClr val="BEFAD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4" autoAdjust="0"/>
    <p:restoredTop sz="96997" autoAdjust="0"/>
  </p:normalViewPr>
  <p:slideViewPr>
    <p:cSldViewPr>
      <p:cViewPr varScale="1">
        <p:scale>
          <a:sx n="101" d="100"/>
          <a:sy n="101" d="100"/>
        </p:scale>
        <p:origin x="-2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7500" cy="493392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1928" y="0"/>
            <a:ext cx="2917500" cy="493392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02E37318-7E5C-4219-B18F-B7E3F7EE4C5E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821"/>
            <a:ext cx="2917500" cy="493391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1928" y="9361821"/>
            <a:ext cx="2917500" cy="493391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8A42DC9B-40E1-4F9F-8D0F-1DED065CE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6767" cy="49283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2676" y="1"/>
            <a:ext cx="2916767" cy="49283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F5D40B43-ED58-41C9-BA81-8D933DA11BE5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1974"/>
            <a:ext cx="5384800" cy="4435555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2239"/>
            <a:ext cx="2916767" cy="492839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2676" y="9362239"/>
            <a:ext cx="2916767" cy="492839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B2C8E8F8-9E14-4B1C-A206-FFAF434B4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08-05-2012z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LRFF Task </a:t>
            </a:r>
            <a:r>
              <a:rPr lang="en-GB" dirty="0" err="1" smtClean="0"/>
              <a:t>Forcez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</a:t>
            </a:r>
            <a:r>
              <a:rPr lang="en-US" dirty="0" err="1" smtClean="0">
                <a:solidFill>
                  <a:schemeClr val="tx1"/>
                </a:solidFill>
              </a:rPr>
              <a:t>Weteringsz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sz="14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GB" dirty="0" smtClean="0"/>
              <a:t>08-05-2012</a:t>
            </a:r>
            <a:endParaRPr lang="en-GB" dirty="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GB" dirty="0" smtClean="0"/>
              <a:t>LRFF Task Force</a:t>
            </a:r>
            <a:endParaRPr lang="en-GB" dirty="0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fld id="{C72E8130-789C-45BB-809F-80708AB886FA}" type="slidenum">
              <a:rPr lang="en-US" smtClean="0"/>
              <a:pPr/>
              <a:t>‹#›</a:t>
            </a:fld>
            <a:endParaRPr lang="en-US" sz="1400" dirty="0"/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30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E_logo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4400"/>
            <a:ext cx="689153" cy="67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0" y="9144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Technology</a:t>
            </a:r>
            <a:r>
              <a:rPr lang="en-US" sz="1600" baseline="0" dirty="0" smtClean="0"/>
              <a:t> </a:t>
            </a:r>
          </a:p>
          <a:p>
            <a:r>
              <a:rPr lang="en-US" sz="1600" baseline="0" dirty="0" smtClean="0"/>
              <a:t>Department</a:t>
            </a:r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cid:image001.png@01CBC12E.5859FD20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video" Target="file:///\\cern.ch\dfs\Divisions\AB\Groups\BT\BT_TL\WETERINGS\image%20transfert\MVI_0642.avi" TargetMode="External"/><Relationship Id="rId1" Type="http://schemas.openxmlformats.org/officeDocument/2006/relationships/video" Target="file:///\\cern.ch\dfs\Divisions\AB\Groups\BT\BT_TL\WETERINGS\image%20transfert\MVI_0641.avi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DC2F-4223-433C-A3A8-C35EFD14A40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916832"/>
            <a:ext cx="7772400" cy="2883768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ABT Equipment in the LHC with </a:t>
            </a:r>
            <a:r>
              <a:rPr lang="en-US" b="1" dirty="0" err="1" smtClean="0">
                <a:solidFill>
                  <a:schemeClr val="accent2"/>
                </a:solidFill>
              </a:rPr>
              <a:t>RF</a:t>
            </a:r>
            <a:r>
              <a:rPr lang="en-US" b="1" dirty="0" smtClean="0">
                <a:solidFill>
                  <a:schemeClr val="accent2"/>
                </a:solidFill>
              </a:rPr>
              <a:t> Contact Fingers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sz="2800" b="1" dirty="0" smtClean="0">
                <a:solidFill>
                  <a:schemeClr val="accent2"/>
                </a:solidFill>
              </a:rPr>
              <a:t/>
            </a:r>
            <a:br>
              <a:rPr lang="en-US" sz="2800" b="1" dirty="0" smtClean="0">
                <a:solidFill>
                  <a:schemeClr val="accent2"/>
                </a:solidFill>
              </a:rPr>
            </a:br>
            <a:r>
              <a:rPr lang="en-US" sz="2800" b="1" dirty="0" smtClean="0">
                <a:solidFill>
                  <a:schemeClr val="accent2"/>
                </a:solidFill>
              </a:rPr>
              <a:t>LRFF Task Force</a:t>
            </a:r>
            <a:br>
              <a:rPr lang="en-US" sz="2800" b="1" dirty="0" smtClean="0">
                <a:solidFill>
                  <a:schemeClr val="accent2"/>
                </a:solidFill>
              </a:rPr>
            </a:br>
            <a:r>
              <a:rPr lang="en-US" sz="2800" b="1" dirty="0" smtClean="0">
                <a:solidFill>
                  <a:schemeClr val="accent2"/>
                </a:solidFill>
              </a:rPr>
              <a:t/>
            </a:r>
            <a:br>
              <a:rPr lang="en-US" sz="2800" b="1" dirty="0" smtClean="0">
                <a:solidFill>
                  <a:schemeClr val="accent2"/>
                </a:solidFill>
              </a:rPr>
            </a:br>
            <a:r>
              <a:rPr lang="en-US" sz="2800" b="1" dirty="0" smtClean="0">
                <a:solidFill>
                  <a:schemeClr val="accent2"/>
                </a:solidFill>
              </a:rPr>
              <a:t>M. Barnes, W. Weterings</a:t>
            </a: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2400" b="1" dirty="0" smtClean="0">
                <a:solidFill>
                  <a:schemeClr val="accent2"/>
                </a:solidFill>
              </a:rPr>
              <a:t>08-05-2012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10</a:t>
            </a:fld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843808" y="90872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accent2"/>
                </a:solidFill>
              </a:rPr>
              <a:t>TCDS – TCDQ Bake-out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8399" t="14241" r="47421" b="5491"/>
          <a:stretch>
            <a:fillRect/>
          </a:stretch>
        </p:blipFill>
        <p:spPr bwMode="auto">
          <a:xfrm>
            <a:off x="179512" y="1844824"/>
            <a:ext cx="655272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32240" y="2276872"/>
            <a:ext cx="208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All tanks have undergone a</a:t>
            </a:r>
          </a:p>
          <a:p>
            <a:pPr marL="90488"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bake-out cycle of 24h@300ºC</a:t>
            </a:r>
          </a:p>
          <a:p>
            <a:pPr marL="90488"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in an oven.</a:t>
            </a:r>
          </a:p>
          <a:p>
            <a:pPr marL="90488"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 dirty="0" smtClean="0">
              <a:solidFill>
                <a:schemeClr val="accent2"/>
              </a:solidFill>
            </a:endParaRPr>
          </a:p>
          <a:p>
            <a:pPr marL="90488"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Furthermore, </a:t>
            </a:r>
          </a:p>
          <a:p>
            <a:pPr marL="90488"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they are baked in the tunnel @250ºC</a:t>
            </a:r>
            <a:endParaRPr lang="en-US" sz="1600" b="1" kern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:\Projects\LHC\TCDQM\images\DSCF0680.JPG"/>
          <p:cNvPicPr>
            <a:picLocks noChangeAspect="1" noChangeArrowheads="1"/>
          </p:cNvPicPr>
          <p:nvPr/>
        </p:nvPicPr>
        <p:blipFill>
          <a:blip r:embed="rId2" cstate="print"/>
          <a:srcRect t="22963" b="3937"/>
          <a:stretch>
            <a:fillRect/>
          </a:stretch>
        </p:blipFill>
        <p:spPr bwMode="auto">
          <a:xfrm>
            <a:off x="0" y="1916832"/>
            <a:ext cx="6698448" cy="36724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43808" y="90872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accent2"/>
                </a:solidFill>
              </a:rPr>
              <a:t>TCDQM - TCLIM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19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pic>
        <p:nvPicPr>
          <p:cNvPr id="5122" name="Picture 2" descr="T:\Projects\LHC\TCDQM\PICT0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44823"/>
            <a:ext cx="2339752" cy="3119669"/>
          </a:xfrm>
          <a:prstGeom prst="rect">
            <a:avLst/>
          </a:prstGeom>
          <a:noFill/>
        </p:spPr>
      </p:pic>
      <p:pic>
        <p:nvPicPr>
          <p:cNvPr id="5123" name="Picture 3" descr="T:\Projects\LHC\TCLIM\6R2\DSCF1042.JPG"/>
          <p:cNvPicPr>
            <a:picLocks noChangeAspect="1" noChangeArrowheads="1"/>
          </p:cNvPicPr>
          <p:nvPr/>
        </p:nvPicPr>
        <p:blipFill>
          <a:blip r:embed="rId4" cstate="print"/>
          <a:srcRect l="8621" b="24413"/>
          <a:stretch>
            <a:fillRect/>
          </a:stretch>
        </p:blipFill>
        <p:spPr bwMode="auto">
          <a:xfrm>
            <a:off x="4427984" y="4179075"/>
            <a:ext cx="3635896" cy="2255647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2771800" y="1700808"/>
            <a:ext cx="172819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LHCTCDQM0023</a:t>
            </a:r>
          </a:p>
          <a:p>
            <a:r>
              <a:rPr lang="en-US" sz="1400" b="1" dirty="0" smtClean="0"/>
              <a:t>LHCTCLIM0019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5589240"/>
            <a:ext cx="2483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No contact fingers,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X2CrNi1911 chamber,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20 µm Cu coating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sp>
        <p:nvSpPr>
          <p:cNvPr id="23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11</a:t>
            </a:fld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21798" t="49817" r="60652" b="6194"/>
          <a:stretch>
            <a:fillRect/>
          </a:stretch>
        </p:blipFill>
        <p:spPr bwMode="auto">
          <a:xfrm>
            <a:off x="6012160" y="3573016"/>
            <a:ext cx="29878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43808" y="90872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accent2"/>
                </a:solidFill>
              </a:rPr>
              <a:t>VMTAB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19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7871" t="6957" r="41195" b="49055"/>
          <a:stretch>
            <a:fillRect/>
          </a:stretch>
        </p:blipFill>
        <p:spPr bwMode="auto">
          <a:xfrm>
            <a:off x="5580112" y="1628799"/>
            <a:ext cx="3563888" cy="28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30257" t="52073" r="60652" b="7322"/>
          <a:stretch>
            <a:fillRect/>
          </a:stretch>
        </p:blipFill>
        <p:spPr bwMode="auto">
          <a:xfrm>
            <a:off x="7452320" y="3717032"/>
            <a:ext cx="15476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 bwMode="auto">
          <a:xfrm>
            <a:off x="5652120" y="1628800"/>
            <a:ext cx="864096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732240" y="6309320"/>
            <a:ext cx="2411760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l="13760" t="11469" r="65513" b="65973"/>
          <a:stretch>
            <a:fillRect/>
          </a:stretch>
        </p:blipFill>
        <p:spPr bwMode="auto">
          <a:xfrm flipH="1">
            <a:off x="0" y="1844824"/>
            <a:ext cx="5364088" cy="218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724128" y="1700808"/>
            <a:ext cx="172819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LHCVMTAB0001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13954" t="6977" r="40697" b="9302"/>
          <a:stretch>
            <a:fillRect/>
          </a:stretch>
        </p:blipFill>
        <p:spPr bwMode="auto">
          <a:xfrm>
            <a:off x="2123728" y="4077072"/>
            <a:ext cx="37444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/>
          <p:cNvGrpSpPr/>
          <p:nvPr/>
        </p:nvGrpSpPr>
        <p:grpSpPr>
          <a:xfrm>
            <a:off x="5004048" y="5733256"/>
            <a:ext cx="1080120" cy="1124744"/>
            <a:chOff x="5148064" y="5733256"/>
            <a:chExt cx="1080120" cy="1124744"/>
          </a:xfrm>
        </p:grpSpPr>
        <p:sp>
          <p:nvSpPr>
            <p:cNvPr id="21" name="Rectangle 20"/>
            <p:cNvSpPr/>
            <p:nvPr/>
          </p:nvSpPr>
          <p:spPr bwMode="auto">
            <a:xfrm>
              <a:off x="5364088" y="6165304"/>
              <a:ext cx="864096" cy="6926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148064" y="5733256"/>
              <a:ext cx="864096" cy="6926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4241899"/>
            <a:ext cx="20517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Contact fingers,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err="1" smtClean="0">
                <a:solidFill>
                  <a:schemeClr val="accent2"/>
                </a:solidFill>
              </a:rPr>
              <a:t>CuBe</a:t>
            </a:r>
            <a:r>
              <a:rPr lang="en-US" sz="1600" b="1" kern="0" dirty="0" smtClean="0">
                <a:solidFill>
                  <a:schemeClr val="accent2"/>
                </a:solidFill>
              </a:rPr>
              <a:t> 17410,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10 µm Ag coating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kern="0" dirty="0" smtClean="0">
              <a:solidFill>
                <a:schemeClr val="accent2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Internal components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Cu-OFE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kern="0" dirty="0" smtClean="0">
              <a:solidFill>
                <a:schemeClr val="accent2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External envelope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316L Steel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 dirty="0" smtClean="0">
              <a:solidFill>
                <a:schemeClr val="accent2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" b="1" kern="0" dirty="0" smtClean="0">
              <a:solidFill>
                <a:schemeClr val="accent2"/>
              </a:solidFill>
            </a:endParaRPr>
          </a:p>
        </p:txBody>
      </p:sp>
      <p:sp>
        <p:nvSpPr>
          <p:cNvPr id="25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12</a:t>
            </a:fld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90872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accent2"/>
                </a:solidFill>
              </a:rPr>
              <a:t>VMTAB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19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pic>
        <p:nvPicPr>
          <p:cNvPr id="26" name="MVI_0641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 l="45891" t="8869" r="-886" b="1732"/>
          <a:stretch>
            <a:fillRect/>
          </a:stretch>
        </p:blipFill>
        <p:spPr>
          <a:xfrm>
            <a:off x="0" y="1844824"/>
            <a:ext cx="3779912" cy="4608512"/>
          </a:xfrm>
          <a:prstGeom prst="rect">
            <a:avLst/>
          </a:prstGeom>
          <a:ln/>
        </p:spPr>
      </p:pic>
      <p:pic>
        <p:nvPicPr>
          <p:cNvPr id="23" name="Picture 17" descr="IMG_0648"/>
          <p:cNvPicPr>
            <a:picLocks noChangeAspect="1" noChangeArrowheads="1"/>
          </p:cNvPicPr>
          <p:nvPr/>
        </p:nvPicPr>
        <p:blipFill>
          <a:blip r:embed="rId5" cstate="print"/>
          <a:srcRect r="4878"/>
          <a:stretch>
            <a:fillRect/>
          </a:stretch>
        </p:blipFill>
        <p:spPr bwMode="auto">
          <a:xfrm>
            <a:off x="2555776" y="1844824"/>
            <a:ext cx="2808312" cy="2214685"/>
          </a:xfrm>
          <a:prstGeom prst="rect">
            <a:avLst/>
          </a:prstGeom>
          <a:noFill/>
        </p:spPr>
      </p:pic>
      <p:pic>
        <p:nvPicPr>
          <p:cNvPr id="25" name="MVI_0642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 cstate="print"/>
          <a:srcRect l="9852" r="619" b="844"/>
          <a:stretch>
            <a:fillRect/>
          </a:stretch>
        </p:blipFill>
        <p:spPr>
          <a:xfrm>
            <a:off x="2555776" y="4121008"/>
            <a:ext cx="2808312" cy="2332327"/>
          </a:xfrm>
          <a:prstGeom prst="rect">
            <a:avLst/>
          </a:prstGeom>
          <a:ln/>
        </p:spPr>
      </p:pic>
      <p:pic>
        <p:nvPicPr>
          <p:cNvPr id="27" name="Picture 26" descr="cid:image001.png@01CBC12E.5859FD20"/>
          <p:cNvPicPr/>
          <p:nvPr/>
        </p:nvPicPr>
        <p:blipFill>
          <a:blip r:embed="rId7" r:link="rId8" cstate="print"/>
          <a:srcRect l="7430" t="6048" r="7526" b="11694"/>
          <a:stretch>
            <a:fillRect/>
          </a:stretch>
        </p:blipFill>
        <p:spPr bwMode="auto">
          <a:xfrm>
            <a:off x="5399584" y="1844824"/>
            <a:ext cx="37444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5508104" y="5013176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Installed VMTAB bellow in 4R6, showing problem with bulged out contact fingers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9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13</a:t>
            </a:fld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90872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accent2"/>
                </a:solidFill>
              </a:rPr>
              <a:t>Summary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19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623864"/>
            <a:ext cx="9187259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</a:rPr>
              <a:t>Injection MKI</a:t>
            </a:r>
            <a:r>
              <a:rPr lang="en-GB" dirty="0" smtClean="0">
                <a:solidFill>
                  <a:schemeClr val="accent2"/>
                </a:solidFill>
              </a:rPr>
              <a:t>;</a:t>
            </a:r>
          </a:p>
          <a:p>
            <a:pPr lvl="0"/>
            <a:r>
              <a:rPr lang="en-GB" dirty="0" smtClean="0">
                <a:solidFill>
                  <a:schemeClr val="accent2"/>
                </a:solidFill>
              </a:rPr>
              <a:t>Contact fingers between tank &amp; ceramic chamber and between tank &amp; copper chamber</a:t>
            </a:r>
          </a:p>
          <a:p>
            <a:endParaRPr lang="en-GB" sz="1400" dirty="0" smtClean="0">
              <a:solidFill>
                <a:schemeClr val="accent2"/>
              </a:solidFill>
            </a:endParaRPr>
          </a:p>
          <a:p>
            <a:r>
              <a:rPr lang="en-GB" b="1" dirty="0" smtClean="0">
                <a:solidFill>
                  <a:schemeClr val="accent2"/>
                </a:solidFill>
              </a:rPr>
              <a:t>Injection TCLIM and Extraction TCDQM</a:t>
            </a:r>
            <a:r>
              <a:rPr lang="en-GB" dirty="0" smtClean="0">
                <a:solidFill>
                  <a:schemeClr val="accent2"/>
                </a:solidFill>
              </a:rPr>
              <a:t>;</a:t>
            </a:r>
          </a:p>
          <a:p>
            <a:pPr lvl="0"/>
            <a:r>
              <a:rPr lang="en-GB" dirty="0" smtClean="0">
                <a:solidFill>
                  <a:schemeClr val="accent2"/>
                </a:solidFill>
              </a:rPr>
              <a:t>No contact fingers, </a:t>
            </a:r>
            <a:r>
              <a:rPr lang="en-GB" dirty="0" smtClean="0">
                <a:solidFill>
                  <a:schemeClr val="accent2"/>
                </a:solidFill>
                <a:ea typeface="Calibri" pitchFamily="34" charset="0"/>
                <a:cs typeface="Times New Roman" pitchFamily="18" charset="0"/>
              </a:rPr>
              <a:t>Cu metallisation of the St. Steel chamber</a:t>
            </a:r>
            <a:endParaRPr lang="en-GB" dirty="0" smtClean="0">
              <a:solidFill>
                <a:schemeClr val="accent2"/>
              </a:solidFill>
            </a:endParaRPr>
          </a:p>
          <a:p>
            <a:endParaRPr lang="en-GB" sz="1400" dirty="0" smtClean="0">
              <a:solidFill>
                <a:schemeClr val="accent2"/>
              </a:solidFill>
            </a:endParaRPr>
          </a:p>
          <a:p>
            <a:r>
              <a:rPr lang="en-GB" b="1" dirty="0" smtClean="0">
                <a:solidFill>
                  <a:schemeClr val="accent2"/>
                </a:solidFill>
              </a:rPr>
              <a:t>Extraction MKD and Measurement MKQ</a:t>
            </a:r>
            <a:r>
              <a:rPr lang="en-GB" dirty="0" smtClean="0">
                <a:solidFill>
                  <a:schemeClr val="accent2"/>
                </a:solidFill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chemeClr val="accent2"/>
                </a:solidFill>
              </a:rPr>
              <a:t>No contact fingers</a:t>
            </a:r>
            <a:r>
              <a:rPr lang="en-GB" dirty="0" smtClean="0">
                <a:solidFill>
                  <a:schemeClr val="accent2"/>
                </a:solidFill>
                <a:cs typeface="Times New Roman" pitchFamily="18" charset="0"/>
              </a:rPr>
              <a:t>, </a:t>
            </a:r>
            <a:r>
              <a:rPr lang="en-GB" dirty="0" smtClean="0">
                <a:solidFill>
                  <a:schemeClr val="accent2"/>
                </a:solidFill>
                <a:ea typeface="Calibri" pitchFamily="34" charset="0"/>
                <a:cs typeface="Times New Roman" pitchFamily="18" charset="0"/>
              </a:rPr>
              <a:t>Ti metallisation of ceramic chamber directly connected to flanges</a:t>
            </a:r>
            <a:endParaRPr lang="en-GB" dirty="0" smtClean="0">
              <a:solidFill>
                <a:schemeClr val="accent2"/>
              </a:solidFill>
            </a:endParaRPr>
          </a:p>
          <a:p>
            <a:endParaRPr lang="en-GB" sz="1400" dirty="0" smtClean="0">
              <a:solidFill>
                <a:schemeClr val="accent2"/>
              </a:solidFill>
            </a:endParaRPr>
          </a:p>
          <a:p>
            <a:r>
              <a:rPr lang="en-GB" b="1" dirty="0" smtClean="0">
                <a:solidFill>
                  <a:schemeClr val="accent2"/>
                </a:solidFill>
              </a:rPr>
              <a:t>Extraction MKB</a:t>
            </a:r>
            <a:r>
              <a:rPr lang="en-GB" dirty="0" smtClean="0">
                <a:solidFill>
                  <a:schemeClr val="accent2"/>
                </a:solidFill>
              </a:rPr>
              <a:t>;</a:t>
            </a:r>
          </a:p>
          <a:p>
            <a:pPr lvl="0"/>
            <a:r>
              <a:rPr lang="en-GB" dirty="0" smtClean="0">
                <a:solidFill>
                  <a:schemeClr val="accent2"/>
                </a:solidFill>
              </a:rPr>
              <a:t>N</a:t>
            </a:r>
            <a:r>
              <a:rPr lang="en-GB" dirty="0" smtClean="0">
                <a:solidFill>
                  <a:schemeClr val="accent2"/>
                </a:solidFill>
                <a:ea typeface="Calibri" pitchFamily="34" charset="0"/>
                <a:cs typeface="Times New Roman" pitchFamily="18" charset="0"/>
              </a:rPr>
              <a:t>ot on the circulating beam, no metallisation, no contact fingers.</a:t>
            </a:r>
            <a:endParaRPr lang="en-GB" dirty="0" smtClean="0">
              <a:solidFill>
                <a:schemeClr val="accent2"/>
              </a:solidFill>
            </a:endParaRPr>
          </a:p>
          <a:p>
            <a:endParaRPr lang="en-GB" sz="1400" dirty="0" smtClean="0">
              <a:solidFill>
                <a:schemeClr val="accent2"/>
              </a:solidFill>
            </a:endParaRPr>
          </a:p>
          <a:p>
            <a:r>
              <a:rPr lang="en-GB" b="1" dirty="0" smtClean="0">
                <a:solidFill>
                  <a:schemeClr val="accent2"/>
                </a:solidFill>
              </a:rPr>
              <a:t>Extraction TCDS</a:t>
            </a:r>
            <a:r>
              <a:rPr lang="en-GB" dirty="0" smtClean="0">
                <a:solidFill>
                  <a:schemeClr val="accent2"/>
                </a:solidFill>
              </a:rPr>
              <a:t>;</a:t>
            </a:r>
          </a:p>
          <a:p>
            <a:pPr lvl="0"/>
            <a:r>
              <a:rPr lang="en-GB" dirty="0" smtClean="0">
                <a:solidFill>
                  <a:schemeClr val="accent2"/>
                </a:solidFill>
              </a:rPr>
              <a:t>Contact fingers between tank &amp; Absorber</a:t>
            </a:r>
          </a:p>
          <a:p>
            <a:endParaRPr lang="en-GB" sz="1400" dirty="0" smtClean="0">
              <a:solidFill>
                <a:schemeClr val="accent2"/>
              </a:solidFill>
            </a:endParaRPr>
          </a:p>
          <a:p>
            <a:r>
              <a:rPr lang="en-GB" b="1" dirty="0" smtClean="0">
                <a:solidFill>
                  <a:schemeClr val="accent2"/>
                </a:solidFill>
              </a:rPr>
              <a:t>Extraction TCDQ</a:t>
            </a:r>
            <a:r>
              <a:rPr lang="en-GB" dirty="0" smtClean="0">
                <a:solidFill>
                  <a:schemeClr val="accent2"/>
                </a:solidFill>
              </a:rPr>
              <a:t>;</a:t>
            </a:r>
          </a:p>
          <a:p>
            <a:pPr lvl="0"/>
            <a:r>
              <a:rPr lang="en-GB" dirty="0" smtClean="0">
                <a:solidFill>
                  <a:schemeClr val="accent2"/>
                </a:solidFill>
              </a:rPr>
              <a:t>Contact fingers between tank &amp; absorber and between beam screen &amp; absorber blocks;</a:t>
            </a:r>
          </a:p>
          <a:p>
            <a:pPr lvl="0"/>
            <a:r>
              <a:rPr lang="en-GB" dirty="0" smtClean="0">
                <a:solidFill>
                  <a:schemeClr val="accent2"/>
                </a:solidFill>
              </a:rPr>
              <a:t>Special Bellow VMTAB</a:t>
            </a:r>
            <a:endParaRPr kumimoji="0" lang="en-GB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14</a:t>
            </a:fld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fld id="{C72E8130-789C-45BB-809F-80708AB886FA}" type="slidenum">
              <a:rPr lang="en-US" smtClean="0"/>
              <a:pPr/>
              <a:t>15</a:t>
            </a:fld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843808" y="9807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schemeClr val="accent2"/>
                </a:solidFill>
              </a:rPr>
              <a:t>MKI – Spare Slide: new RF fingers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811" t="23991" r="9449" b="5167"/>
          <a:stretch>
            <a:fillRect/>
          </a:stretch>
        </p:blipFill>
        <p:spPr bwMode="auto">
          <a:xfrm>
            <a:off x="1225023" y="1556792"/>
            <a:ext cx="6803361" cy="489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fld id="{C72E8130-789C-45BB-809F-80708AB886FA}" type="slidenum">
              <a:rPr lang="en-US" smtClean="0"/>
              <a:pPr/>
              <a:t>16</a:t>
            </a:fld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843808" y="9807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schemeClr val="accent2"/>
                </a:solidFill>
              </a:rPr>
              <a:t>MKI – Spare Slide: old RF fingers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382" t="20300" r="8858" b="5536"/>
          <a:stretch>
            <a:fillRect/>
          </a:stretch>
        </p:blipFill>
        <p:spPr bwMode="auto">
          <a:xfrm>
            <a:off x="1187624" y="1484784"/>
            <a:ext cx="7020835" cy="497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fld id="{C72E8130-789C-45BB-809F-80708AB886FA}" type="slidenum">
              <a:rPr lang="en-US" smtClean="0"/>
              <a:pPr/>
              <a:t>17</a:t>
            </a:fld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843808" y="90872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accent2"/>
                </a:solidFill>
              </a:rPr>
              <a:t>TCDS – TCDQ Spare Slide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5085" t="14948" r="64100" b="16883"/>
          <a:stretch>
            <a:fillRect/>
          </a:stretch>
        </p:blipFill>
        <p:spPr bwMode="auto">
          <a:xfrm flipH="1">
            <a:off x="2699792" y="1988840"/>
            <a:ext cx="15260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1979712" y="1988840"/>
            <a:ext cx="158417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LHCTCDSV0011</a:t>
            </a:r>
            <a:endParaRPr lang="en-US" sz="8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22168" t="11070" r="56993" b="14837"/>
          <a:stretch>
            <a:fillRect/>
          </a:stretch>
        </p:blipFill>
        <p:spPr bwMode="auto">
          <a:xfrm>
            <a:off x="827584" y="2996951"/>
            <a:ext cx="1800200" cy="240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 l="22017" t="17125" r="40779" b="22158"/>
          <a:stretch>
            <a:fillRect/>
          </a:stretch>
        </p:blipFill>
        <p:spPr bwMode="auto">
          <a:xfrm>
            <a:off x="4283967" y="2636912"/>
            <a:ext cx="388289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1115616" y="2996952"/>
            <a:ext cx="158417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LHCTCDSV0018</a:t>
            </a:r>
            <a:endParaRPr lang="en-US" sz="1400" b="1" dirty="0"/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763688" y="3284984"/>
            <a:ext cx="0" cy="720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4499992" y="5157192"/>
            <a:ext cx="158417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LHCTCDSV0021</a:t>
            </a:r>
            <a:endParaRPr lang="en-US" sz="800" b="1" dirty="0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4932040" y="4365104"/>
            <a:ext cx="0" cy="720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0.00532 L 0.10555 0.0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0.00347 L 0.29531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18</a:t>
            </a:fld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979712" y="836712"/>
            <a:ext cx="7164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accent2"/>
                </a:solidFill>
              </a:rPr>
              <a:t>TCDS – TCDQ Spare slide (Principle and LS1 upgrade layout &amp; cross-section</a:t>
            </a:r>
            <a:r>
              <a:rPr lang="en-US" b="1" kern="0" dirty="0" smtClean="0">
                <a:solidFill>
                  <a:schemeClr val="accent2"/>
                </a:solidFill>
              </a:rPr>
              <a:t>)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pic>
        <p:nvPicPr>
          <p:cNvPr id="16" name="Picture 15" descr="ip6 sketch"/>
          <p:cNvPicPr>
            <a:picLocks noChangeAspect="1"/>
          </p:cNvPicPr>
          <p:nvPr/>
        </p:nvPicPr>
        <p:blipFill>
          <a:blip r:embed="rId2" cstate="print"/>
          <a:srcRect t="2399" r="588" b="4448"/>
          <a:stretch>
            <a:fillRect/>
          </a:stretch>
        </p:blipFill>
        <p:spPr bwMode="auto">
          <a:xfrm>
            <a:off x="2689793" y="1556792"/>
            <a:ext cx="645420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Figure3tanks.wmf"/>
          <p:cNvPicPr/>
          <p:nvPr/>
        </p:nvPicPr>
        <p:blipFill>
          <a:blip r:embed="rId3" cstate="print"/>
          <a:srcRect l="1399" t="33095" r="2303" b="39539"/>
          <a:stretch>
            <a:fillRect/>
          </a:stretch>
        </p:blipFill>
        <p:spPr>
          <a:xfrm>
            <a:off x="395536" y="4653136"/>
            <a:ext cx="8424936" cy="1702290"/>
          </a:xfrm>
          <a:prstGeom prst="rect">
            <a:avLst/>
          </a:prstGeom>
        </p:spPr>
      </p:pic>
      <p:pic>
        <p:nvPicPr>
          <p:cNvPr id="19" name="Picture 18" descr="TCDQsection.wmf"/>
          <p:cNvPicPr/>
          <p:nvPr/>
        </p:nvPicPr>
        <p:blipFill>
          <a:blip r:embed="rId4" cstate="print"/>
          <a:srcRect l="18097" t="10176" r="40573" b="15965"/>
          <a:stretch>
            <a:fillRect/>
          </a:stretch>
        </p:blipFill>
        <p:spPr>
          <a:xfrm>
            <a:off x="179512" y="2132856"/>
            <a:ext cx="2266950" cy="2218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/>
          <p:nvPr/>
        </p:nvGrpSpPr>
        <p:grpSpPr>
          <a:xfrm>
            <a:off x="4055412" y="1484784"/>
            <a:ext cx="5088589" cy="3816424"/>
            <a:chOff x="4055412" y="1772816"/>
            <a:chExt cx="5088589" cy="381642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55412" y="1772816"/>
              <a:ext cx="5088589" cy="3816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6" name="Straight Arrow Connector 5"/>
            <p:cNvCxnSpPr/>
            <p:nvPr/>
          </p:nvCxnSpPr>
          <p:spPr bwMode="auto">
            <a:xfrm flipH="1">
              <a:off x="6876256" y="3501008"/>
              <a:ext cx="144016" cy="72008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>
              <a:off x="5796136" y="4221088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2483768" y="9807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err="1" smtClean="0">
                <a:solidFill>
                  <a:schemeClr val="accent2"/>
                </a:solidFill>
              </a:rPr>
              <a:t>LHC</a:t>
            </a:r>
            <a:r>
              <a:rPr lang="en-US" b="1" kern="0" dirty="0" smtClean="0">
                <a:solidFill>
                  <a:schemeClr val="accent2"/>
                </a:solidFill>
              </a:rPr>
              <a:t> Injection Kicker Magnet (</a:t>
            </a:r>
            <a:r>
              <a:rPr lang="en-US" b="1" kern="0" dirty="0" err="1" smtClean="0">
                <a:solidFill>
                  <a:schemeClr val="accent2"/>
                </a:solidFill>
              </a:rPr>
              <a:t>MKI</a:t>
            </a:r>
            <a:r>
              <a:rPr lang="en-US" b="1" kern="0" dirty="0" smtClean="0">
                <a:solidFill>
                  <a:schemeClr val="accent2"/>
                </a:solidFill>
              </a:rPr>
              <a:t>) – Requirements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2060848"/>
            <a:ext cx="4896544" cy="4278094"/>
          </a:xfrm>
          <a:prstGeom prst="rect">
            <a:avLst/>
          </a:prstGeom>
          <a:solidFill>
            <a:srgbClr val="BEFAD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 smtClean="0"/>
              <a:t> Bake-out to 320˚C internal temperature for ~100 hours;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 Thermal expansion of Al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ceramic tube (for carrying screen conductors): 6.5 µm/(m∙˚C);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 Thermal expansion of SS 403L tank: 17.3 µm/(m∙˚C);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 Difference in thermal expansion of tank and ceramic tube ~8mm (assuming all items are at the same temperature) – worst case is ~17mm;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 Tank vacuum of ~10</a:t>
            </a:r>
            <a:r>
              <a:rPr lang="en-US" sz="1600" baseline="30000" dirty="0" smtClean="0"/>
              <a:t>-11</a:t>
            </a:r>
            <a:r>
              <a:rPr lang="en-US" sz="1600" dirty="0" smtClean="0"/>
              <a:t> mbar;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 RF fingers must accommodate some misalignment of tank and ceramic tube; 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 RF fingers must provide low impedance path for beam image current;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 Area between adjacent RF fingers provides some pumping of tube.</a:t>
            </a:r>
          </a:p>
          <a:p>
            <a:pPr>
              <a:buFont typeface="Wingdings" pitchFamily="2" charset="2"/>
              <a:buChar char="Ø"/>
            </a:pPr>
            <a:endParaRPr lang="en-CA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004048" y="5373216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 smtClean="0"/>
              <a:t>Above figure is taken from S. Calatroni. Bake-out of Copper Beryllium at 325˚C</a:t>
            </a:r>
            <a:r>
              <a:rPr lang="en-US" sz="1500" dirty="0" smtClean="0">
                <a:sym typeface="Wingdings"/>
              </a:rPr>
              <a:t>40% residual elasticity. Hence </a:t>
            </a:r>
            <a:r>
              <a:rPr lang="en-US" sz="1500" b="1" dirty="0" smtClean="0">
                <a:sym typeface="Wingdings"/>
              </a:rPr>
              <a:t>SS </a:t>
            </a:r>
            <a:r>
              <a:rPr lang="en-US" sz="1500" b="1" dirty="0" err="1" smtClean="0">
                <a:sym typeface="Wingdings"/>
              </a:rPr>
              <a:t>316L</a:t>
            </a:r>
            <a:r>
              <a:rPr lang="en-US" sz="1500" b="1" dirty="0" smtClean="0">
                <a:sym typeface="Wingdings"/>
              </a:rPr>
              <a:t> </a:t>
            </a:r>
            <a:r>
              <a:rPr lang="en-US" sz="1500" dirty="0" smtClean="0">
                <a:sym typeface="Wingdings"/>
              </a:rPr>
              <a:t>chosen for MKI RF fingers.</a:t>
            </a:r>
            <a:endParaRPr lang="en-CA" sz="15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2</a:t>
            </a:fld>
            <a:endParaRPr lang="en-US" sz="1400" dirty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9807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schemeClr val="accent2"/>
                </a:solidFill>
              </a:rPr>
              <a:t>MKI – “old” RF fingers (based on </a:t>
            </a:r>
            <a:r>
              <a:rPr lang="en-US" b="1" kern="0" dirty="0" err="1" smtClean="0">
                <a:solidFill>
                  <a:schemeClr val="accent2"/>
                </a:solidFill>
              </a:rPr>
              <a:t>PIMs</a:t>
            </a:r>
            <a:r>
              <a:rPr lang="en-US" b="1" kern="0" dirty="0" smtClean="0">
                <a:solidFill>
                  <a:schemeClr val="accent2"/>
                </a:solidFill>
              </a:rPr>
              <a:t>)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67944" y="4509120"/>
            <a:ext cx="158417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LHCMKIMA0132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9512" y="4365104"/>
            <a:ext cx="59046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Contact fingers: SS 316L,</a:t>
            </a:r>
            <a:br>
              <a:rPr lang="en-US" sz="1600" b="1" kern="0" dirty="0" smtClean="0">
                <a:solidFill>
                  <a:schemeClr val="accent2"/>
                </a:solidFill>
              </a:rPr>
            </a:br>
            <a:r>
              <a:rPr lang="en-US" sz="1600" b="1" u="sng" kern="0" dirty="0" smtClean="0">
                <a:solidFill>
                  <a:schemeClr val="accent2"/>
                </a:solidFill>
              </a:rPr>
              <a:t>0.5 µm </a:t>
            </a:r>
            <a:r>
              <a:rPr lang="en-US" sz="1600" b="1" kern="0" dirty="0" smtClean="0">
                <a:solidFill>
                  <a:schemeClr val="accent2"/>
                </a:solidFill>
              </a:rPr>
              <a:t>Au coating on drawings!!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kern="0" dirty="0" smtClean="0">
              <a:solidFill>
                <a:schemeClr val="accent2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No evidence of </a:t>
            </a:r>
            <a:r>
              <a:rPr lang="en-US" sz="1600" b="1" kern="0" dirty="0" err="1" smtClean="0">
                <a:solidFill>
                  <a:schemeClr val="accent2"/>
                </a:solidFill>
              </a:rPr>
              <a:t>Rh</a:t>
            </a:r>
            <a:r>
              <a:rPr lang="en-US" sz="1600" b="1" kern="0" dirty="0" smtClean="0">
                <a:solidFill>
                  <a:schemeClr val="accent2"/>
                </a:solidFill>
              </a:rPr>
              <a:t> </a:t>
            </a:r>
            <a:r>
              <a:rPr lang="en-US" sz="1600" b="1" kern="0" dirty="0" smtClean="0">
                <a:solidFill>
                  <a:schemeClr val="accent2"/>
                </a:solidFill>
              </a:rPr>
              <a:t>coating on drawings, but believed to be done in later versions to prevent cold welding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kern="0" dirty="0" smtClean="0">
              <a:solidFill>
                <a:schemeClr val="accent2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17 RF fingers with 6 mm gap (for pumping of tubes)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kern="0" dirty="0" smtClean="0">
              <a:solidFill>
                <a:schemeClr val="accent2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7 of 8 installed </a:t>
            </a:r>
            <a:r>
              <a:rPr lang="en-US" sz="1600" b="1" kern="0" dirty="0" err="1" smtClean="0">
                <a:solidFill>
                  <a:schemeClr val="accent2"/>
                </a:solidFill>
              </a:rPr>
              <a:t>MKIs</a:t>
            </a:r>
            <a:r>
              <a:rPr lang="en-US" sz="1600" b="1" kern="0" dirty="0" smtClean="0">
                <a:solidFill>
                  <a:schemeClr val="accent2"/>
                </a:solidFill>
              </a:rPr>
              <a:t> have these “old” RF fingers</a:t>
            </a:r>
            <a:endParaRPr lang="en-US" sz="1600" b="1" kern="0" dirty="0">
              <a:solidFill>
                <a:schemeClr val="accent2"/>
              </a:solidFill>
            </a:endParaRPr>
          </a:p>
        </p:txBody>
      </p:sp>
      <p:pic>
        <p:nvPicPr>
          <p:cNvPr id="19" name="Picture 18" descr="DSCN4140.JPG"/>
          <p:cNvPicPr>
            <a:picLocks noChangeAspect="1"/>
          </p:cNvPicPr>
          <p:nvPr/>
        </p:nvPicPr>
        <p:blipFill>
          <a:blip r:embed="rId2" cstate="print"/>
          <a:srcRect l="5767" r="16148" b="15379"/>
          <a:stretch>
            <a:fillRect/>
          </a:stretch>
        </p:blipFill>
        <p:spPr>
          <a:xfrm>
            <a:off x="6444208" y="4365104"/>
            <a:ext cx="2520000" cy="2048217"/>
          </a:xfrm>
          <a:prstGeom prst="rect">
            <a:avLst/>
          </a:prstGeom>
        </p:spPr>
      </p:pic>
      <p:pic>
        <p:nvPicPr>
          <p:cNvPr id="20" name="Picture 19" descr="PICT06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628800"/>
            <a:ext cx="3600000" cy="27000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1979712" y="2996952"/>
            <a:ext cx="1224136" cy="14401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211960" y="1412777"/>
            <a:ext cx="4608512" cy="250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 bwMode="auto">
          <a:xfrm>
            <a:off x="5652120" y="4653136"/>
            <a:ext cx="1008112" cy="3600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24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3</a:t>
            </a:fld>
            <a:endParaRPr lang="en-US" sz="1400" dirty="0"/>
          </a:p>
        </p:txBody>
      </p:sp>
      <p:sp>
        <p:nvSpPr>
          <p:cNvPr id="26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5004048" y="357301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PIMs</a:t>
            </a:r>
            <a:r>
              <a:rPr lang="en-GB" b="1" dirty="0" smtClean="0"/>
              <a:t> Model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98072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schemeClr val="accent2"/>
                </a:solidFill>
              </a:rPr>
              <a:t>MKI – “new” </a:t>
            </a:r>
            <a:r>
              <a:rPr lang="en-US" b="1" kern="0" dirty="0" err="1" smtClean="0">
                <a:solidFill>
                  <a:schemeClr val="accent2"/>
                </a:solidFill>
              </a:rPr>
              <a:t>RF</a:t>
            </a:r>
            <a:r>
              <a:rPr lang="en-US" b="1" kern="0" dirty="0" smtClean="0">
                <a:solidFill>
                  <a:schemeClr val="accent2"/>
                </a:solidFill>
              </a:rPr>
              <a:t> fingers (design based on warm interconnects)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4221088"/>
            <a:ext cx="38164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Contact fingers: SS </a:t>
            </a:r>
            <a:r>
              <a:rPr lang="en-US" sz="1600" b="1" kern="0" dirty="0" err="1" smtClean="0">
                <a:solidFill>
                  <a:schemeClr val="accent2"/>
                </a:solidFill>
              </a:rPr>
              <a:t>316L</a:t>
            </a:r>
            <a:r>
              <a:rPr lang="en-US" sz="1600" b="1" kern="0" dirty="0" smtClean="0">
                <a:solidFill>
                  <a:schemeClr val="accent2"/>
                </a:solidFill>
              </a:rPr>
              <a:t>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10 µm Au coating on drawings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2 µm </a:t>
            </a:r>
            <a:r>
              <a:rPr lang="en-US" sz="1600" b="1" kern="0" dirty="0" err="1" smtClean="0">
                <a:solidFill>
                  <a:schemeClr val="accent2"/>
                </a:solidFill>
              </a:rPr>
              <a:t>Rh</a:t>
            </a:r>
            <a:r>
              <a:rPr lang="en-US" sz="1600" b="1" kern="0" dirty="0" smtClean="0">
                <a:solidFill>
                  <a:schemeClr val="accent2"/>
                </a:solidFill>
              </a:rPr>
              <a:t> coating on drawings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 dirty="0" smtClean="0">
              <a:solidFill>
                <a:schemeClr val="accent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36 RF fingers with 1.59 mm gap (for pumping of tubes)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Spring to maintain contact force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1 of 8 installed </a:t>
            </a:r>
            <a:r>
              <a:rPr lang="en-US" sz="1600" b="1" kern="0" dirty="0" err="1" smtClean="0">
                <a:solidFill>
                  <a:schemeClr val="accent2"/>
                </a:solidFill>
              </a:rPr>
              <a:t>MKIs</a:t>
            </a:r>
            <a:r>
              <a:rPr lang="en-US" sz="1600" b="1" kern="0" dirty="0" smtClean="0">
                <a:solidFill>
                  <a:schemeClr val="accent2"/>
                </a:solidFill>
              </a:rPr>
              <a:t> (</a:t>
            </a:r>
            <a:r>
              <a:rPr lang="en-US" sz="1600" b="1" kern="0" dirty="0" err="1" smtClean="0">
                <a:solidFill>
                  <a:schemeClr val="accent2"/>
                </a:solidFill>
              </a:rPr>
              <a:t>MKI2.B</a:t>
            </a:r>
            <a:r>
              <a:rPr lang="en-US" sz="1600" b="1" kern="0" dirty="0" smtClean="0">
                <a:solidFill>
                  <a:schemeClr val="accent2"/>
                </a:solidFill>
              </a:rPr>
              <a:t>) has these “new” RF fingers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23928" y="1916832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176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Cu Contact fingers</a:t>
            </a:r>
            <a:endParaRPr lang="en-US" sz="1600" b="1" kern="0" dirty="0">
              <a:solidFill>
                <a:schemeClr val="accent2"/>
              </a:solidFill>
            </a:endParaRPr>
          </a:p>
        </p:txBody>
      </p:sp>
      <p:pic>
        <p:nvPicPr>
          <p:cNvPr id="16" name="Picture 15" descr="IMG_0457.JPG"/>
          <p:cNvPicPr>
            <a:picLocks noChangeAspect="1"/>
          </p:cNvPicPr>
          <p:nvPr/>
        </p:nvPicPr>
        <p:blipFill>
          <a:blip r:embed="rId2" cstate="print"/>
          <a:srcRect t="1823" b="1823"/>
          <a:stretch>
            <a:fillRect/>
          </a:stretch>
        </p:blipFill>
        <p:spPr>
          <a:xfrm>
            <a:off x="0" y="1628800"/>
            <a:ext cx="3600000" cy="2601565"/>
          </a:xfrm>
          <a:prstGeom prst="rect">
            <a:avLst/>
          </a:prstGeom>
        </p:spPr>
      </p:pic>
      <p:pic>
        <p:nvPicPr>
          <p:cNvPr id="15" name="Picture 14" descr="IMG_34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156176" y="1628800"/>
            <a:ext cx="2880000" cy="2160000"/>
          </a:xfrm>
          <a:prstGeom prst="rect">
            <a:avLst/>
          </a:prstGeom>
        </p:spPr>
      </p:pic>
      <p:pic>
        <p:nvPicPr>
          <p:cNvPr id="17" name="Picture 16" descr="IMG_0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563888" y="1628800"/>
            <a:ext cx="2880320" cy="216024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16345" t="7758" r="52417" b="7767"/>
          <a:stretch>
            <a:fillRect/>
          </a:stretch>
        </p:blipFill>
        <p:spPr bwMode="auto">
          <a:xfrm>
            <a:off x="6516216" y="4077072"/>
            <a:ext cx="2160000" cy="219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 cstate="print"/>
          <a:srcRect l="17019" t="5043" r="55561" b="10911"/>
          <a:stretch>
            <a:fillRect/>
          </a:stretch>
        </p:blipFill>
        <p:spPr bwMode="auto">
          <a:xfrm>
            <a:off x="4067944" y="3933056"/>
            <a:ext cx="2160000" cy="248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5724128" y="3933056"/>
            <a:ext cx="158417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LHCMKIMA0245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6876256" y="5877272"/>
            <a:ext cx="15841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Ceramic tube fixed in magnet</a:t>
            </a:r>
            <a:endParaRPr lang="en-US" sz="1200" b="1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8460432" y="5085184"/>
            <a:ext cx="43204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4EE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8415537" y="4725144"/>
            <a:ext cx="72846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4EEA"/>
                </a:solidFill>
              </a:rPr>
              <a:t>Beam</a:t>
            </a:r>
            <a:endParaRPr lang="en-US" sz="1400" b="1" dirty="0">
              <a:solidFill>
                <a:srgbClr val="004EEA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3680791" y="5157192"/>
            <a:ext cx="43204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4EE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Rectangle 25"/>
          <p:cNvSpPr/>
          <p:nvPr/>
        </p:nvSpPr>
        <p:spPr>
          <a:xfrm>
            <a:off x="3635896" y="4797152"/>
            <a:ext cx="72846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4EEA"/>
                </a:solidFill>
              </a:rPr>
              <a:t>Beam</a:t>
            </a:r>
            <a:endParaRPr lang="en-US" sz="1400" b="1" dirty="0">
              <a:solidFill>
                <a:srgbClr val="004EEA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11960" y="5877272"/>
            <a:ext cx="20162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Injection end &amp; capacitive coupling end</a:t>
            </a:r>
            <a:endParaRPr lang="en-US" sz="1200" b="1" dirty="0"/>
          </a:p>
        </p:txBody>
      </p:sp>
      <p:sp>
        <p:nvSpPr>
          <p:cNvPr id="22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28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4</a:t>
            </a:fld>
            <a:endParaRPr lang="en-US" sz="1400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9807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schemeClr val="accent2"/>
                </a:solidFill>
              </a:rPr>
              <a:t>MKI – Radiography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0232" y="6001543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Old RF fingers</a:t>
            </a:r>
            <a:endParaRPr lang="en-CA" sz="14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995936" y="1484784"/>
            <a:ext cx="223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Radiography of installed </a:t>
            </a:r>
            <a:r>
              <a:rPr lang="en-US" b="1" dirty="0" err="1" smtClean="0">
                <a:solidFill>
                  <a:schemeClr val="accent2"/>
                </a:solidFill>
              </a:rPr>
              <a:t>MKI</a:t>
            </a:r>
            <a:r>
              <a:rPr lang="en-US" b="1" dirty="0" smtClean="0">
                <a:solidFill>
                  <a:schemeClr val="accent2"/>
                </a:solidFill>
              </a:rPr>
              <a:t> RF fingers is difficult (poor access due to valves, etc)  – hence results are inconclusive.</a:t>
            </a:r>
            <a:endParaRPr lang="en-CA" b="1" dirty="0">
              <a:solidFill>
                <a:schemeClr val="accent2"/>
              </a:solidFill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5</a:t>
            </a:fld>
            <a:endParaRPr lang="en-US" sz="1400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1700808"/>
            <a:ext cx="3940676" cy="4680520"/>
            <a:chOff x="0" y="1700808"/>
            <a:chExt cx="3940676" cy="4680520"/>
          </a:xfrm>
        </p:grpSpPr>
        <p:sp>
          <p:nvSpPr>
            <p:cNvPr id="8" name="TextBox 7"/>
            <p:cNvSpPr txBox="1"/>
            <p:nvPr/>
          </p:nvSpPr>
          <p:spPr>
            <a:xfrm>
              <a:off x="683568" y="6021288"/>
              <a:ext cx="25202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New RF fingers</a:t>
              </a:r>
              <a:endParaRPr lang="en-CA" sz="1400" b="1" dirty="0" smtClean="0"/>
            </a:p>
          </p:txBody>
        </p:sp>
        <p:grpSp>
          <p:nvGrpSpPr>
            <p:cNvPr id="6" name="Group 15"/>
            <p:cNvGrpSpPr/>
            <p:nvPr/>
          </p:nvGrpSpPr>
          <p:grpSpPr>
            <a:xfrm>
              <a:off x="0" y="1772816"/>
              <a:ext cx="3940676" cy="4274141"/>
              <a:chOff x="0" y="1772816"/>
              <a:chExt cx="3940676" cy="427414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953" t="18455" r="2067" b="11073"/>
              <a:stretch>
                <a:fillRect/>
              </a:stretch>
            </p:blipFill>
            <p:spPr bwMode="auto">
              <a:xfrm rot="16200000">
                <a:off x="535092" y="2641373"/>
                <a:ext cx="4274141" cy="25370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6240" t="25837" r="29528" b="18455"/>
              <a:stretch>
                <a:fillRect/>
              </a:stretch>
            </p:blipFill>
            <p:spPr bwMode="auto">
              <a:xfrm>
                <a:off x="0" y="3838981"/>
                <a:ext cx="2568015" cy="2110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Rectangle 13"/>
            <p:cNvSpPr/>
            <p:nvPr/>
          </p:nvSpPr>
          <p:spPr bwMode="auto">
            <a:xfrm>
              <a:off x="0" y="1700808"/>
              <a:ext cx="3923928" cy="4680520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2195736" y="1700808"/>
              <a:ext cx="1584176" cy="2232248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61044" y="1700808"/>
            <a:ext cx="2791476" cy="4345208"/>
            <a:chOff x="6228184" y="1700808"/>
            <a:chExt cx="2791476" cy="434520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2402" t="29528" r="10335" b="7382"/>
            <a:stretch>
              <a:fillRect/>
            </a:stretch>
          </p:blipFill>
          <p:spPr bwMode="auto">
            <a:xfrm rot="5400000">
              <a:off x="5487322" y="2513678"/>
              <a:ext cx="4273200" cy="279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ounded Rectangle 18"/>
            <p:cNvSpPr/>
            <p:nvPr/>
          </p:nvSpPr>
          <p:spPr bwMode="auto">
            <a:xfrm>
              <a:off x="6588224" y="1700808"/>
              <a:ext cx="1584176" cy="1368152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22502" t="20002" r="52495" b="19991"/>
          <a:stretch>
            <a:fillRect/>
          </a:stretch>
        </p:blipFill>
        <p:spPr bwMode="auto">
          <a:xfrm>
            <a:off x="5220072" y="4221088"/>
            <a:ext cx="1872208" cy="16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9807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err="1" smtClean="0">
                <a:solidFill>
                  <a:schemeClr val="accent2"/>
                </a:solidFill>
              </a:rPr>
              <a:t>MKI</a:t>
            </a:r>
            <a:r>
              <a:rPr lang="en-US" b="1" kern="0" dirty="0" smtClean="0">
                <a:solidFill>
                  <a:schemeClr val="accent2"/>
                </a:solidFill>
              </a:rPr>
              <a:t>: Measured  Longitudinal Impedance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9592" y="593998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 with the new RF fingers, real impedance goes up after </a:t>
            </a:r>
            <a:r>
              <a:rPr lang="en-US" dirty="0" err="1" smtClean="0"/>
              <a:t>bakeout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59055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444208" y="234888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measurement data courtesy of H. Day</a:t>
            </a:r>
            <a:endParaRPr lang="en-CA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6</a:t>
            </a:fld>
            <a:endParaRPr lang="en-US" sz="1400" dirty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Projects\LHC\TCDS\Images\DSCF0871small.JPG"/>
          <p:cNvPicPr>
            <a:picLocks noChangeAspect="1" noChangeArrowheads="1"/>
          </p:cNvPicPr>
          <p:nvPr/>
        </p:nvPicPr>
        <p:blipFill>
          <a:blip r:embed="rId2" cstate="print"/>
          <a:srcRect r="-224" b="-11"/>
          <a:stretch>
            <a:fillRect/>
          </a:stretch>
        </p:blipFill>
        <p:spPr bwMode="auto">
          <a:xfrm>
            <a:off x="0" y="1844824"/>
            <a:ext cx="4911198" cy="3672408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 l="22017" t="21347" r="50679" b="22158"/>
          <a:stretch>
            <a:fillRect/>
          </a:stretch>
        </p:blipFill>
        <p:spPr bwMode="auto">
          <a:xfrm>
            <a:off x="6660232" y="1628800"/>
            <a:ext cx="2483768" cy="192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22168" t="11070" r="56993" b="10206"/>
          <a:stretch>
            <a:fillRect/>
          </a:stretch>
        </p:blipFill>
        <p:spPr bwMode="auto">
          <a:xfrm>
            <a:off x="4932040" y="1700808"/>
            <a:ext cx="17281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5076056" y="1772816"/>
            <a:ext cx="158417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LHCTCDSV0018</a:t>
            </a:r>
            <a:endParaRPr lang="en-US" sz="1400" b="1" dirty="0"/>
          </a:p>
        </p:txBody>
      </p:sp>
      <p:sp>
        <p:nvSpPr>
          <p:cNvPr id="39" name="Rectangle 38"/>
          <p:cNvSpPr/>
          <p:nvPr/>
        </p:nvSpPr>
        <p:spPr>
          <a:xfrm>
            <a:off x="5796136" y="3356992"/>
            <a:ext cx="158417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LHCTCDSV0021</a:t>
            </a:r>
            <a:endParaRPr lang="en-US" sz="800" b="1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7</a:t>
            </a:fld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843808" y="90872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accent2"/>
                </a:solidFill>
              </a:rPr>
              <a:t>TCDS - TCDQ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pic>
        <p:nvPicPr>
          <p:cNvPr id="1031" name="Picture 7" descr="T:\Projects\LHC\TCDS\Images\Assembly\DSCF0525.JPG"/>
          <p:cNvPicPr>
            <a:picLocks noChangeAspect="1" noChangeArrowheads="1"/>
          </p:cNvPicPr>
          <p:nvPr/>
        </p:nvPicPr>
        <p:blipFill>
          <a:blip r:embed="rId5" cstate="print"/>
          <a:srcRect l="13237" r="13959"/>
          <a:stretch>
            <a:fillRect/>
          </a:stretch>
        </p:blipFill>
        <p:spPr bwMode="auto">
          <a:xfrm>
            <a:off x="6156176" y="3789040"/>
            <a:ext cx="2526606" cy="2602830"/>
          </a:xfrm>
          <a:prstGeom prst="rect">
            <a:avLst/>
          </a:prstGeom>
          <a:noFill/>
        </p:spPr>
      </p:pic>
      <p:cxnSp>
        <p:nvCxnSpPr>
          <p:cNvPr id="18" name="Straight Connector 17"/>
          <p:cNvCxnSpPr/>
          <p:nvPr/>
        </p:nvCxnSpPr>
        <p:spPr bwMode="auto">
          <a:xfrm flipV="1">
            <a:off x="4716016" y="4941168"/>
            <a:ext cx="1872208" cy="7200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0" y="5517232"/>
            <a:ext cx="5724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Contact fingers, </a:t>
            </a:r>
            <a:r>
              <a:rPr lang="en-US" sz="1600" b="1" kern="0" dirty="0" err="1" smtClean="0">
                <a:solidFill>
                  <a:schemeClr val="accent2"/>
                </a:solidFill>
              </a:rPr>
              <a:t>CuBe</a:t>
            </a:r>
            <a:r>
              <a:rPr lang="en-US" sz="1600" b="1" kern="0" dirty="0" smtClean="0">
                <a:solidFill>
                  <a:schemeClr val="accent2"/>
                </a:solidFill>
              </a:rPr>
              <a:t> 17410, 10 µm Ag coating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" b="1" kern="0" dirty="0" smtClean="0">
              <a:solidFill>
                <a:schemeClr val="accent2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Other components Cu-OFE.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" b="1" kern="0" dirty="0" smtClean="0">
              <a:solidFill>
                <a:schemeClr val="accent2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No indication of </a:t>
            </a:r>
            <a:r>
              <a:rPr lang="en-US" sz="1600" b="1" kern="0" dirty="0" err="1" smtClean="0">
                <a:solidFill>
                  <a:schemeClr val="accent2"/>
                </a:solidFill>
              </a:rPr>
              <a:t>Rh</a:t>
            </a:r>
            <a:r>
              <a:rPr lang="en-US" sz="1600" b="1" kern="0" dirty="0" smtClean="0">
                <a:solidFill>
                  <a:schemeClr val="accent2"/>
                </a:solidFill>
              </a:rPr>
              <a:t> coating on drawings</a:t>
            </a:r>
            <a:endParaRPr lang="en-US" sz="1600" b="1" kern="0" dirty="0">
              <a:solidFill>
                <a:schemeClr val="accent2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4355976" y="4077072"/>
            <a:ext cx="2232248" cy="8640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2843808" y="90872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accent2"/>
                </a:solidFill>
              </a:rPr>
              <a:t>TCDS - TCDQ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pic>
        <p:nvPicPr>
          <p:cNvPr id="47" name="Picture 4" descr="E:\DCIM\100MEDIA\IMAG0030.jpg"/>
          <p:cNvPicPr>
            <a:picLocks noChangeAspect="1" noChangeArrowheads="1"/>
          </p:cNvPicPr>
          <p:nvPr/>
        </p:nvPicPr>
        <p:blipFill>
          <a:blip r:embed="rId2" cstate="print"/>
          <a:srcRect l="15962" t="13072" b="8497"/>
          <a:stretch>
            <a:fillRect/>
          </a:stretch>
        </p:blipFill>
        <p:spPr bwMode="auto">
          <a:xfrm>
            <a:off x="611560" y="1916832"/>
            <a:ext cx="7998889" cy="4464496"/>
          </a:xfrm>
          <a:prstGeom prst="rect">
            <a:avLst/>
          </a:prstGeom>
          <a:noFill/>
        </p:spPr>
      </p:pic>
      <p:sp>
        <p:nvSpPr>
          <p:cNvPr id="17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8</a:t>
            </a:fld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sz="1000" dirty="0" smtClean="0"/>
          </a:p>
          <a:p>
            <a:r>
              <a:rPr lang="en-GB" sz="1000" dirty="0" smtClean="0"/>
              <a:t>08-05-2012</a:t>
            </a:r>
            <a:endParaRPr lang="en-GB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2843808" y="90872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accent2"/>
                </a:solidFill>
              </a:rPr>
              <a:t>TCDS - TCDQ</a:t>
            </a:r>
            <a:endParaRPr lang="en-US" b="1" kern="0" dirty="0">
              <a:solidFill>
                <a:schemeClr val="accent2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835696" y="6400800"/>
            <a:ext cx="5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z="1000" dirty="0" smtClean="0"/>
              <a:t>ABT Equipment in the LHC with RF contact fingers</a:t>
            </a:r>
            <a:br>
              <a:rPr lang="en-US" sz="1000" dirty="0" smtClean="0"/>
            </a:br>
            <a:r>
              <a:rPr lang="en-GB" sz="1000" dirty="0" smtClean="0"/>
              <a:t>LRFF Task Force</a:t>
            </a:r>
            <a:endParaRPr lang="en-GB" sz="1000" dirty="0"/>
          </a:p>
        </p:txBody>
      </p:sp>
      <p:pic>
        <p:nvPicPr>
          <p:cNvPr id="21" name="Picture 6" descr="T:\Projects\LHC\TCDQ\Images\Photos\image 15_12_05\0001.JPG"/>
          <p:cNvPicPr>
            <a:picLocks noChangeAspect="1" noChangeArrowheads="1"/>
          </p:cNvPicPr>
          <p:nvPr/>
        </p:nvPicPr>
        <p:blipFill>
          <a:blip r:embed="rId2" cstate="print"/>
          <a:srcRect l="60" t="1574" r="252" b="7220"/>
          <a:stretch>
            <a:fillRect/>
          </a:stretch>
        </p:blipFill>
        <p:spPr bwMode="auto">
          <a:xfrm flipH="1">
            <a:off x="395536" y="1916832"/>
            <a:ext cx="6264696" cy="439248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7020272" y="170080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Cu Contact </a:t>
            </a:r>
          </a:p>
          <a:p>
            <a:pPr marL="90488"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fingers</a:t>
            </a:r>
            <a:endParaRPr lang="en-US" sz="1600" b="1" kern="0" dirty="0">
              <a:solidFill>
                <a:schemeClr val="accent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20272" y="2492896"/>
            <a:ext cx="2123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Cu Coated absorber </a:t>
            </a:r>
          </a:p>
          <a:p>
            <a:pPr marL="90488"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blocks</a:t>
            </a:r>
            <a:endParaRPr lang="en-US" sz="1600" b="1" kern="0" dirty="0">
              <a:solidFill>
                <a:schemeClr val="accent2"/>
              </a:solidFill>
            </a:endParaRPr>
          </a:p>
        </p:txBody>
      </p:sp>
      <p:cxnSp>
        <p:nvCxnSpPr>
          <p:cNvPr id="24" name="Straight Connector 23"/>
          <p:cNvCxnSpPr>
            <a:endCxn id="23" idx="1"/>
          </p:cNvCxnSpPr>
          <p:nvPr/>
        </p:nvCxnSpPr>
        <p:spPr bwMode="auto">
          <a:xfrm flipV="1">
            <a:off x="4644008" y="2908395"/>
            <a:ext cx="2376264" cy="109666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endCxn id="22" idx="1"/>
          </p:cNvCxnSpPr>
          <p:nvPr/>
        </p:nvCxnSpPr>
        <p:spPr bwMode="auto">
          <a:xfrm flipV="1">
            <a:off x="4248472" y="1993196"/>
            <a:ext cx="2771800" cy="143580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7020272" y="3645024"/>
            <a:ext cx="212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chemeClr val="accent2"/>
                </a:solidFill>
              </a:rPr>
              <a:t>Curved machined entrance block</a:t>
            </a:r>
            <a:endParaRPr lang="en-US" sz="1600" b="1" kern="0" dirty="0">
              <a:solidFill>
                <a:schemeClr val="accent2"/>
              </a:solidFill>
            </a:endParaRPr>
          </a:p>
        </p:txBody>
      </p:sp>
      <p:cxnSp>
        <p:nvCxnSpPr>
          <p:cNvPr id="36" name="Straight Connector 35"/>
          <p:cNvCxnSpPr>
            <a:endCxn id="35" idx="1"/>
          </p:cNvCxnSpPr>
          <p:nvPr/>
        </p:nvCxnSpPr>
        <p:spPr bwMode="auto">
          <a:xfrm flipV="1">
            <a:off x="3707904" y="3937412"/>
            <a:ext cx="3312368" cy="35568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1544" t="8711" r="60121" b="21324"/>
          <a:stretch>
            <a:fillRect/>
          </a:stretch>
        </p:blipFill>
        <p:spPr bwMode="auto">
          <a:xfrm>
            <a:off x="7020272" y="4509120"/>
            <a:ext cx="194421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M. Barnes, W. Weterings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TE/ABT</a:t>
            </a:r>
          </a:p>
          <a:p>
            <a:fld id="{C72E8130-789C-45BB-809F-80708AB886FA}" type="slidenum">
              <a:rPr lang="en-US" smtClean="0"/>
              <a:pPr/>
              <a:t>9</a:t>
            </a:fld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presentation">
  <a:themeElements>
    <a:clrScheme name="Template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6">
      <a:majorFont>
        <a:latin typeface="Arial"/>
        <a:ea typeface="ＭＳ Ｐゴシック"/>
        <a:cs typeface="ＭＳ Ｐゴシック"/>
      </a:majorFont>
      <a:minorFont>
        <a:latin typeface="Optima Medium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Template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Powerpoint_presentation</Template>
  <TotalTime>535</TotalTime>
  <Words>911</Words>
  <Application>Microsoft Office PowerPoint</Application>
  <PresentationFormat>On-screen Show (4:3)</PresentationFormat>
  <Paragraphs>207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Powerpoint_presentation</vt:lpstr>
      <vt:lpstr>ABT Equipment in the LHC with RF Contact Fingers  LRFF Task Force  M. Barnes, W. Weterings  08-05-2012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ABT Equipment in the LHC with RF contact fingers  LRFF Task Force  M. Barnes, W. Weterings  08-05-2012</dc:title>
  <dc:creator>wetering</dc:creator>
  <cp:lastModifiedBy>barnesm</cp:lastModifiedBy>
  <cp:revision>47</cp:revision>
  <dcterms:created xsi:type="dcterms:W3CDTF">2012-05-04T07:29:39Z</dcterms:created>
  <dcterms:modified xsi:type="dcterms:W3CDTF">2012-05-09T05:45:02Z</dcterms:modified>
</cp:coreProperties>
</file>