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1" r:id="rId3"/>
    <p:sldId id="284" r:id="rId4"/>
    <p:sldId id="285" r:id="rId5"/>
    <p:sldId id="280" r:id="rId6"/>
    <p:sldId id="281" r:id="rId7"/>
    <p:sldId id="282" r:id="rId8"/>
    <p:sldId id="283" r:id="rId9"/>
    <p:sldId id="286" r:id="rId10"/>
    <p:sldId id="290" r:id="rId11"/>
    <p:sldId id="291" r:id="rId12"/>
    <p:sldId id="292" r:id="rId13"/>
    <p:sldId id="293" r:id="rId14"/>
    <p:sldId id="279" r:id="rId15"/>
    <p:sldId id="288" r:id="rId16"/>
    <p:sldId id="289" r:id="rId17"/>
  </p:sldIdLst>
  <p:sldSz cx="9144000" cy="6858000" type="screen4x3"/>
  <p:notesSz cx="6985000" cy="10121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rre Strubin" initials="P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A3CE"/>
    <a:srgbClr val="17375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37" autoAdjust="0"/>
  </p:normalViewPr>
  <p:slideViewPr>
    <p:cSldViewPr snapToObjects="1">
      <p:cViewPr varScale="1">
        <p:scale>
          <a:sx n="100" d="100"/>
          <a:sy n="100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2" y="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/>
          <a:lstStyle>
            <a:lvl1pPr algn="r">
              <a:defRPr sz="1200"/>
            </a:lvl1pPr>
          </a:lstStyle>
          <a:p>
            <a:fld id="{DB39D3DC-D648-45D2-906D-44FD77A6B8F4}" type="datetimeFigureOut">
              <a:rPr lang="en-US" smtClean="0"/>
              <a:pPr/>
              <a:t>16.04.12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61405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2" y="961405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 anchor="b"/>
          <a:lstStyle>
            <a:lvl1pPr algn="r">
              <a:defRPr sz="1200"/>
            </a:lvl1pPr>
          </a:lstStyle>
          <a:p>
            <a:fld id="{4EE5D9FB-9215-4888-89DA-89AC2074D6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05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2" y="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/>
          <a:lstStyle>
            <a:lvl1pPr algn="r">
              <a:defRPr sz="1200"/>
            </a:lvl1pPr>
          </a:lstStyle>
          <a:p>
            <a:fld id="{4CCA1645-7458-4BD8-9152-0A427ACC87A0}" type="datetimeFigureOut">
              <a:rPr lang="en-US" smtClean="0"/>
              <a:pPr/>
              <a:t>16.04.12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760413"/>
            <a:ext cx="5060950" cy="3795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66" tIns="47183" rIns="94366" bIns="471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807904"/>
            <a:ext cx="5588000" cy="4554855"/>
          </a:xfrm>
          <a:prstGeom prst="rect">
            <a:avLst/>
          </a:prstGeom>
        </p:spPr>
        <p:txBody>
          <a:bodyPr vert="horz" lIns="94366" tIns="47183" rIns="94366" bIns="47183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61405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2" y="9614050"/>
            <a:ext cx="3026833" cy="506095"/>
          </a:xfrm>
          <a:prstGeom prst="rect">
            <a:avLst/>
          </a:prstGeom>
        </p:spPr>
        <p:txBody>
          <a:bodyPr vert="horz" lIns="94366" tIns="47183" rIns="94366" bIns="47183" rtlCol="0" anchor="b"/>
          <a:lstStyle>
            <a:lvl1pPr algn="r">
              <a:defRPr sz="1200"/>
            </a:lvl1pPr>
          </a:lstStyle>
          <a:p>
            <a:fld id="{53AF7C65-6D0C-4BDE-8F99-1F289801B8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379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Original design verified in 2007 by </a:t>
            </a:r>
            <a:r>
              <a:rPr lang="en-GB" dirty="0" err="1" smtClean="0"/>
              <a:t>Delio</a:t>
            </a:r>
            <a:r>
              <a:rPr lang="en-GB" dirty="0" smtClean="0"/>
              <a:t>, who did not participate</a:t>
            </a:r>
            <a:r>
              <a:rPr lang="en-GB" baseline="0" dirty="0" smtClean="0"/>
              <a:t> in the original design.  Found correct.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8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Ball speed around 2 m/</a:t>
            </a:r>
            <a:r>
              <a:rPr lang="en-GB" dirty="0" smtClean="0"/>
              <a:t>s, draft around 4 m/s</a:t>
            </a:r>
          </a:p>
          <a:p>
            <a:r>
              <a:rPr lang="en-GB" dirty="0" smtClean="0"/>
              <a:t>X-ray </a:t>
            </a:r>
            <a:r>
              <a:rPr lang="en-GB" dirty="0" err="1" smtClean="0"/>
              <a:t>tomograph</a:t>
            </a:r>
            <a:r>
              <a:rPr lang="en-GB" dirty="0" smtClean="0"/>
              <a:t> used</a:t>
            </a:r>
            <a:r>
              <a:rPr lang="en-GB" baseline="0" dirty="0" smtClean="0"/>
              <a:t> in the LHC, also to try and diagnostic bad splices.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9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Partial warm up validate in SM18, used several times </a:t>
            </a:r>
            <a:r>
              <a:rPr lang="en-GB" smtClean="0"/>
              <a:t>since</a:t>
            </a:r>
            <a:r>
              <a:rPr lang="en-GB" baseline="0" smtClean="0"/>
              <a:t> then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8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6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 PIMs damaged in sector 7-8, all QQBI type.  12 faulty ones in sector 4-5, all QQBI type.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6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Problem identified and mentioned to BINP during the readiness review, but no</a:t>
            </a:r>
            <a:r>
              <a:rPr lang="en-GB" baseline="0" dirty="0" smtClean="0"/>
              <a:t> corrective action taken by BINP for the series.  Traveller not filled in properly.</a:t>
            </a:r>
          </a:p>
          <a:p>
            <a:r>
              <a:rPr lang="en-GB" baseline="0" dirty="0" smtClean="0"/>
              <a:t>Finger height found at 4mm and angle &gt;19º, up to 45º for first non conforming PIMs measured.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5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Stroke measured in situ during cool down</a:t>
            </a:r>
            <a:r>
              <a:rPr lang="en-GB" baseline="0" dirty="0" smtClean="0"/>
              <a:t> on both sides of Q9L5 and found more or less as expected (+1 to 2 mm).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5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Friction</a:t>
            </a:r>
            <a:r>
              <a:rPr lang="en-GB" baseline="0" dirty="0" smtClean="0"/>
              <a:t> coefficient measured at cold, found within range used for design.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0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non conforming finger may loose contact after a partial warm </a:t>
            </a:r>
            <a:r>
              <a:rPr lang="en-GB" smtClean="0"/>
              <a:t>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damage on coatings with the corrective tooling.  Stroke</a:t>
            </a:r>
            <a:r>
              <a:rPr lang="en-GB" baseline="0" dirty="0" smtClean="0"/>
              <a:t> amplitude restored, DC resistance OK.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7C65-6D0C-4BDE-8F99-1F289801B8B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0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086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CH" noProof="0" smtClean="0"/>
              <a:t>17 April 2012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GB" noProof="0" smtClean="0"/>
              <a:t>LRFF Task Force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5EFC2783-F287-486F-AD1B-359D62EA84D8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Picture 7" descr="CERN144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01000" y="381000"/>
            <a:ext cx="609600" cy="609600"/>
          </a:xfrm>
          <a:prstGeom prst="rect">
            <a:avLst/>
          </a:prstGeom>
        </p:spPr>
      </p:pic>
      <p:pic>
        <p:nvPicPr>
          <p:cNvPr id="1026" name="Picture 0" descr="logo te.gif"/>
          <p:cNvPicPr>
            <a:picLocks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381000"/>
            <a:ext cx="2828916" cy="47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92A3CE"/>
          </a:solidFill>
          <a:latin typeface="Tahoma"/>
          <a:ea typeface="+mj-ea"/>
          <a:cs typeface="Taho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6">
              <a:lumMod val="75000"/>
            </a:schemeClr>
          </a:solidFill>
          <a:latin typeface="Tahoma"/>
          <a:ea typeface="+mn-ea"/>
          <a:cs typeface="Taho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ahoma"/>
          <a:ea typeface="+mn-ea"/>
          <a:cs typeface="Taho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Tahoma"/>
          <a:ea typeface="+mn-ea"/>
          <a:cs typeface="Taho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Tahoma"/>
          <a:ea typeface="+mn-ea"/>
          <a:cs typeface="Taho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slide" Target="slide15.xml"/><Relationship Id="rId5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tabLst>
                <a:tab pos="2243138" algn="l"/>
                <a:tab pos="3859213" algn="l"/>
              </a:tabLst>
            </a:pPr>
            <a:r>
              <a:rPr lang="en-GB" dirty="0" smtClean="0"/>
              <a:t>What was wrong with the</a:t>
            </a:r>
            <a:br>
              <a:rPr lang="en-GB" dirty="0" smtClean="0"/>
            </a:br>
            <a:r>
              <a:rPr lang="en-GB" dirty="0" smtClean="0"/>
              <a:t>Plug-In Modules (PIMs) in the</a:t>
            </a:r>
            <a:br>
              <a:rPr lang="en-GB" dirty="0" smtClean="0"/>
            </a:br>
            <a:r>
              <a:rPr lang="en-GB" dirty="0" smtClean="0"/>
              <a:t>cold part of LHC?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P. Strubin, based on documents from many colleagues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on resistance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buckled finger may loose contact when warmed-up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16 mm compr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556792"/>
            <a:ext cx="5095748" cy="1710436"/>
          </a:xfrm>
          <a:prstGeom prst="rect">
            <a:avLst/>
          </a:prstGeom>
        </p:spPr>
      </p:pic>
      <p:pic>
        <p:nvPicPr>
          <p:cNvPr id="8" name="Picture 7" descr="contac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4608"/>
            <a:ext cx="3499104" cy="2200656"/>
          </a:xfrm>
          <a:prstGeom prst="rect">
            <a:avLst/>
          </a:prstGeom>
        </p:spPr>
      </p:pic>
      <p:pic>
        <p:nvPicPr>
          <p:cNvPr id="10" name="Picture 9" descr="compress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64" y="3083396"/>
            <a:ext cx="4572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2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Corrective 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tooling was designed to restore the correct geometry of the fingers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Move the SSS by 2 mm to reduce the span of the QQBI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4" descr="assemb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92360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before-af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2360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33229" y="4209604"/>
            <a:ext cx="3042072" cy="73866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A non-conforming RF contact assembly inserted in the correcting tool prototype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38800" y="4209604"/>
            <a:ext cx="3042072" cy="73866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An example of a non-conforming assembly, and a corrected assembly</a:t>
            </a:r>
          </a:p>
        </p:txBody>
      </p:sp>
    </p:spTree>
    <p:extLst>
      <p:ext uri="{BB962C8B-B14F-4D97-AF65-F5344CB8AC3E}">
        <p14:creationId xmlns:p14="http://schemas.microsoft.com/office/powerpoint/2010/main" val="321273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Means of detection of damaged PIMs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Quite a few solutions analysed</a:t>
            </a:r>
          </a:p>
          <a:p>
            <a:pPr lvl="1"/>
            <a:r>
              <a:rPr lang="en-GB" dirty="0" smtClean="0"/>
              <a:t>Rolling a ball from one extremity of a sector to the other, </a:t>
            </a:r>
            <a:r>
              <a:rPr lang="en-GB" dirty="0" smtClean="0"/>
              <a:t>localise </a:t>
            </a:r>
            <a:r>
              <a:rPr lang="en-GB" dirty="0" smtClean="0"/>
              <a:t>the </a:t>
            </a:r>
            <a:r>
              <a:rPr lang="en-GB" dirty="0" smtClean="0"/>
              <a:t>ball with the BPMs, move it by a draft created by pumping at one end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r>
              <a:rPr lang="en-GB" dirty="0" smtClean="0"/>
              <a:t>Photometry</a:t>
            </a:r>
          </a:p>
          <a:p>
            <a:pPr lvl="2"/>
            <a:r>
              <a:rPr lang="en-GB" dirty="0" smtClean="0"/>
              <a:t>Principle OK, but not adapted for the required length</a:t>
            </a:r>
          </a:p>
          <a:p>
            <a:pPr lvl="1"/>
            <a:r>
              <a:rPr lang="en-GB" dirty="0" smtClean="0"/>
              <a:t>RF probe from the extremities</a:t>
            </a:r>
          </a:p>
          <a:p>
            <a:pPr lvl="2"/>
            <a:r>
              <a:rPr lang="en-GB" dirty="0" smtClean="0"/>
              <a:t>Needed “at cold” calibration</a:t>
            </a:r>
          </a:p>
          <a:p>
            <a:pPr lvl="2"/>
            <a:r>
              <a:rPr lang="en-GB" dirty="0" smtClean="0"/>
              <a:t>Sensitivity at the limit for reliable detection</a:t>
            </a:r>
          </a:p>
          <a:p>
            <a:pPr lvl="1"/>
            <a:r>
              <a:rPr lang="en-GB" dirty="0" smtClean="0"/>
              <a:t>X-ray tomography</a:t>
            </a:r>
          </a:p>
          <a:p>
            <a:pPr lvl="2"/>
            <a:r>
              <a:rPr lang="en-GB" dirty="0" smtClean="0"/>
              <a:t>Can measure through the external bellows</a:t>
            </a:r>
          </a:p>
          <a:p>
            <a:pPr lvl="2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69232"/>
            <a:ext cx="1619250" cy="1447800"/>
          </a:xfrm>
          <a:prstGeom prst="rect">
            <a:avLst/>
          </a:prstGeom>
        </p:spPr>
      </p:pic>
      <p:pic>
        <p:nvPicPr>
          <p:cNvPr id="9" name="Picture 8" descr="tomograph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4653136"/>
            <a:ext cx="17907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Follow-up </a:t>
            </a:r>
            <a:r>
              <a:rPr lang="en-GB" sz="2000" dirty="0" smtClean="0"/>
              <a:t>(end 2008 –beginning 2009)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Finding ways to repair a broken PIM without global warm up</a:t>
            </a:r>
          </a:p>
          <a:p>
            <a:pPr lvl="1"/>
            <a:r>
              <a:rPr lang="en-GB" dirty="0" smtClean="0"/>
              <a:t>Limit the warming up to one half-cell</a:t>
            </a:r>
          </a:p>
          <a:p>
            <a:pPr lvl="1"/>
            <a:r>
              <a:rPr lang="en-GB" dirty="0" smtClean="0"/>
              <a:t>Use neon flushing to prevent condensation of gas in beam tube</a:t>
            </a:r>
          </a:p>
          <a:p>
            <a:r>
              <a:rPr lang="en-GB" dirty="0" smtClean="0"/>
              <a:t>Analyse and mitigate risk at the extremity of the arcs</a:t>
            </a:r>
          </a:p>
          <a:p>
            <a:pPr lvl="1"/>
            <a:r>
              <a:rPr lang="en-GB" dirty="0" smtClean="0"/>
              <a:t>Minimise the warm up during long cryogenic stand-by periods</a:t>
            </a:r>
          </a:p>
          <a:p>
            <a:r>
              <a:rPr lang="en-GB" dirty="0" smtClean="0"/>
              <a:t>Analyse the situation in the stand-alone magnets</a:t>
            </a:r>
          </a:p>
          <a:p>
            <a:r>
              <a:rPr lang="en-GB" dirty="0" smtClean="0"/>
              <a:t>Related problems after the 3-4 incident</a:t>
            </a:r>
          </a:p>
          <a:p>
            <a:pPr lvl="1"/>
            <a:r>
              <a:rPr lang="en-GB" dirty="0" smtClean="0"/>
              <a:t>Debris in the beam pipe and PIMs (could affect resistance)</a:t>
            </a:r>
          </a:p>
          <a:p>
            <a:pPr lvl="1"/>
            <a:r>
              <a:rPr lang="en-GB" dirty="0" smtClean="0"/>
              <a:t>Buckling of the nested bellows</a:t>
            </a:r>
          </a:p>
          <a:p>
            <a:pPr lvl="1"/>
            <a:r>
              <a:rPr lang="en-GB" dirty="0" smtClean="0"/>
              <a:t>Strategy of PIM replacement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7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PIM problem was purely mechanical</a:t>
            </a:r>
          </a:p>
          <a:p>
            <a:pPr lvl="1"/>
            <a:r>
              <a:rPr lang="en-GB" dirty="0" smtClean="0"/>
              <a:t>It has been fully understood</a:t>
            </a:r>
          </a:p>
          <a:p>
            <a:pPr lvl="1"/>
            <a:r>
              <a:rPr lang="en-GB" dirty="0" smtClean="0"/>
              <a:t>Non conforming PIMs can be repaired</a:t>
            </a:r>
          </a:p>
          <a:p>
            <a:pPr lvl="1"/>
            <a:r>
              <a:rPr lang="en-GB" dirty="0" smtClean="0"/>
              <a:t>Strategy for replacement has been defined and is applied</a:t>
            </a:r>
          </a:p>
          <a:p>
            <a:pPr lvl="1"/>
            <a:r>
              <a:rPr lang="en-GB" dirty="0" smtClean="0"/>
              <a:t>With some “</a:t>
            </a:r>
            <a:r>
              <a:rPr lang="en-GB" dirty="0" err="1" smtClean="0"/>
              <a:t>accrobacy</a:t>
            </a:r>
            <a:r>
              <a:rPr lang="en-GB" dirty="0" smtClean="0"/>
              <a:t>”, a PIM can even be replaced in a cold sector</a:t>
            </a:r>
          </a:p>
          <a:p>
            <a:pPr lvl="2"/>
            <a:r>
              <a:rPr lang="en-GB" dirty="0" smtClean="0"/>
              <a:t>only partial warm up of one cell</a:t>
            </a:r>
          </a:p>
          <a:p>
            <a:r>
              <a:rPr lang="en-GB" dirty="0" smtClean="0"/>
              <a:t>A “repaired” PIM has a DC resistance as specified</a:t>
            </a:r>
          </a:p>
          <a:p>
            <a:pPr lvl="1"/>
            <a:r>
              <a:rPr lang="en-GB" dirty="0" smtClean="0"/>
              <a:t>RF measurements were also made end 2008 and beginning 2009</a:t>
            </a:r>
          </a:p>
          <a:p>
            <a:endParaRPr lang="en-GB" dirty="0" smtClean="0"/>
          </a:p>
          <a:p>
            <a:r>
              <a:rPr lang="en-GB" dirty="0" smtClean="0"/>
              <a:t>But… I cannot remember of a “PIM crisis”</a:t>
            </a:r>
          </a:p>
          <a:p>
            <a:pPr lvl="1"/>
            <a:r>
              <a:rPr lang="en-GB" dirty="0" smtClean="0"/>
              <a:t>Could have been a supply problem after the 3-4 incident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Nominal geom-FC1.4-Loff4m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" y="171450"/>
            <a:ext cx="8280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2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26R7V1geom-FC1.4-Loff4m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" y="171450"/>
            <a:ext cx="8280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What happened in August 2007?</a:t>
            </a:r>
          </a:p>
          <a:p>
            <a:r>
              <a:rPr lang="en-GB" dirty="0" smtClean="0"/>
              <a:t>Fact findings and calculations</a:t>
            </a:r>
          </a:p>
          <a:p>
            <a:pPr lvl="1"/>
            <a:r>
              <a:rPr lang="en-GB" dirty="0" smtClean="0"/>
              <a:t>Why did it happen?</a:t>
            </a:r>
          </a:p>
          <a:p>
            <a:pPr lvl="1"/>
            <a:r>
              <a:rPr lang="en-GB" dirty="0" smtClean="0"/>
              <a:t>How did the non-conformity crop in?</a:t>
            </a:r>
          </a:p>
          <a:p>
            <a:pPr lvl="1"/>
            <a:r>
              <a:rPr lang="en-GB" dirty="0" smtClean="0"/>
              <a:t>Local anomalies</a:t>
            </a:r>
          </a:p>
          <a:p>
            <a:pPr lvl="1"/>
            <a:r>
              <a:rPr lang="en-GB" dirty="0" smtClean="0"/>
              <a:t>ANSYS simulation to confirm the diagnostic</a:t>
            </a:r>
          </a:p>
          <a:p>
            <a:r>
              <a:rPr lang="en-GB" dirty="0" smtClean="0"/>
              <a:t>Impact on resistance</a:t>
            </a:r>
          </a:p>
          <a:p>
            <a:r>
              <a:rPr lang="en-GB" dirty="0"/>
              <a:t>Corrective </a:t>
            </a:r>
            <a:r>
              <a:rPr lang="en-GB" dirty="0" smtClean="0"/>
              <a:t>actions</a:t>
            </a:r>
          </a:p>
          <a:p>
            <a:r>
              <a:rPr lang="en-GB" dirty="0"/>
              <a:t>Means of detection of damaged PIMs </a:t>
            </a:r>
            <a:endParaRPr lang="en-GB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key dimensions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Content Placeholder 10" descr="PIM drawing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" b="-462"/>
          <a:stretch/>
        </p:blipFill>
        <p:spPr>
          <a:xfrm>
            <a:off x="323529" y="1185044"/>
            <a:ext cx="5305425" cy="4265920"/>
          </a:xfrm>
        </p:spPr>
      </p:pic>
      <p:pic>
        <p:nvPicPr>
          <p:cNvPr id="3" name="Picture 2" descr="Bellows span and stro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0" y="2924944"/>
            <a:ext cx="3307080" cy="28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a PIM look like?</a:t>
            </a:r>
            <a:endParaRPr lang="en-GB" dirty="0"/>
          </a:p>
        </p:txBody>
      </p:sp>
      <p:pic>
        <p:nvPicPr>
          <p:cNvPr id="7" name="Content Placeholder 6" descr="Cross-sec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r="8374"/>
          <a:stretch>
            <a:fillRect/>
          </a:stretch>
        </p:blipFill>
        <p:spPr>
          <a:xfrm>
            <a:off x="838200" y="1244143"/>
            <a:ext cx="7658555" cy="489299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4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happened in August 2007?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After warm-up of sector 7-8</a:t>
            </a:r>
          </a:p>
          <a:p>
            <a:pPr lvl="1"/>
            <a:r>
              <a:rPr lang="en-GB" dirty="0" smtClean="0"/>
              <a:t>A buckled PIM was discovered in interconnect QQBI.26.R7</a:t>
            </a:r>
          </a:p>
          <a:p>
            <a:pPr lvl="1"/>
            <a:r>
              <a:rPr lang="en-GB" dirty="0" smtClean="0"/>
              <a:t>Was really found by chance!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PIM26R7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420888"/>
            <a:ext cx="52482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5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did it happen?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Several ideas followed, but rapidly converging to a non conformity during manufacturing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" y="2011638"/>
            <a:ext cx="6386322" cy="444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81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did the non-conformity crop in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Specification</a:t>
            </a:r>
          </a:p>
          <a:p>
            <a:pPr lvl="1"/>
            <a:r>
              <a:rPr lang="en-GB" dirty="0" smtClean="0"/>
              <a:t>Measured DC resistance of fingers was an acceptance criteria</a:t>
            </a:r>
          </a:p>
          <a:p>
            <a:pPr lvl="1"/>
            <a:r>
              <a:rPr lang="en-GB" dirty="0" smtClean="0"/>
              <a:t>Dimensions and angles were defined via approved </a:t>
            </a:r>
            <a:r>
              <a:rPr lang="en-GB" dirty="0" smtClean="0"/>
              <a:t>drawings</a:t>
            </a:r>
          </a:p>
          <a:p>
            <a:pPr lvl="2"/>
            <a:r>
              <a:rPr lang="en-GB" dirty="0" smtClean="0"/>
              <a:t>Only “OK” on the traveller, no real measurements registered</a:t>
            </a:r>
            <a:endParaRPr lang="en-GB" dirty="0" smtClean="0"/>
          </a:p>
          <a:p>
            <a:r>
              <a:rPr lang="en-GB" dirty="0" smtClean="0"/>
              <a:t>Difficulties at the manufacturer</a:t>
            </a:r>
          </a:p>
          <a:p>
            <a:pPr lvl="1"/>
            <a:r>
              <a:rPr lang="en-GB" dirty="0" smtClean="0"/>
              <a:t>Maximum value of resistance sometimes not met with nominal angles</a:t>
            </a:r>
          </a:p>
          <a:p>
            <a:pPr lvl="1"/>
            <a:r>
              <a:rPr lang="en-GB" dirty="0" smtClean="0"/>
              <a:t>Original reason was an incorrect height of the end of the finger, wrongly corrected by increasing an angle</a:t>
            </a:r>
          </a:p>
          <a:p>
            <a:pPr lvl="1"/>
            <a:r>
              <a:rPr lang="en-GB" dirty="0" smtClean="0"/>
              <a:t>Fingers were bent “by hand”, no tooling made, hence no reproducibility between PIMs</a:t>
            </a:r>
          </a:p>
          <a:p>
            <a:pPr lvl="1"/>
            <a:r>
              <a:rPr lang="en-GB" dirty="0" smtClean="0"/>
              <a:t>Corrective actions not documented!</a:t>
            </a:r>
          </a:p>
          <a:p>
            <a:pPr lvl="1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573537" y="4581128"/>
            <a:ext cx="5113263" cy="1948681"/>
            <a:chOff x="250825" y="4565650"/>
            <a:chExt cx="6015038" cy="229235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31541" r="15749" b="24773"/>
            <a:stretch>
              <a:fillRect/>
            </a:stretch>
          </p:blipFill>
          <p:spPr bwMode="auto">
            <a:xfrm>
              <a:off x="1908175" y="4565650"/>
              <a:ext cx="4357688" cy="229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50825" y="4797425"/>
              <a:ext cx="1370013" cy="5175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6.7mm finger height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140200" y="4868863"/>
              <a:ext cx="1370013" cy="3048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12</a:t>
              </a:r>
              <a:r>
                <a:rPr lang="en-US" sz="1400">
                  <a:sym typeface="Symbol" charset="0"/>
                </a:rPr>
                <a:t> bend angle</a:t>
              </a:r>
            </a:p>
          </p:txBody>
        </p:sp>
      </p:grp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4738158" y="4998124"/>
            <a:ext cx="625930" cy="9986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40872" y="5097987"/>
            <a:ext cx="338945" cy="4471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61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19043" r="3906" b="14307"/>
          <a:stretch>
            <a:fillRect/>
          </a:stretch>
        </p:blipFill>
        <p:spPr bwMode="auto">
          <a:xfrm>
            <a:off x="838200" y="1709766"/>
            <a:ext cx="7439014" cy="476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Local </a:t>
            </a:r>
            <a:r>
              <a:rPr lang="en-GB" dirty="0" smtClean="0"/>
              <a:t>anomalies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Length of interconnects sometime at the limit of acceptable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6876256" y="2564904"/>
            <a:ext cx="792088" cy="3300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6876256" y="2954947"/>
            <a:ext cx="792088" cy="3300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3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ANSYS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Simulations made on “nominal” and “faulty” PIMs</a:t>
            </a:r>
          </a:p>
          <a:p>
            <a:pPr lvl="1"/>
            <a:r>
              <a:rPr lang="en-GB" dirty="0" smtClean="0"/>
              <a:t>Critical parameters</a:t>
            </a:r>
            <a:r>
              <a:rPr lang="en-GB" dirty="0"/>
              <a:t>, like friction </a:t>
            </a:r>
            <a:r>
              <a:rPr lang="en-GB" dirty="0" smtClean="0"/>
              <a:t>coefficient, measured as accurately as possible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17 April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LRFF Task Force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2783-F287-486F-AD1B-359D62EA84D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Calculated de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204864"/>
            <a:ext cx="7213600" cy="2697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8218" y="5733256"/>
            <a:ext cx="2250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ahoma"/>
                <a:cs typeface="Tahoma"/>
              </a:rPr>
              <a:t>Example with a faulty PIM</a:t>
            </a:r>
            <a:endParaRPr lang="en-GB" sz="1400" dirty="0">
              <a:latin typeface="Tahoma"/>
              <a:cs typeface="Tahoma"/>
            </a:endParaRPr>
          </a:p>
        </p:txBody>
      </p:sp>
      <p:sp>
        <p:nvSpPr>
          <p:cNvPr id="12" name="Action Button: Forward or Next 11">
            <a:hlinkClick r:id="rId4" action="ppaction://hlinksldjump" highlightClick="1"/>
          </p:cNvPr>
          <p:cNvSpPr/>
          <p:nvPr/>
        </p:nvSpPr>
        <p:spPr>
          <a:xfrm>
            <a:off x="1547664" y="5085184"/>
            <a:ext cx="1043136" cy="288032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187624" y="5738812"/>
            <a:ext cx="2700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ahoma"/>
                <a:cs typeface="Tahoma"/>
              </a:rPr>
              <a:t>Example with a conforming PIM</a:t>
            </a:r>
            <a:endParaRPr lang="en-GB" sz="1400" dirty="0">
              <a:latin typeface="Tahoma"/>
              <a:cs typeface="Tahoma"/>
            </a:endParaRPr>
          </a:p>
        </p:txBody>
      </p:sp>
      <p:sp>
        <p:nvSpPr>
          <p:cNvPr id="14" name="Action Button: Forward or Next 13">
            <a:hlinkClick r:id="rId5" action="ppaction://hlinksldjump" highlightClick="1"/>
          </p:cNvPr>
          <p:cNvSpPr/>
          <p:nvPr/>
        </p:nvSpPr>
        <p:spPr>
          <a:xfrm>
            <a:off x="6372200" y="5085184"/>
            <a:ext cx="1043136" cy="288032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8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939</Words>
  <Application>Microsoft Macintosh PowerPoint</Application>
  <PresentationFormat>On-screen Show (4:3)</PresentationFormat>
  <Paragraphs>164</Paragraphs>
  <Slides>16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What was wrong with the Plug-In Modules (PIMs) in the cold part of LHC?</vt:lpstr>
      <vt:lpstr>Outline</vt:lpstr>
      <vt:lpstr>Some key dimensions</vt:lpstr>
      <vt:lpstr>What does a PIM look like?</vt:lpstr>
      <vt:lpstr>What happened in August 2007?</vt:lpstr>
      <vt:lpstr>Why did it happen?</vt:lpstr>
      <vt:lpstr>How did the non-conformity crop in?</vt:lpstr>
      <vt:lpstr>Local anomalies</vt:lpstr>
      <vt:lpstr>ANSYS simulation</vt:lpstr>
      <vt:lpstr>Impact on resistance</vt:lpstr>
      <vt:lpstr>Corrective actions</vt:lpstr>
      <vt:lpstr>Means of detection of damaged PIMs</vt:lpstr>
      <vt:lpstr>Follow-up (end 2008 –beginning 2009)</vt:lpstr>
      <vt:lpstr>Summary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in AT for year 2008</dc:title>
  <dc:creator>Pierre STRUBIN</dc:creator>
  <cp:lastModifiedBy>Pierre Strubin</cp:lastModifiedBy>
  <cp:revision>513</cp:revision>
  <dcterms:created xsi:type="dcterms:W3CDTF">2010-09-15T17:26:48Z</dcterms:created>
  <dcterms:modified xsi:type="dcterms:W3CDTF">2012-04-16T16:01:14Z</dcterms:modified>
</cp:coreProperties>
</file>