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8"/>
  </p:notesMasterIdLst>
  <p:sldIdLst>
    <p:sldId id="265" r:id="rId5"/>
    <p:sldId id="369" r:id="rId6"/>
    <p:sldId id="376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89" r:id="rId19"/>
    <p:sldId id="390" r:id="rId20"/>
    <p:sldId id="391" r:id="rId21"/>
    <p:sldId id="392" r:id="rId22"/>
    <p:sldId id="393" r:id="rId23"/>
    <p:sldId id="394" r:id="rId24"/>
    <p:sldId id="395" r:id="rId25"/>
    <p:sldId id="396" r:id="rId26"/>
    <p:sldId id="397" r:id="rId2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366FF"/>
    <a:srgbClr val="00FF00"/>
    <a:srgbClr val="00CC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673" autoAdjust="0"/>
  </p:normalViewPr>
  <p:slideViewPr>
    <p:cSldViewPr>
      <p:cViewPr>
        <p:scale>
          <a:sx n="120" d="100"/>
          <a:sy n="120" d="100"/>
        </p:scale>
        <p:origin x="-1374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873" cy="495772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197" y="0"/>
            <a:ext cx="2945873" cy="495772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r">
              <a:defRPr sz="1200"/>
            </a:lvl1pPr>
          </a:lstStyle>
          <a:p>
            <a:fld id="{0FC5624E-972C-4CB2-A430-218C8597C2A2}" type="datetimeFigureOut">
              <a:rPr lang="en-GB" smtClean="0"/>
              <a:pPr/>
              <a:t>10/04/2012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72" tIns="46136" rIns="92272" bIns="4613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47" y="4716228"/>
            <a:ext cx="5438783" cy="4466741"/>
          </a:xfrm>
          <a:prstGeom prst="rect">
            <a:avLst/>
          </a:prstGeom>
        </p:spPr>
        <p:txBody>
          <a:bodyPr vert="horz" lIns="92272" tIns="46136" rIns="92272" bIns="4613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855"/>
            <a:ext cx="2945873" cy="495772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197" y="9430855"/>
            <a:ext cx="2945873" cy="495772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r">
              <a:defRPr sz="1200"/>
            </a:lvl1pPr>
          </a:lstStyle>
          <a:p>
            <a:fld id="{FA0F6B2A-1500-4519-A1A0-A708C0FD67E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731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866E1-4490-4FE2-8462-43009CC5F739}" type="datetime1">
              <a:rPr lang="en-US" smtClean="0"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LRFF - 10th April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F4E00-6B2F-479F-8A9A-F079CFAF4797}" type="datetime1">
              <a:rPr lang="en-US" smtClean="0"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LRFF - 10th April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0FD3D-A0D8-48A7-AA46-8EB0DC194CE8}" type="datetime1">
              <a:rPr lang="en-US" smtClean="0"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LRFF - 10th April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FF585-6F8F-48C0-964B-17F4F7DA1385}" type="datetime1">
              <a:rPr lang="en-US" smtClean="0"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LRFF - 10th April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1BCB0-026A-44DF-8709-5E5ECB8B0F9A}" type="datetime1">
              <a:rPr lang="en-US" smtClean="0"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LRFF - 10th April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F49AA-502D-41CC-AFF6-F9F5FDD0CF52}" type="datetime1">
              <a:rPr lang="en-US" smtClean="0"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LRFF - 10th April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69A27-D51A-4597-BA38-2E5B30E4C982}" type="datetime1">
              <a:rPr lang="en-US" smtClean="0"/>
              <a:t>4/10/2012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LRFF - 10th April 2012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4452F-9147-432B-853A-83A9DC8712A0}" type="datetime1">
              <a:rPr lang="en-US" smtClean="0"/>
              <a:t>4/10/2012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LRFF - 10th April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D498-990F-449F-AACB-F79A9D91997C}" type="datetime1">
              <a:rPr lang="en-US" smtClean="0"/>
              <a:t>4/10/2012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LRFF - 10th April 2012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E3F8B-92AE-4164-A582-21AF0C274F43}" type="datetime1">
              <a:rPr lang="en-US" smtClean="0"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LRFF - 10th April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7E8FE-863D-47EE-9EA4-0766A76C8C5C}" type="datetime1">
              <a:rPr lang="en-US" smtClean="0"/>
              <a:t>4/10/2012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LRFF - 10th April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ADC12-61A4-424E-9E9E-55B247DB57E0}" type="datetime1">
              <a:rPr lang="en-US" smtClean="0"/>
              <a:t>4/10/2012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LRFF - 10th April 2012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2CD8A-0A5B-4AE2-89AE-374FC8E42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71438" y="214290"/>
            <a:ext cx="8965058" cy="1564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203" tIns="46811" rIns="92203" bIns="46811" anchor="ctr"/>
          <a:lstStyle/>
          <a:p>
            <a:pPr algn="ctr" defTabSz="975990"/>
            <a:r>
              <a:rPr lang="en-US" sz="3700" dirty="0" smtClean="0">
                <a:solidFill>
                  <a:srgbClr val="FF0066"/>
                </a:solidFill>
              </a:rPr>
              <a:t>Vacuum Modules </a:t>
            </a:r>
          </a:p>
          <a:p>
            <a:pPr algn="ctr" defTabSz="975990"/>
            <a:r>
              <a:rPr lang="en-US" sz="3700" dirty="0" smtClean="0">
                <a:solidFill>
                  <a:srgbClr val="FF0066"/>
                </a:solidFill>
              </a:rPr>
              <a:t>in LHC Septa</a:t>
            </a:r>
            <a:endParaRPr lang="en-US" sz="3900" dirty="0">
              <a:solidFill>
                <a:srgbClr val="FF0066"/>
              </a:solidFill>
            </a:endParaRP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0" y="1830224"/>
            <a:ext cx="91440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203" tIns="46811" rIns="92203" bIns="46811"/>
          <a:lstStyle/>
          <a:p>
            <a:pPr marL="334787" indent="-334787" algn="ctr" defTabSz="975990">
              <a:spcBef>
                <a:spcPct val="20000"/>
              </a:spcBef>
            </a:pPr>
            <a:r>
              <a:rPr lang="en-US" sz="2900" dirty="0">
                <a:solidFill>
                  <a:schemeClr val="accent2"/>
                </a:solidFill>
              </a:rPr>
              <a:t> </a:t>
            </a:r>
            <a:r>
              <a:rPr lang="en-US" sz="2900" dirty="0">
                <a:solidFill>
                  <a:srgbClr val="3366FF"/>
                </a:solidFill>
              </a:rPr>
              <a:t>V. </a:t>
            </a:r>
            <a:r>
              <a:rPr lang="en-US" sz="2900" dirty="0" smtClean="0">
                <a:solidFill>
                  <a:srgbClr val="3366FF"/>
                </a:solidFill>
              </a:rPr>
              <a:t>Baglin </a:t>
            </a:r>
            <a:r>
              <a:rPr lang="en-US" sz="2900" dirty="0" smtClean="0">
                <a:solidFill>
                  <a:srgbClr val="3366FF"/>
                </a:solidFill>
              </a:rPr>
              <a:t>(10/4/12</a:t>
            </a:r>
            <a:r>
              <a:rPr lang="en-US" sz="2900" dirty="0" smtClean="0">
                <a:solidFill>
                  <a:srgbClr val="3366FF"/>
                </a:solidFill>
              </a:rPr>
              <a:t>)</a:t>
            </a:r>
            <a:endParaRPr lang="en-US" sz="3100" dirty="0">
              <a:solidFill>
                <a:srgbClr val="3366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2378864"/>
            <a:ext cx="9144000" cy="36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9365" tIns="45392" rIns="89365" bIns="45392">
            <a:spAutoFit/>
          </a:bodyPr>
          <a:lstStyle/>
          <a:p>
            <a:pPr algn="ctr" defTabSz="975990"/>
            <a:r>
              <a:rPr lang="en-US" dirty="0">
                <a:solidFill>
                  <a:srgbClr val="00CC99"/>
                </a:solidFill>
              </a:rPr>
              <a:t>CERN </a:t>
            </a:r>
            <a:r>
              <a:rPr lang="en-US" dirty="0" smtClean="0">
                <a:solidFill>
                  <a:srgbClr val="00CC99"/>
                </a:solidFill>
              </a:rPr>
              <a:t>TE-VSC, </a:t>
            </a:r>
            <a:r>
              <a:rPr lang="en-US" dirty="0">
                <a:solidFill>
                  <a:srgbClr val="00CC99"/>
                </a:solidFill>
              </a:rPr>
              <a:t>Geneva</a:t>
            </a:r>
          </a:p>
        </p:txBody>
      </p:sp>
      <p:sp>
        <p:nvSpPr>
          <p:cNvPr id="83975" name="Line 7"/>
          <p:cNvSpPr>
            <a:spLocks noChangeShapeType="1"/>
          </p:cNvSpPr>
          <p:nvPr/>
        </p:nvSpPr>
        <p:spPr bwMode="auto">
          <a:xfrm>
            <a:off x="0" y="2850352"/>
            <a:ext cx="9144000" cy="0"/>
          </a:xfrm>
          <a:prstGeom prst="line">
            <a:avLst/>
          </a:prstGeom>
          <a:noFill/>
          <a:ln w="34925">
            <a:solidFill>
              <a:srgbClr val="FF0066"/>
            </a:solidFill>
            <a:round/>
            <a:headEnd/>
            <a:tailEnd/>
          </a:ln>
          <a:effectLst/>
        </p:spPr>
        <p:txBody>
          <a:bodyPr lIns="81711" tIns="40855" rIns="81711" bIns="40855"/>
          <a:lstStyle/>
          <a:p>
            <a:endParaRPr lang="en-US" dirty="0"/>
          </a:p>
        </p:txBody>
      </p:sp>
      <p:grpSp>
        <p:nvGrpSpPr>
          <p:cNvPr id="11" name="Group 12"/>
          <p:cNvGrpSpPr/>
          <p:nvPr/>
        </p:nvGrpSpPr>
        <p:grpSpPr>
          <a:xfrm>
            <a:off x="71438" y="524650"/>
            <a:ext cx="1643042" cy="2189970"/>
            <a:chOff x="0" y="357166"/>
            <a:chExt cx="1643042" cy="2189970"/>
          </a:xfrm>
        </p:grpSpPr>
        <p:pic>
          <p:nvPicPr>
            <p:cNvPr id="12" name="Picture 11" descr="icon-bul-pho-2007-046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20" y="357166"/>
              <a:ext cx="1065396" cy="1078714"/>
            </a:xfrm>
            <a:prstGeom prst="rect">
              <a:avLst/>
            </a:prstGeom>
          </p:spPr>
        </p:pic>
        <p:pic>
          <p:nvPicPr>
            <p:cNvPr id="13" name="Picture 12" descr="VSC logo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428736"/>
              <a:ext cx="1643042" cy="1118400"/>
            </a:xfrm>
            <a:prstGeom prst="rect">
              <a:avLst/>
            </a:prstGeom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LRFF - 10th April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MSI in LSS8: VMSIR0004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4805" y="692696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Cu insert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3 micron Rh coating</a:t>
            </a:r>
            <a:endParaRPr lang="en-GB" dirty="0">
              <a:solidFill>
                <a:srgbClr val="FF0066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796136" y="5949280"/>
            <a:ext cx="864096" cy="0"/>
          </a:xfrm>
          <a:prstGeom prst="straightConnector1">
            <a:avLst/>
          </a:prstGeom>
          <a:ln w="254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89176" y="5517232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66"/>
                </a:solidFill>
              </a:rPr>
              <a:t>IP8</a:t>
            </a:r>
            <a:endParaRPr lang="en-GB" dirty="0">
              <a:solidFill>
                <a:srgbClr val="FF0066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079" y="1124744"/>
            <a:ext cx="4848225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88" y="2225392"/>
            <a:ext cx="3182207" cy="366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71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MSI in LSS8: VMSIR0003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4805" y="692696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Cu insert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3 micron Rh coating</a:t>
            </a:r>
            <a:endParaRPr lang="en-GB" dirty="0">
              <a:solidFill>
                <a:srgbClr val="FF0066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796136" y="5949280"/>
            <a:ext cx="864096" cy="0"/>
          </a:xfrm>
          <a:prstGeom prst="straightConnector1">
            <a:avLst/>
          </a:prstGeom>
          <a:ln w="254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89176" y="5517232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66"/>
                </a:solidFill>
              </a:rPr>
              <a:t>IP8</a:t>
            </a:r>
            <a:endParaRPr lang="en-GB" dirty="0">
              <a:solidFill>
                <a:srgbClr val="FF0066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21" y="1042960"/>
            <a:ext cx="48387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36" y="2789880"/>
            <a:ext cx="3329940" cy="318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40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MSI in LSS8: VMSIQ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4804" y="692696"/>
            <a:ext cx="38971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Cu insert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3 micron Rh coating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>
                <a:solidFill>
                  <a:srgbClr val="FF0066"/>
                </a:solidFill>
              </a:rPr>
              <a:t>Step between MSIB and MSIA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solidFill>
                <a:srgbClr val="FF0066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796136" y="5949280"/>
            <a:ext cx="864096" cy="0"/>
          </a:xfrm>
          <a:prstGeom prst="straightConnector1">
            <a:avLst/>
          </a:prstGeom>
          <a:ln w="254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89176" y="5517232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66"/>
                </a:solidFill>
              </a:rPr>
              <a:t>IP8</a:t>
            </a:r>
            <a:endParaRPr lang="en-GB" dirty="0">
              <a:solidFill>
                <a:srgbClr val="FF0066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125" y="1015861"/>
            <a:ext cx="4748213" cy="424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55778"/>
            <a:ext cx="3211830" cy="3246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70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MSI in LSS8: VMSIP0002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4805" y="692696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Cu insert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3 micron Rh coating</a:t>
            </a:r>
            <a:endParaRPr lang="en-GB" dirty="0">
              <a:solidFill>
                <a:srgbClr val="FF0066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796136" y="5949280"/>
            <a:ext cx="864096" cy="0"/>
          </a:xfrm>
          <a:prstGeom prst="straightConnector1">
            <a:avLst/>
          </a:prstGeom>
          <a:ln w="254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89176" y="5517232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66"/>
                </a:solidFill>
              </a:rPr>
              <a:t>IP8</a:t>
            </a:r>
            <a:endParaRPr lang="en-GB" dirty="0">
              <a:solidFill>
                <a:srgbClr val="FF0066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7" y="1196752"/>
            <a:ext cx="4481513" cy="413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3299460" cy="339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77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MSI in LSS8: VMSIN</a:t>
            </a:r>
            <a:endParaRPr lang="en-US" sz="3600" dirty="0">
              <a:solidFill>
                <a:srgbClr val="3366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832140" y="5943033"/>
            <a:ext cx="792088" cy="0"/>
          </a:xfrm>
          <a:prstGeom prst="straightConnector1">
            <a:avLst/>
          </a:prstGeom>
          <a:ln w="254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89176" y="5517232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66"/>
                </a:solidFill>
              </a:rPr>
              <a:t>IP8</a:t>
            </a:r>
            <a:endParaRPr lang="en-GB" dirty="0">
              <a:solidFill>
                <a:srgbClr val="FF0066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410" y="1052736"/>
            <a:ext cx="4453425" cy="420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404" y="2621383"/>
            <a:ext cx="3276600" cy="3329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14804" y="548680"/>
            <a:ext cx="44012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Cu insert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3 micron Rh coating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Recombination of B1 and injection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Between MSIA and BTVSS</a:t>
            </a:r>
            <a:endParaRPr lang="en-GB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25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MSI in LSS8: VMSIZ</a:t>
            </a:r>
            <a:endParaRPr lang="en-US" sz="3600" dirty="0">
              <a:solidFill>
                <a:srgbClr val="3366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4313035" y="6021288"/>
            <a:ext cx="864096" cy="0"/>
          </a:xfrm>
          <a:prstGeom prst="straightConnector1">
            <a:avLst/>
          </a:prstGeom>
          <a:ln w="254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06075" y="5550136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66"/>
                </a:solidFill>
              </a:rPr>
              <a:t>IP8</a:t>
            </a:r>
            <a:endParaRPr lang="en-GB" dirty="0">
              <a:solidFill>
                <a:srgbClr val="FF0066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793" y="1281911"/>
            <a:ext cx="4429125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14804" y="692696"/>
            <a:ext cx="36811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Cu insert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3 micron Rh coating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Accommodates BTVSS offsets</a:t>
            </a:r>
            <a:endParaRPr lang="en-GB" dirty="0">
              <a:solidFill>
                <a:srgbClr val="FF0066"/>
              </a:solidFill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3" y="2492896"/>
            <a:ext cx="4579025" cy="2442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859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MSD in LSS6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44257"/>
            <a:ext cx="84969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FF0066"/>
                </a:solidFill>
              </a:rPr>
              <a:t>Vacuum modules with RF insert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2000" dirty="0" smtClean="0"/>
              <a:t>18 special for MSD and TCDS area (VMSDO, P, Q, R, S, T, U)</a:t>
            </a:r>
          </a:p>
          <a:p>
            <a:pPr algn="ctr"/>
            <a:endParaRPr lang="en-GB" sz="2000" b="1" dirty="0">
              <a:solidFill>
                <a:srgbClr val="FF0066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56992"/>
            <a:ext cx="8964488" cy="2482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496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442" y="1660158"/>
            <a:ext cx="5679319" cy="336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MSD in LSS6: VMSDU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4805" y="692696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Cu insert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3 micron Rh coating</a:t>
            </a:r>
            <a:endParaRPr lang="en-GB" dirty="0">
              <a:solidFill>
                <a:srgbClr val="FF0066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584942" y="3654316"/>
            <a:ext cx="0" cy="1646892"/>
          </a:xfrm>
          <a:prstGeom prst="straightConnector1">
            <a:avLst/>
          </a:prstGeom>
          <a:ln w="254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23928" y="5311312"/>
            <a:ext cx="1764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66"/>
                </a:solidFill>
              </a:rPr>
              <a:t>Circulating beam</a:t>
            </a:r>
            <a:endParaRPr lang="en-GB" dirty="0">
              <a:solidFill>
                <a:srgbClr val="FF0066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3309938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55675" y="1660158"/>
            <a:ext cx="630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66"/>
                </a:solidFill>
              </a:rPr>
              <a:t>MSD</a:t>
            </a:r>
            <a:endParaRPr lang="en-GB" dirty="0">
              <a:solidFill>
                <a:srgbClr val="FF0066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7943" y="5950725"/>
            <a:ext cx="20160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>
                <a:solidFill>
                  <a:srgbClr val="FF0066"/>
                </a:solidFill>
              </a:rPr>
              <a:t>Extraction chamber</a:t>
            </a:r>
          </a:p>
          <a:p>
            <a:pPr algn="ctr"/>
            <a:r>
              <a:rPr lang="en-GB" dirty="0" smtClean="0">
                <a:solidFill>
                  <a:srgbClr val="FF0066"/>
                </a:solidFill>
              </a:rPr>
              <a:t>VCTYE</a:t>
            </a:r>
            <a:endParaRPr lang="en-GB" dirty="0">
              <a:solidFill>
                <a:srgbClr val="FF0066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076056" y="2132856"/>
            <a:ext cx="288032" cy="1064112"/>
          </a:xfrm>
          <a:prstGeom prst="straightConnector1">
            <a:avLst/>
          </a:prstGeom>
          <a:ln w="254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35917" y="1475492"/>
            <a:ext cx="165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66"/>
                </a:solidFill>
              </a:rPr>
              <a:t>Extracted beam</a:t>
            </a:r>
            <a:endParaRPr lang="en-GB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74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83" y="1607463"/>
            <a:ext cx="7699321" cy="475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MSD in LSS6: VMSDT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4805" y="692696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Cu insert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3 micron Rh coating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For MSDC</a:t>
            </a:r>
            <a:endParaRPr lang="en-GB" dirty="0">
              <a:solidFill>
                <a:srgbClr val="FF0066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331640" y="4869160"/>
            <a:ext cx="792088" cy="242921"/>
          </a:xfrm>
          <a:prstGeom prst="straightConnector1">
            <a:avLst/>
          </a:prstGeom>
          <a:ln w="254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451" y="5112081"/>
            <a:ext cx="1764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66"/>
                </a:solidFill>
              </a:rPr>
              <a:t>Circulating beam</a:t>
            </a:r>
            <a:endParaRPr lang="en-GB" dirty="0">
              <a:solidFill>
                <a:srgbClr val="FF0066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979712" y="2924944"/>
            <a:ext cx="648072" cy="1584176"/>
          </a:xfrm>
          <a:prstGeom prst="straightConnector1">
            <a:avLst/>
          </a:prstGeom>
          <a:ln w="254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5585" y="2555612"/>
            <a:ext cx="165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66"/>
                </a:solidFill>
              </a:rPr>
              <a:t>Extracted beam</a:t>
            </a:r>
            <a:endParaRPr lang="en-GB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04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878" y="1756224"/>
            <a:ext cx="7652709" cy="4496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MSD in LSS6: VMSDS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4805" y="692696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Cu insert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3 micron Rh coating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Transition MSDC-MSDB</a:t>
            </a:r>
            <a:endParaRPr lang="en-GB" dirty="0">
              <a:solidFill>
                <a:srgbClr val="FF0066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678149" y="5141087"/>
            <a:ext cx="792088" cy="242921"/>
          </a:xfrm>
          <a:prstGeom prst="straightConnector1">
            <a:avLst/>
          </a:prstGeom>
          <a:ln w="254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5296747"/>
            <a:ext cx="1764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66"/>
                </a:solidFill>
              </a:rPr>
              <a:t>Circulating beam</a:t>
            </a:r>
            <a:endParaRPr lang="en-GB" dirty="0">
              <a:solidFill>
                <a:srgbClr val="FF0066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979712" y="2924944"/>
            <a:ext cx="1008112" cy="1944216"/>
          </a:xfrm>
          <a:prstGeom prst="straightConnector1">
            <a:avLst/>
          </a:prstGeom>
          <a:ln w="254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5585" y="2555612"/>
            <a:ext cx="165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66"/>
                </a:solidFill>
              </a:rPr>
              <a:t>Extracted beam</a:t>
            </a:r>
            <a:endParaRPr lang="en-GB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1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MSI in LSS2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44257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FF0066"/>
                </a:solidFill>
              </a:rPr>
              <a:t>Vacuum modules with RF insert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2000" dirty="0" smtClean="0"/>
              <a:t>5 typical from LSS (VMAPA, VMAPB, VMZAF)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2000" dirty="0" smtClean="0"/>
              <a:t>6 special for MSI and BTVSS area (VMSIA, O, P3, S, R_1, R_2)</a:t>
            </a:r>
          </a:p>
          <a:p>
            <a:pPr algn="ctr"/>
            <a:endParaRPr lang="en-GB" sz="2000" b="1" dirty="0">
              <a:solidFill>
                <a:srgbClr val="FF006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6401"/>
            <a:ext cx="9036496" cy="132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38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03326"/>
            <a:ext cx="7997230" cy="457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MSD in LSS6: VMSDR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4805" y="692696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Cu insert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3 micron Rh coating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For MSDB</a:t>
            </a:r>
            <a:endParaRPr lang="en-GB" dirty="0">
              <a:solidFill>
                <a:srgbClr val="FF0066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678149" y="5141087"/>
            <a:ext cx="792088" cy="242921"/>
          </a:xfrm>
          <a:prstGeom prst="straightConnector1">
            <a:avLst/>
          </a:prstGeom>
          <a:ln w="254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5296747"/>
            <a:ext cx="1764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66"/>
                </a:solidFill>
              </a:rPr>
              <a:t>Circulating beam</a:t>
            </a:r>
            <a:endParaRPr lang="en-GB" dirty="0">
              <a:solidFill>
                <a:srgbClr val="FF0066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979712" y="2924944"/>
            <a:ext cx="1008112" cy="1944216"/>
          </a:xfrm>
          <a:prstGeom prst="straightConnector1">
            <a:avLst/>
          </a:prstGeom>
          <a:ln w="254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5585" y="2555612"/>
            <a:ext cx="165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66"/>
                </a:solidFill>
              </a:rPr>
              <a:t>Extracted beam</a:t>
            </a:r>
            <a:endParaRPr lang="en-GB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19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23956"/>
            <a:ext cx="8286725" cy="514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MSD in LSS6: VMSDQ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4805" y="692696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Cu insert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3 micron Rh coating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Transition MSDB-MSDA</a:t>
            </a:r>
            <a:endParaRPr lang="en-GB" dirty="0">
              <a:solidFill>
                <a:srgbClr val="FF0066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583668" y="4928755"/>
            <a:ext cx="792088" cy="242921"/>
          </a:xfrm>
          <a:prstGeom prst="straightConnector1">
            <a:avLst/>
          </a:prstGeom>
          <a:ln w="254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451" y="5160524"/>
            <a:ext cx="1764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66"/>
                </a:solidFill>
              </a:rPr>
              <a:t>Circulating beam</a:t>
            </a:r>
            <a:endParaRPr lang="en-GB" dirty="0">
              <a:solidFill>
                <a:srgbClr val="FF0066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979712" y="2924944"/>
            <a:ext cx="792088" cy="1872208"/>
          </a:xfrm>
          <a:prstGeom prst="straightConnector1">
            <a:avLst/>
          </a:prstGeom>
          <a:ln w="254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5585" y="2555612"/>
            <a:ext cx="165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66"/>
                </a:solidFill>
              </a:rPr>
              <a:t>Extracted beam</a:t>
            </a:r>
            <a:endParaRPr lang="en-GB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52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12" y="1571561"/>
            <a:ext cx="8032998" cy="486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MSD in LSS6: VMSDP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4805" y="692696"/>
            <a:ext cx="30243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Cu insert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3 micron Rh coating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For MSDA</a:t>
            </a:r>
            <a:endParaRPr lang="en-GB" dirty="0">
              <a:solidFill>
                <a:srgbClr val="FF0066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475656" y="5102269"/>
            <a:ext cx="792088" cy="242921"/>
          </a:xfrm>
          <a:prstGeom prst="straightConnector1">
            <a:avLst/>
          </a:prstGeom>
          <a:ln w="254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5345190"/>
            <a:ext cx="1764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66"/>
                </a:solidFill>
              </a:rPr>
              <a:t>Circulating beam</a:t>
            </a:r>
            <a:endParaRPr lang="en-GB" dirty="0">
              <a:solidFill>
                <a:srgbClr val="FF0066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979712" y="2924944"/>
            <a:ext cx="792088" cy="2088232"/>
          </a:xfrm>
          <a:prstGeom prst="straightConnector1">
            <a:avLst/>
          </a:prstGeom>
          <a:ln w="254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5585" y="2555612"/>
            <a:ext cx="1654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66"/>
                </a:solidFill>
              </a:rPr>
              <a:t>Extracted beam</a:t>
            </a:r>
            <a:endParaRPr lang="en-GB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5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MSD in LSS6: VMSDO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496" y="689420"/>
            <a:ext cx="37531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Cu insert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3 micron Rh coating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Transition MSDA-TCDS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MSDA entering  flask ?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>
              <a:solidFill>
                <a:srgbClr val="FF0066"/>
              </a:solidFill>
            </a:endParaRPr>
          </a:p>
          <a:p>
            <a:r>
              <a:rPr lang="en-GB" dirty="0" smtClean="0">
                <a:solidFill>
                  <a:srgbClr val="FF0066"/>
                </a:solidFill>
              </a:rPr>
              <a:t>=&gt; need design of a recombination insert (type VMSIN, O) ?</a:t>
            </a:r>
            <a:endParaRPr lang="en-GB" dirty="0">
              <a:solidFill>
                <a:srgbClr val="FF0066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92696"/>
            <a:ext cx="5472608" cy="5306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491930" y="6028152"/>
            <a:ext cx="759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66"/>
                </a:solidFill>
              </a:rPr>
              <a:t>MSDA</a:t>
            </a:r>
            <a:endParaRPr lang="en-GB" dirty="0">
              <a:solidFill>
                <a:srgbClr val="FF0066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56044" y="3430988"/>
            <a:ext cx="664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FF0066"/>
                </a:solidFill>
              </a:rPr>
              <a:t>TCDS</a:t>
            </a:r>
            <a:endParaRPr lang="en-GB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4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MSI in LSS2: VMSIR 0002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4805" y="692696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Cu insert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3 micron Rh coating</a:t>
            </a:r>
            <a:endParaRPr lang="en-GB" dirty="0">
              <a:solidFill>
                <a:srgbClr val="FF0066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940" y="894274"/>
            <a:ext cx="5225666" cy="459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57" y="3068960"/>
            <a:ext cx="2994419" cy="2924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H="1">
            <a:off x="5796136" y="5949280"/>
            <a:ext cx="864096" cy="0"/>
          </a:xfrm>
          <a:prstGeom prst="straightConnector1">
            <a:avLst/>
          </a:prstGeom>
          <a:ln w="254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89176" y="5517232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66"/>
                </a:solidFill>
              </a:rPr>
              <a:t>IP2</a:t>
            </a:r>
            <a:endParaRPr lang="en-GB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5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MSI in LSS2: VMSIR 0001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4805" y="692696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Cu insert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3 micron Rh coating</a:t>
            </a:r>
            <a:endParaRPr lang="en-GB" dirty="0">
              <a:solidFill>
                <a:srgbClr val="FF0066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5652120" y="6021288"/>
            <a:ext cx="864096" cy="0"/>
          </a:xfrm>
          <a:prstGeom prst="straightConnector1">
            <a:avLst/>
          </a:prstGeom>
          <a:ln w="254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845160" y="5589240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66"/>
                </a:solidFill>
              </a:rPr>
              <a:t>IP2</a:t>
            </a:r>
            <a:endParaRPr lang="en-GB" dirty="0">
              <a:solidFill>
                <a:srgbClr val="FF0066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827" y="1322435"/>
            <a:ext cx="5610994" cy="427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6" y="3140968"/>
            <a:ext cx="2891689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16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MSI in LSS2: VMSIS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4804" y="692696"/>
            <a:ext cx="40411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Cu insert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3 micron Rh coating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Step between MSIB and MSIA</a:t>
            </a:r>
            <a:endParaRPr lang="en-GB" dirty="0">
              <a:solidFill>
                <a:srgbClr val="FF0066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556792"/>
            <a:ext cx="6078876" cy="4473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90" y="3368887"/>
            <a:ext cx="2392687" cy="277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5031977" y="6309320"/>
            <a:ext cx="864096" cy="0"/>
          </a:xfrm>
          <a:prstGeom prst="straightConnector1">
            <a:avLst/>
          </a:prstGeom>
          <a:ln w="254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25017" y="5877272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66"/>
                </a:solidFill>
              </a:rPr>
              <a:t>IP2</a:t>
            </a:r>
            <a:endParaRPr lang="en-GB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66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6" y="2646204"/>
            <a:ext cx="348585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MSI in LSS2: VMSIP 0003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4805" y="692696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Cu insert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3 micron Rh coating</a:t>
            </a:r>
            <a:endParaRPr lang="en-GB" dirty="0">
              <a:solidFill>
                <a:srgbClr val="FF0066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36" y="1059142"/>
            <a:ext cx="5976664" cy="4416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5580112" y="6165304"/>
            <a:ext cx="864096" cy="0"/>
          </a:xfrm>
          <a:prstGeom prst="straightConnector1">
            <a:avLst/>
          </a:prstGeom>
          <a:ln w="254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73152" y="5733256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66"/>
                </a:solidFill>
              </a:rPr>
              <a:t>IP2</a:t>
            </a:r>
            <a:endParaRPr lang="en-GB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2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MSI in LSS2: VMSIO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4804" y="548680"/>
            <a:ext cx="44012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Cu insert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3 micron Rh coating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Recombination of B1 and injection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Between MSIA and BTVSS</a:t>
            </a:r>
            <a:endParaRPr lang="en-GB" dirty="0">
              <a:solidFill>
                <a:srgbClr val="FF0066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9141" y="1499482"/>
            <a:ext cx="5710016" cy="4471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5605832" y="6353013"/>
            <a:ext cx="864096" cy="0"/>
          </a:xfrm>
          <a:prstGeom prst="straightConnector1">
            <a:avLst/>
          </a:prstGeom>
          <a:ln w="254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98872" y="5920965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66"/>
                </a:solidFill>
              </a:rPr>
              <a:t>IP2</a:t>
            </a:r>
            <a:endParaRPr lang="en-GB" dirty="0">
              <a:solidFill>
                <a:srgbClr val="FF0066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04" y="4202696"/>
            <a:ext cx="2610928" cy="2419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88" y="1749009"/>
            <a:ext cx="2239557" cy="228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29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MSI in LSS2: VMSIA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4804" y="692696"/>
            <a:ext cx="36811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Cu insert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3 micron Rh coating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FF0066"/>
                </a:solidFill>
              </a:rPr>
              <a:t>Accommodates BTVSS offsets</a:t>
            </a:r>
            <a:endParaRPr lang="en-GB" dirty="0">
              <a:solidFill>
                <a:srgbClr val="FF0066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40768"/>
            <a:ext cx="5305425" cy="411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07" y="3645024"/>
            <a:ext cx="373130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5724128" y="6093296"/>
            <a:ext cx="864096" cy="0"/>
          </a:xfrm>
          <a:prstGeom prst="straightConnector1">
            <a:avLst/>
          </a:prstGeom>
          <a:ln w="25400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17168" y="5661248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66"/>
                </a:solidFill>
              </a:rPr>
              <a:t>IP2</a:t>
            </a:r>
            <a:endParaRPr lang="en-GB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2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88728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3366FF"/>
                </a:solidFill>
              </a:rPr>
              <a:t>MSI in LSS8</a:t>
            </a:r>
            <a:endParaRPr lang="en-US" sz="3600" dirty="0">
              <a:solidFill>
                <a:srgbClr val="33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644257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FF0066"/>
                </a:solidFill>
              </a:rPr>
              <a:t>Vacuum modules with RF insert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2000" dirty="0" smtClean="0"/>
              <a:t>5 typical from LSS (VMAPA, VMAPB, VMZAD)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GB" sz="2000" dirty="0" smtClean="0"/>
              <a:t>6 special for MSI and BTVSS area (VMSIN, P2,Q, R3,R4, Z)</a:t>
            </a:r>
          </a:p>
          <a:p>
            <a:pPr algn="ctr"/>
            <a:endParaRPr lang="en-GB" sz="2000" b="1" dirty="0">
              <a:solidFill>
                <a:srgbClr val="FF0066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68960"/>
            <a:ext cx="9036496" cy="125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15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2679B194E2564B91C6569AB8ABDAFA" ma:contentTypeVersion="4" ma:contentTypeDescription="Create a new document." ma:contentTypeScope="" ma:versionID="562a191cf65aad0f6684e0c6f3abbec7">
  <xsd:schema xmlns:xsd="http://www.w3.org/2001/XMLSchema" xmlns:xs="http://www.w3.org/2001/XMLSchema" xmlns:p="http://schemas.microsoft.com/office/2006/metadata/properties" xmlns:ns2="e2141617-a527-43ea-bd46-be3e5df55af0" targetNamespace="http://schemas.microsoft.com/office/2006/metadata/properties" ma:root="true" ma:fieldsID="e9a12539ce36a9930a6ba5bd0cbfc240" ns2:_="">
    <xsd:import namespace="e2141617-a527-43ea-bd46-be3e5df55af0"/>
    <xsd:element name="properties">
      <xsd:complexType>
        <xsd:sequence>
          <xsd:element name="documentManagement">
            <xsd:complexType>
              <xsd:all>
                <xsd:element ref="ns2:Meeting" minOccurs="0"/>
                <xsd:element ref="ns2:Presenter"/>
                <xsd:element ref="ns2:Object" minOccurs="0"/>
                <xsd:element ref="ns2:Date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41617-a527-43ea-bd46-be3e5df55af0" elementFormDefault="qualified">
    <xsd:import namespace="http://schemas.microsoft.com/office/2006/documentManagement/types"/>
    <xsd:import namespace="http://schemas.microsoft.com/office/infopath/2007/PartnerControls"/>
    <xsd:element name="Meeting" ma:index="8" nillable="true" ma:displayName="Meeting" ma:internalName="Meeting">
      <xsd:simpleType>
        <xsd:restriction base="dms:Text">
          <xsd:maxLength value="255"/>
        </xsd:restriction>
      </xsd:simpleType>
    </xsd:element>
    <xsd:element name="Presenter" ma:index="9" ma:displayName="Presenter" ma:default="Enter Choice" ma:format="Dropdown" ma:internalName="Presenter">
      <xsd:simpleType>
        <xsd:restriction base="dms:Choice">
          <xsd:enumeration value="Enter Choice"/>
          <xsd:enumeration value="VB"/>
          <xsd:enumeration value="GB"/>
          <xsd:enumeration value="GL"/>
          <xsd:enumeration value="Other"/>
        </xsd:restriction>
      </xsd:simpleType>
    </xsd:element>
    <xsd:element name="Object" ma:index="10" nillable="true" ma:displayName="Object" ma:internalName="Object">
      <xsd:simpleType>
        <xsd:restriction base="dms:Text">
          <xsd:maxLength value="255"/>
        </xsd:restriction>
      </xsd:simpleType>
    </xsd:element>
    <xsd:element name="Date" ma:index="11" ma:displayName="Date" ma:default="[today]" ma:format="DateOnly" ma:internalName="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Date xmlns="e2141617-a527-43ea-bd46-be3e5df55af0">2012-03-14T00:00:00+01:00</Date>
    <Object xmlns="e2141617-a527-43ea-bd46-be3e5df55af0">VacuumStatus</Object>
    <Meeting xmlns="e2141617-a527-43ea-bd46-be3e5df55af0">LMC</Meeting>
    <Presenter xmlns="e2141617-a527-43ea-bd46-be3e5df55af0">VB</Presenter>
  </documentManagement>
</p:properties>
</file>

<file path=customXml/itemProps1.xml><?xml version="1.0" encoding="utf-8"?>
<ds:datastoreItem xmlns:ds="http://schemas.openxmlformats.org/officeDocument/2006/customXml" ds:itemID="{46A89A00-2BF7-43EA-B985-40697834B1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141617-a527-43ea-bd46-be3e5df55a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820F76-3509-4BB3-9BC2-7B4C07DF88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C0E500-30DA-4192-A090-0C99518F72D8}">
  <ds:schemaRefs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e2141617-a527-43ea-bd46-be3e5df55af0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14003</TotalTime>
  <Words>443</Words>
  <Application>Microsoft Office PowerPoint</Application>
  <PresentationFormat>On-screen Show (4:3)</PresentationFormat>
  <Paragraphs>119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vbaglin</dc:creator>
  <cp:lastModifiedBy>Vincent Baglin</cp:lastModifiedBy>
  <cp:revision>858</cp:revision>
  <cp:lastPrinted>2012-03-28T14:05:27Z</cp:lastPrinted>
  <dcterms:created xsi:type="dcterms:W3CDTF">2008-09-17T08:36:14Z</dcterms:created>
  <dcterms:modified xsi:type="dcterms:W3CDTF">2012-04-10T07:16:12Z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0x010100F62679B194E2564B91C6569AB8ABDAFA</vt:lpwstr>
  </property>
</Properties>
</file>