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7" r:id="rId3"/>
    <p:sldId id="260" r:id="rId4"/>
    <p:sldId id="259" r:id="rId5"/>
    <p:sldId id="261" r:id="rId6"/>
    <p:sldId id="262" r:id="rId7"/>
    <p:sldId id="277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A09"/>
    <a:srgbClr val="FFFFAB"/>
    <a:srgbClr val="FFFFC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14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5" d="100"/>
          <a:sy n="85" d="100"/>
        </p:scale>
        <p:origin x="-3744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AFE5B-A074-4F1D-8A18-7F5D900D9C7A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D53D-9D7F-434F-903A-191E6F8EF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C4966-96A7-43E7-AE0F-C092CD2A7A88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9E7BA-7C18-4655-96F4-7BE70A975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596336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584" y="6597352"/>
            <a:ext cx="1475656" cy="260648"/>
          </a:xfrm>
        </p:spPr>
        <p:txBody>
          <a:bodyPr/>
          <a:lstStyle>
            <a:lvl1pPr>
              <a:defRPr sz="1000"/>
            </a:lvl1pPr>
          </a:lstStyle>
          <a:p>
            <a:fld id="{FD3AE88B-4D2B-466A-8725-47D76968F456}" type="datetime3">
              <a:rPr lang="en-GB" smtClean="0"/>
              <a:pPr/>
              <a:t>3 April,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176464" cy="260648"/>
          </a:xfrm>
        </p:spPr>
        <p:txBody>
          <a:bodyPr/>
          <a:lstStyle/>
          <a:p>
            <a:r>
              <a:rPr lang="en-US" sz="1000" dirty="0" smtClean="0"/>
              <a:t>TE-VSC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97352"/>
            <a:ext cx="2133600" cy="260648"/>
          </a:xfrm>
        </p:spPr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848872" cy="1323439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608" y="2492896"/>
            <a:ext cx="7848872" cy="36724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71E2-B0E1-42AF-89DE-F933ABDF0A76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908720"/>
            <a:ext cx="4038600" cy="5328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908720"/>
            <a:ext cx="4038600" cy="5328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BA65-1483-4A5A-A939-5CD3575456E0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8367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556792"/>
            <a:ext cx="4040188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4048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4048" y="1556792"/>
            <a:ext cx="4041775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7F89-8955-41A2-8CB5-BEBA2ED029AF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560840" cy="769441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"/>
            <a:ext cx="7344816" cy="76470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836712"/>
            <a:ext cx="5472608" cy="54726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216" y="836712"/>
            <a:ext cx="2520280" cy="54726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73EB-1656-4BB6-85A7-C597CA4E96F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0"/>
            <a:ext cx="6480720" cy="76470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3848" y="206084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908720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6DCB-7D04-4CA5-B6EF-B1E35C2FC0A1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"/>
            <a:ext cx="827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0"/>
            <a:ext cx="846043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836712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584" y="6597352"/>
            <a:ext cx="194421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FA0E2-A17A-4745-9C19-30D0355EA218}" type="datetime3">
              <a:rPr lang="en-GB" smtClean="0"/>
              <a:pPr/>
              <a:t>3 April,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5816" y="6597352"/>
            <a:ext cx="41044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TE-VSC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6424" y="6597352"/>
            <a:ext cx="191757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584" y="-279366"/>
            <a:ext cx="7560840" cy="13234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36713"/>
            <a:ext cx="827584" cy="5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424" y="0"/>
            <a:ext cx="755576" cy="74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78835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marL="0" algn="ctr" defTabSz="914400" rtl="0" eaLnBrk="1" latinLnBrk="0" hangingPunct="1">
        <a:spcBef>
          <a:spcPct val="0"/>
        </a:spcBef>
        <a:buNone/>
        <a:defRPr sz="4000" b="1" i="1" kern="1200" baseline="0">
          <a:solidFill>
            <a:srgbClr val="FFFFAB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b="1" kern="1200" baseline="0">
          <a:solidFill>
            <a:schemeClr val="accent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 baseline="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hc-collimation-project.web.cern.ch/lhc-collimation-project/coll-design-meeting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direct.com/science/article/pii/S016890020601209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t-div-vac.web.cern.ch/at-div-vac/VACPAGES/MINUTES/LHC_Beam_Vacuum_Interconnection/wel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celconf.web.cern.ch/AccelConf/p01/PAPERS/WPAH037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848872" cy="1323439"/>
          </a:xfrm>
        </p:spPr>
        <p:txBody>
          <a:bodyPr/>
          <a:lstStyle/>
          <a:p>
            <a:r>
              <a:rPr lang="en-GB" dirty="0" smtClean="0"/>
              <a:t>Past development work on RF fingers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Sergio Calatroni summarising the work of several colleagues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71E2-B0E1-42AF-89DE-F933ABDF0A76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Phase diagrams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 descr="\\cern.ch\dfs\Users\s\scala\Documents\TE-VSC-SCC-2012\LRFF\AuRh.png"/>
          <p:cNvPicPr>
            <a:picLocks noChangeAspect="1" noChangeArrowheads="1"/>
          </p:cNvPicPr>
          <p:nvPr/>
        </p:nvPicPr>
        <p:blipFill>
          <a:blip r:embed="rId3" cstate="print"/>
          <a:srcRect l="13497" t="5399" r="10584" b="2823"/>
          <a:stretch>
            <a:fillRect/>
          </a:stretch>
        </p:blipFill>
        <p:spPr bwMode="auto">
          <a:xfrm>
            <a:off x="107504" y="1988840"/>
            <a:ext cx="4288235" cy="3240000"/>
          </a:xfrm>
          <a:prstGeom prst="rect">
            <a:avLst/>
          </a:prstGeom>
          <a:noFill/>
        </p:spPr>
      </p:pic>
      <p:pic>
        <p:nvPicPr>
          <p:cNvPr id="4099" name="Picture 3" descr="\\cern.ch\dfs\Users\s\scala\Documents\TE-VSC-SCC-2012\LRFF\AgRh.png"/>
          <p:cNvPicPr>
            <a:picLocks noChangeAspect="1" noChangeArrowheads="1"/>
          </p:cNvPicPr>
          <p:nvPr/>
        </p:nvPicPr>
        <p:blipFill>
          <a:blip r:embed="rId4" cstate="print"/>
          <a:srcRect l="11810" t="5557" r="7210"/>
          <a:stretch>
            <a:fillRect/>
          </a:stretch>
        </p:blipFill>
        <p:spPr bwMode="auto">
          <a:xfrm>
            <a:off x="4499992" y="1988840"/>
            <a:ext cx="4575796" cy="324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88" y="148478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Au - </a:t>
            </a:r>
            <a:r>
              <a:rPr lang="en-GB" dirty="0" err="1" smtClean="0"/>
              <a:t>Rh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148478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Ag - </a:t>
            </a:r>
            <a:r>
              <a:rPr lang="en-GB" dirty="0" err="1" smtClean="0"/>
              <a:t>Rh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resistance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-36512" y="1844824"/>
            <a:ext cx="4536503" cy="3168352"/>
            <a:chOff x="-36511" y="1844824"/>
            <a:chExt cx="4536503" cy="3168352"/>
          </a:xfrm>
        </p:grpSpPr>
        <p:sp>
          <p:nvSpPr>
            <p:cNvPr id="56" name="Rectangle 55"/>
            <p:cNvSpPr/>
            <p:nvPr/>
          </p:nvSpPr>
          <p:spPr>
            <a:xfrm>
              <a:off x="-36511" y="1844824"/>
              <a:ext cx="4536503" cy="3168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34816" y="2017373"/>
              <a:ext cx="4327961" cy="2826871"/>
              <a:chOff x="1212" y="1200"/>
              <a:chExt cx="3160" cy="2064"/>
            </a:xfrm>
          </p:grpSpPr>
          <p:sp>
            <p:nvSpPr>
              <p:cNvPr id="8" name="Line 2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" name="Line 3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 flipV="1">
                <a:off x="3072" y="230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3072" y="2304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>
                <a:off x="3792" y="2304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V="1">
                <a:off x="1872" y="230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1872" y="230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2352" y="23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>
                <a:off x="2352" y="24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Arc 14"/>
              <p:cNvSpPr>
                <a:spLocks/>
              </p:cNvSpPr>
              <p:nvPr/>
            </p:nvSpPr>
            <p:spPr bwMode="auto">
              <a:xfrm flipH="1">
                <a:off x="2448" y="2304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Arc 15"/>
              <p:cNvSpPr>
                <a:spLocks/>
              </p:cNvSpPr>
              <p:nvPr/>
            </p:nvSpPr>
            <p:spPr bwMode="auto">
              <a:xfrm>
                <a:off x="2544" y="2304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640" y="24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H="1">
                <a:off x="2400" y="230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V="1">
                <a:off x="2400" y="2256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2400" y="2256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3792" y="2256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Rectangle 26" descr="50%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1200" cy="192"/>
              </a:xfrm>
              <a:prstGeom prst="rect">
                <a:avLst/>
              </a:prstGeom>
              <a:pattFill prst="pct50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Rectangle 27" descr="50%"/>
              <p:cNvSpPr>
                <a:spLocks noChangeArrowheads="1"/>
              </p:cNvSpPr>
              <p:nvPr/>
            </p:nvSpPr>
            <p:spPr bwMode="auto">
              <a:xfrm>
                <a:off x="3072" y="2304"/>
                <a:ext cx="720" cy="384"/>
              </a:xfrm>
              <a:prstGeom prst="rect">
                <a:avLst/>
              </a:prstGeom>
              <a:pattFill prst="pct50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28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480" cy="19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2352" y="2400"/>
                <a:ext cx="288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2448" y="2304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" name="Rectangle 31"/>
              <p:cNvSpPr>
                <a:spLocks noChangeArrowheads="1"/>
              </p:cNvSpPr>
              <p:nvPr/>
            </p:nvSpPr>
            <p:spPr bwMode="auto">
              <a:xfrm>
                <a:off x="2400" y="2256"/>
                <a:ext cx="1392" cy="4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3648" y="2208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" name="Rectangle 33"/>
              <p:cNvSpPr>
                <a:spLocks noChangeArrowheads="1"/>
              </p:cNvSpPr>
              <p:nvPr/>
            </p:nvSpPr>
            <p:spPr bwMode="auto">
              <a:xfrm>
                <a:off x="3456" y="2208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" name="Rectangle 34"/>
              <p:cNvSpPr>
                <a:spLocks noChangeArrowheads="1"/>
              </p:cNvSpPr>
              <p:nvPr/>
            </p:nvSpPr>
            <p:spPr bwMode="auto">
              <a:xfrm>
                <a:off x="2208" y="2256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Rectangle 35"/>
              <p:cNvSpPr>
                <a:spLocks noChangeArrowheads="1"/>
              </p:cNvSpPr>
              <p:nvPr/>
            </p:nvSpPr>
            <p:spPr bwMode="auto">
              <a:xfrm>
                <a:off x="2064" y="2256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Rectangle 36"/>
              <p:cNvSpPr>
                <a:spLocks noChangeArrowheads="1"/>
              </p:cNvSpPr>
              <p:nvPr/>
            </p:nvSpPr>
            <p:spPr bwMode="auto">
              <a:xfrm>
                <a:off x="3264" y="2208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Rectangle 37"/>
              <p:cNvSpPr>
                <a:spLocks noChangeArrowheads="1"/>
              </p:cNvSpPr>
              <p:nvPr/>
            </p:nvSpPr>
            <p:spPr bwMode="auto">
              <a:xfrm>
                <a:off x="1920" y="2256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>
                <a:off x="1584" y="1816"/>
                <a:ext cx="384" cy="440"/>
              </a:xfrm>
              <a:custGeom>
                <a:avLst/>
                <a:gdLst/>
                <a:ahLst/>
                <a:cxnLst>
                  <a:cxn ang="0">
                    <a:pos x="288" y="440"/>
                  </a:cxn>
                  <a:cxn ang="0">
                    <a:pos x="192" y="56"/>
                  </a:cxn>
                  <a:cxn ang="0">
                    <a:pos x="48" y="104"/>
                  </a:cxn>
                  <a:cxn ang="0">
                    <a:pos x="0" y="200"/>
                  </a:cxn>
                </a:cxnLst>
                <a:rect l="0" t="0" r="r" b="b"/>
                <a:pathLst>
                  <a:path w="288" h="440">
                    <a:moveTo>
                      <a:pt x="288" y="440"/>
                    </a:moveTo>
                    <a:cubicBezTo>
                      <a:pt x="260" y="276"/>
                      <a:pt x="232" y="112"/>
                      <a:pt x="192" y="56"/>
                    </a:cubicBezTo>
                    <a:cubicBezTo>
                      <a:pt x="152" y="0"/>
                      <a:pt x="80" y="80"/>
                      <a:pt x="48" y="104"/>
                    </a:cubicBezTo>
                    <a:cubicBezTo>
                      <a:pt x="16" y="128"/>
                      <a:pt x="8" y="164"/>
                      <a:pt x="0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>
                <a:off x="1680" y="1584"/>
                <a:ext cx="448" cy="672"/>
              </a:xfrm>
              <a:custGeom>
                <a:avLst/>
                <a:gdLst/>
                <a:ahLst/>
                <a:cxnLst>
                  <a:cxn ang="0">
                    <a:pos x="288" y="528"/>
                  </a:cxn>
                  <a:cxn ang="0">
                    <a:pos x="288" y="192"/>
                  </a:cxn>
                  <a:cxn ang="0">
                    <a:pos x="192" y="48"/>
                  </a:cxn>
                  <a:cxn ang="0">
                    <a:pos x="96" y="0"/>
                  </a:cxn>
                  <a:cxn ang="0">
                    <a:pos x="0" y="48"/>
                  </a:cxn>
                </a:cxnLst>
                <a:rect l="0" t="0" r="r" b="b"/>
                <a:pathLst>
                  <a:path w="304" h="528">
                    <a:moveTo>
                      <a:pt x="288" y="528"/>
                    </a:moveTo>
                    <a:cubicBezTo>
                      <a:pt x="296" y="400"/>
                      <a:pt x="304" y="272"/>
                      <a:pt x="288" y="192"/>
                    </a:cubicBezTo>
                    <a:cubicBezTo>
                      <a:pt x="272" y="112"/>
                      <a:pt x="224" y="80"/>
                      <a:pt x="192" y="48"/>
                    </a:cubicBezTo>
                    <a:cubicBezTo>
                      <a:pt x="160" y="16"/>
                      <a:pt x="128" y="0"/>
                      <a:pt x="96" y="0"/>
                    </a:cubicBezTo>
                    <a:cubicBezTo>
                      <a:pt x="64" y="0"/>
                      <a:pt x="16" y="40"/>
                      <a:pt x="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" name="Freeform 42"/>
              <p:cNvSpPr>
                <a:spLocks/>
              </p:cNvSpPr>
              <p:nvPr/>
            </p:nvSpPr>
            <p:spPr bwMode="auto">
              <a:xfrm>
                <a:off x="3680" y="1720"/>
                <a:ext cx="400" cy="488"/>
              </a:xfrm>
              <a:custGeom>
                <a:avLst/>
                <a:gdLst/>
                <a:ahLst/>
                <a:cxnLst>
                  <a:cxn ang="0">
                    <a:pos x="16" y="488"/>
                  </a:cxn>
                  <a:cxn ang="0">
                    <a:pos x="16" y="296"/>
                  </a:cxn>
                  <a:cxn ang="0">
                    <a:pos x="112" y="104"/>
                  </a:cxn>
                  <a:cxn ang="0">
                    <a:pos x="208" y="8"/>
                  </a:cxn>
                  <a:cxn ang="0">
                    <a:pos x="352" y="56"/>
                  </a:cxn>
                  <a:cxn ang="0">
                    <a:pos x="400" y="200"/>
                  </a:cxn>
                </a:cxnLst>
                <a:rect l="0" t="0" r="r" b="b"/>
                <a:pathLst>
                  <a:path w="400" h="488">
                    <a:moveTo>
                      <a:pt x="16" y="488"/>
                    </a:moveTo>
                    <a:cubicBezTo>
                      <a:pt x="8" y="424"/>
                      <a:pt x="0" y="360"/>
                      <a:pt x="16" y="296"/>
                    </a:cubicBezTo>
                    <a:cubicBezTo>
                      <a:pt x="32" y="232"/>
                      <a:pt x="80" y="152"/>
                      <a:pt x="112" y="104"/>
                    </a:cubicBezTo>
                    <a:cubicBezTo>
                      <a:pt x="144" y="56"/>
                      <a:pt x="168" y="16"/>
                      <a:pt x="208" y="8"/>
                    </a:cubicBezTo>
                    <a:cubicBezTo>
                      <a:pt x="248" y="0"/>
                      <a:pt x="320" y="24"/>
                      <a:pt x="352" y="56"/>
                    </a:cubicBezTo>
                    <a:cubicBezTo>
                      <a:pt x="384" y="88"/>
                      <a:pt x="392" y="144"/>
                      <a:pt x="400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Freeform 43"/>
              <p:cNvSpPr>
                <a:spLocks/>
              </p:cNvSpPr>
              <p:nvPr/>
            </p:nvSpPr>
            <p:spPr bwMode="auto">
              <a:xfrm>
                <a:off x="3496" y="1536"/>
                <a:ext cx="488" cy="672"/>
              </a:xfrm>
              <a:custGeom>
                <a:avLst/>
                <a:gdLst/>
                <a:ahLst/>
                <a:cxnLst>
                  <a:cxn ang="0">
                    <a:pos x="8" y="672"/>
                  </a:cxn>
                  <a:cxn ang="0">
                    <a:pos x="8" y="624"/>
                  </a:cxn>
                  <a:cxn ang="0">
                    <a:pos x="8" y="480"/>
                  </a:cxn>
                  <a:cxn ang="0">
                    <a:pos x="56" y="336"/>
                  </a:cxn>
                  <a:cxn ang="0">
                    <a:pos x="152" y="144"/>
                  </a:cxn>
                  <a:cxn ang="0">
                    <a:pos x="296" y="48"/>
                  </a:cxn>
                  <a:cxn ang="0">
                    <a:pos x="440" y="0"/>
                  </a:cxn>
                  <a:cxn ang="0">
                    <a:pos x="488" y="48"/>
                  </a:cxn>
                </a:cxnLst>
                <a:rect l="0" t="0" r="r" b="b"/>
                <a:pathLst>
                  <a:path w="488" h="672">
                    <a:moveTo>
                      <a:pt x="8" y="672"/>
                    </a:moveTo>
                    <a:cubicBezTo>
                      <a:pt x="8" y="664"/>
                      <a:pt x="8" y="656"/>
                      <a:pt x="8" y="624"/>
                    </a:cubicBezTo>
                    <a:cubicBezTo>
                      <a:pt x="8" y="592"/>
                      <a:pt x="0" y="528"/>
                      <a:pt x="8" y="480"/>
                    </a:cubicBezTo>
                    <a:cubicBezTo>
                      <a:pt x="16" y="432"/>
                      <a:pt x="32" y="392"/>
                      <a:pt x="56" y="336"/>
                    </a:cubicBezTo>
                    <a:cubicBezTo>
                      <a:pt x="80" y="280"/>
                      <a:pt x="112" y="192"/>
                      <a:pt x="152" y="144"/>
                    </a:cubicBezTo>
                    <a:cubicBezTo>
                      <a:pt x="192" y="96"/>
                      <a:pt x="248" y="72"/>
                      <a:pt x="296" y="48"/>
                    </a:cubicBezTo>
                    <a:cubicBezTo>
                      <a:pt x="344" y="24"/>
                      <a:pt x="408" y="0"/>
                      <a:pt x="440" y="0"/>
                    </a:cubicBezTo>
                    <a:cubicBezTo>
                      <a:pt x="472" y="0"/>
                      <a:pt x="480" y="24"/>
                      <a:pt x="488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1" name="Text Box 44"/>
              <p:cNvSpPr txBox="1">
                <a:spLocks noChangeArrowheads="1"/>
              </p:cNvSpPr>
              <p:nvPr/>
            </p:nvSpPr>
            <p:spPr bwMode="auto">
              <a:xfrm>
                <a:off x="1718" y="1274"/>
                <a:ext cx="36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+U</a:t>
                </a: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792" y="1200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-U</a:t>
                </a:r>
              </a:p>
            </p:txBody>
          </p:sp>
          <p:sp>
            <p:nvSpPr>
              <p:cNvPr id="43" name="Text Box 46"/>
              <p:cNvSpPr txBox="1">
                <a:spLocks noChangeArrowheads="1"/>
              </p:cNvSpPr>
              <p:nvPr/>
            </p:nvSpPr>
            <p:spPr bwMode="auto">
              <a:xfrm>
                <a:off x="1296" y="1728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+I</a:t>
                </a:r>
              </a:p>
            </p:txBody>
          </p:sp>
          <p:sp>
            <p:nvSpPr>
              <p:cNvPr id="44" name="Text Box 47"/>
              <p:cNvSpPr txBox="1">
                <a:spLocks noChangeArrowheads="1"/>
              </p:cNvSpPr>
              <p:nvPr/>
            </p:nvSpPr>
            <p:spPr bwMode="auto">
              <a:xfrm>
                <a:off x="4128" y="1824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-I</a:t>
                </a:r>
              </a:p>
            </p:txBody>
          </p:sp>
          <p:cxnSp>
            <p:nvCxnSpPr>
              <p:cNvPr id="45" name="AutoShape 48"/>
              <p:cNvCxnSpPr>
                <a:cxnSpLocks noChangeShapeType="1"/>
              </p:cNvCxnSpPr>
              <p:nvPr/>
            </p:nvCxnSpPr>
            <p:spPr bwMode="auto">
              <a:xfrm>
                <a:off x="1872" y="2928"/>
                <a:ext cx="1920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46" name="Text Box 49"/>
              <p:cNvSpPr txBox="1">
                <a:spLocks noChangeArrowheads="1"/>
              </p:cNvSpPr>
              <p:nvPr/>
            </p:nvSpPr>
            <p:spPr bwMode="auto">
              <a:xfrm>
                <a:off x="2592" y="2976"/>
                <a:ext cx="65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40 mm</a:t>
                </a:r>
              </a:p>
            </p:txBody>
          </p:sp>
          <p:cxnSp>
            <p:nvCxnSpPr>
              <p:cNvPr id="47" name="AutoShape 50"/>
              <p:cNvCxnSpPr>
                <a:cxnSpLocks noChangeShapeType="1"/>
              </p:cNvCxnSpPr>
              <p:nvPr/>
            </p:nvCxnSpPr>
            <p:spPr bwMode="auto">
              <a:xfrm>
                <a:off x="1791" y="2283"/>
                <a:ext cx="0" cy="42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48" name="Text Box 51"/>
              <p:cNvSpPr txBox="1">
                <a:spLocks noChangeArrowheads="1"/>
              </p:cNvSpPr>
              <p:nvPr/>
            </p:nvSpPr>
            <p:spPr bwMode="auto">
              <a:xfrm>
                <a:off x="1212" y="2336"/>
                <a:ext cx="55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5 mm</a:t>
                </a:r>
              </a:p>
            </p:txBody>
          </p:sp>
          <p:sp>
            <p:nvSpPr>
              <p:cNvPr id="49" name="Line 54"/>
              <p:cNvSpPr>
                <a:spLocks noChangeShapeType="1"/>
              </p:cNvSpPr>
              <p:nvPr/>
            </p:nvSpPr>
            <p:spPr bwMode="auto">
              <a:xfrm flipH="1" flipV="1">
                <a:off x="2496" y="230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0" name="Text Box 55"/>
              <p:cNvSpPr txBox="1">
                <a:spLocks noChangeArrowheads="1"/>
              </p:cNvSpPr>
              <p:nvPr/>
            </p:nvSpPr>
            <p:spPr bwMode="auto">
              <a:xfrm rot="3541643">
                <a:off x="2399" y="2538"/>
                <a:ext cx="540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R=0.5</a:t>
                </a:r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>
              <a:off x="1827225" y="2838817"/>
              <a:ext cx="0" cy="621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516603" y="2528194"/>
              <a:ext cx="1506345" cy="31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Force: 25-125 g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948693" y="5301208"/>
            <a:ext cx="736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Set-up in cryostat at 4.2K – 300 K, and summary of RT measurements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503" y="1867536"/>
            <a:ext cx="4644009" cy="311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Contact resistance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1913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2204864"/>
            <a:ext cx="38671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6850" y="4149080"/>
            <a:ext cx="38671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6228184" y="3212976"/>
            <a:ext cx="115212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stCxn id="9" idx="4"/>
            <a:endCxn id="12" idx="0"/>
          </p:cNvCxnSpPr>
          <p:nvPr/>
        </p:nvCxnSpPr>
        <p:spPr>
          <a:xfrm>
            <a:off x="6804248" y="3429000"/>
            <a:ext cx="360040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8104" y="566124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After testing the resistance of real PIMs Au was probably reduced to 10 µm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Friction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2636"/>
          <a:stretch>
            <a:fillRect/>
          </a:stretch>
        </p:blipFill>
        <p:spPr bwMode="auto">
          <a:xfrm>
            <a:off x="395536" y="1196752"/>
            <a:ext cx="1800200" cy="225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8535" y="1196752"/>
            <a:ext cx="6535465" cy="37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99593" y="530120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mm path, 0.5 mm/s, 0.7 N force, 100 cycles in vacuum 10</a:t>
            </a:r>
            <a:r>
              <a:rPr lang="en-GB" baseline="30000" dirty="0" smtClean="0"/>
              <a:t>-9</a:t>
            </a:r>
            <a:r>
              <a:rPr lang="en-GB" dirty="0" smtClean="0"/>
              <a:t> mbar, cooled to liquid nitrogen</a:t>
            </a:r>
          </a:p>
          <a:p>
            <a:r>
              <a:rPr lang="en-GB" dirty="0" smtClean="0"/>
              <a:t>Performed at </a:t>
            </a:r>
            <a:r>
              <a:rPr lang="en-GB" dirty="0" err="1" smtClean="0"/>
              <a:t>Ecole</a:t>
            </a:r>
            <a:r>
              <a:rPr lang="en-GB" dirty="0" smtClean="0"/>
              <a:t> </a:t>
            </a:r>
            <a:r>
              <a:rPr lang="en-GB" dirty="0" err="1" smtClean="0"/>
              <a:t>Centrale</a:t>
            </a:r>
            <a:r>
              <a:rPr lang="en-GB" dirty="0" smtClean="0"/>
              <a:t> Lyon. We have now a contact with </a:t>
            </a:r>
            <a:r>
              <a:rPr lang="en-GB" dirty="0" err="1" smtClean="0"/>
              <a:t>Tekniker</a:t>
            </a:r>
            <a:r>
              <a:rPr lang="en-GB" dirty="0" smtClean="0"/>
              <a:t> (Spain) where these measurement can also be performed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79440"/>
            <a:ext cx="2712829" cy="15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Engineering of PIMs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Ray Veness / Pierre Strubin have probably the best information on it (with Juan </a:t>
            </a:r>
            <a:r>
              <a:rPr lang="en-GB" dirty="0" err="1" smtClean="0"/>
              <a:t>Knaster</a:t>
            </a:r>
            <a:r>
              <a:rPr lang="en-GB" dirty="0" smtClean="0"/>
              <a:t>, Patrick Lepeule)</a:t>
            </a:r>
          </a:p>
          <a:p>
            <a:r>
              <a:rPr lang="en-GB" dirty="0" smtClean="0"/>
              <a:t>Giovanna Vandoni made a test of a full PIM at the </a:t>
            </a:r>
            <a:r>
              <a:rPr lang="en-GB" dirty="0" err="1" smtClean="0"/>
              <a:t>cryolab</a:t>
            </a:r>
            <a:r>
              <a:rPr lang="en-GB" dirty="0" smtClean="0"/>
              <a:t>, before final validation in the String2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01008"/>
            <a:ext cx="24765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4968552" cy="269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fingers for collimators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Collimator design WG led by Alessandro Bertarelli and Manfred Mayer</a:t>
            </a:r>
          </a:p>
          <a:p>
            <a:pPr lvl="1"/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lhc-collimation-project.web.cern.ch/lhc-collimation-project/coll-design-meeting.htm</a:t>
            </a:r>
            <a:endParaRPr lang="en-GB" dirty="0" smtClean="0"/>
          </a:p>
          <a:p>
            <a:r>
              <a:rPr lang="en-GB" dirty="0" smtClean="0"/>
              <a:t>NIM-A </a:t>
            </a:r>
            <a:r>
              <a:rPr lang="en-GB" dirty="0" smtClean="0"/>
              <a:t>paper</a:t>
            </a:r>
          </a:p>
          <a:p>
            <a:pPr lvl="1"/>
            <a:r>
              <a:rPr lang="en-US" dirty="0" smtClean="0">
                <a:hlinkClick r:id="rId4"/>
              </a:rPr>
              <a:t>http</a:t>
            </a:r>
            <a:r>
              <a:rPr lang="en-US" dirty="0" smtClean="0">
                <a:hlinkClick r:id="rId4"/>
              </a:rPr>
              <a:t>://www.sciencedirect.com/science/article/pii/S0168900206012095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diagrams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99592" y="1277070"/>
            <a:ext cx="4040188" cy="639762"/>
          </a:xfrm>
        </p:spPr>
        <p:txBody>
          <a:bodyPr/>
          <a:lstStyle/>
          <a:p>
            <a:r>
              <a:rPr lang="en-GB" dirty="0" smtClean="0"/>
              <a:t>Cu-Au: solubility</a:t>
            </a:r>
            <a:endParaRPr lang="en-GB" dirty="0"/>
          </a:p>
        </p:txBody>
      </p:sp>
      <p:pic>
        <p:nvPicPr>
          <p:cNvPr id="10" name="Content Placeholder 9" descr="CuAu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108520" y="2348880"/>
            <a:ext cx="4707284" cy="359385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004048" y="127707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Cu-Ag: much lower solubility</a:t>
            </a:r>
            <a:endParaRPr lang="en-GB" dirty="0"/>
          </a:p>
        </p:txBody>
      </p:sp>
      <p:pic>
        <p:nvPicPr>
          <p:cNvPr id="11" name="Content Placeholder 10" descr="CuAg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70773" y="2348880"/>
            <a:ext cx="4609437" cy="357921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Work on RF fingers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RF fingers for PIMs</a:t>
            </a:r>
          </a:p>
          <a:p>
            <a:pPr lvl="1"/>
            <a:r>
              <a:rPr lang="en-GB" dirty="0" smtClean="0"/>
              <a:t>Low contact resistance &lt; 0.1 m</a:t>
            </a:r>
            <a:r>
              <a:rPr lang="en-GB" dirty="0" smtClean="0">
                <a:sym typeface="Symbol"/>
              </a:rPr>
              <a:t></a:t>
            </a:r>
            <a:endParaRPr lang="en-GB" dirty="0" smtClean="0"/>
          </a:p>
          <a:p>
            <a:pPr lvl="1"/>
            <a:r>
              <a:rPr lang="en-GB" dirty="0" smtClean="0"/>
              <a:t>No cold welding, low friction</a:t>
            </a:r>
          </a:p>
          <a:p>
            <a:pPr lvl="1"/>
            <a:r>
              <a:rPr lang="en-GB" dirty="0" smtClean="0"/>
              <a:t>Good formability properties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RF fingers for collimators</a:t>
            </a:r>
          </a:p>
          <a:p>
            <a:pPr lvl="1"/>
            <a:r>
              <a:rPr lang="en-GB" dirty="0" smtClean="0"/>
              <a:t>3 above (R &lt; 1 m</a:t>
            </a:r>
            <a:r>
              <a:rPr lang="en-GB" dirty="0" smtClean="0">
                <a:sym typeface="Symbol"/>
              </a:rPr>
              <a:t>)</a:t>
            </a:r>
          </a:p>
          <a:p>
            <a:pPr lvl="1"/>
            <a:r>
              <a:rPr lang="en-GB" dirty="0" smtClean="0">
                <a:sym typeface="Symbol"/>
              </a:rPr>
              <a:t>Resistance to bake out 250 °C / 1000 h</a:t>
            </a:r>
          </a:p>
          <a:p>
            <a:pPr lvl="1"/>
            <a:r>
              <a:rPr lang="en-GB" dirty="0" smtClean="0">
                <a:sym typeface="Symbol"/>
              </a:rPr>
              <a:t>Resistance to RF heating: good thermal conductivity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RF fingers test bench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7" descr="N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97352"/>
            <a:ext cx="3599582" cy="2700000"/>
          </a:xfrm>
          <a:prstGeom prst="rect">
            <a:avLst/>
          </a:prstGeom>
          <a:noFill/>
        </p:spPr>
      </p:pic>
      <p:pic>
        <p:nvPicPr>
          <p:cNvPr id="6" name="Picture 8" descr="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017032"/>
            <a:ext cx="3599584" cy="2700000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4505" y="980968"/>
            <a:ext cx="3041363" cy="561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6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07504" y="4077072"/>
            <a:ext cx="2286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Prescription: collimators should be baked-out when fingers are in position of lowest stress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Follow-up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15000 cycles test + bake were successful</a:t>
            </a:r>
          </a:p>
          <a:p>
            <a:r>
              <a:rPr lang="en-GB" dirty="0" smtClean="0"/>
              <a:t>Changed fixing of </a:t>
            </a:r>
            <a:r>
              <a:rPr lang="en-GB" dirty="0" err="1" smtClean="0"/>
              <a:t>CuBe</a:t>
            </a:r>
            <a:r>
              <a:rPr lang="en-GB" dirty="0" smtClean="0"/>
              <a:t> fingers set to C-C jaw (IKEA type)</a:t>
            </a:r>
          </a:p>
          <a:p>
            <a:endParaRPr lang="en-GB" dirty="0" smtClean="0"/>
          </a:p>
          <a:p>
            <a:r>
              <a:rPr lang="en-GB" dirty="0" smtClean="0"/>
              <a:t>Sliding problems appeared in series production. Modifications:</a:t>
            </a:r>
          </a:p>
          <a:p>
            <a:pPr lvl="1"/>
            <a:r>
              <a:rPr lang="en-GB" dirty="0" smtClean="0"/>
              <a:t>Pre-forming of fingers to better follow the circumference</a:t>
            </a:r>
          </a:p>
          <a:p>
            <a:pPr lvl="1"/>
            <a:r>
              <a:rPr lang="en-GB" dirty="0" smtClean="0"/>
              <a:t>End-point limiters for sliding movement, to prevent fingers to open-up too much when jaw is fully closed.</a:t>
            </a:r>
          </a:p>
          <a:p>
            <a:endParaRPr lang="en-GB" dirty="0" smtClean="0"/>
          </a:p>
          <a:p>
            <a:r>
              <a:rPr lang="en-GB" dirty="0" smtClean="0"/>
              <a:t>Test &gt;30k cycles OK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Longitudinal contacts for collimators</a:t>
            </a:r>
            <a:endParaRPr lang="en-GB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They must withstand a wear equivalent to 15000 cycles (open-close of the jaw) times 30 mm </a:t>
            </a:r>
            <a:r>
              <a:rPr lang="en-GB" dirty="0" smtClean="0">
                <a:sym typeface="Symbol" pitchFamily="18" charset="2"/>
              </a:rPr>
              <a:t></a:t>
            </a:r>
            <a:r>
              <a:rPr lang="en-GB" dirty="0" smtClean="0"/>
              <a:t> 1 km !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Silver plated </a:t>
            </a:r>
            <a:r>
              <a:rPr lang="en-GB" dirty="0" err="1" smtClean="0"/>
              <a:t>CuBe</a:t>
            </a:r>
            <a:r>
              <a:rPr lang="en-GB" dirty="0" smtClean="0"/>
              <a:t> – Ag plated sliding onto </a:t>
            </a:r>
            <a:r>
              <a:rPr lang="en-GB" dirty="0" err="1" smtClean="0"/>
              <a:t>electropolished</a:t>
            </a:r>
            <a:r>
              <a:rPr lang="en-GB" dirty="0" smtClean="0"/>
              <a:t> </a:t>
            </a:r>
            <a:r>
              <a:rPr lang="en-GB" dirty="0" err="1" smtClean="0"/>
              <a:t>s.steel</a:t>
            </a:r>
            <a:r>
              <a:rPr lang="en-GB" dirty="0" smtClean="0"/>
              <a:t> plates supported by springs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Made of standard </a:t>
            </a:r>
            <a:r>
              <a:rPr lang="en-GB" dirty="0" err="1" smtClean="0"/>
              <a:t>CuBe</a:t>
            </a:r>
            <a:r>
              <a:rPr lang="en-GB" dirty="0" smtClean="0"/>
              <a:t> C17200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May suffer from compression set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Some changes to the springs and plate supports have been introduced in the series following first experience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Good electric contacts...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...Require: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Low surface roughness</a:t>
            </a:r>
          </a:p>
          <a:p>
            <a:r>
              <a:rPr lang="en-GB" dirty="0" smtClean="0"/>
              <a:t>Soft metals (at least one)</a:t>
            </a:r>
          </a:p>
          <a:p>
            <a:r>
              <a:rPr lang="en-GB" dirty="0" smtClean="0"/>
              <a:t>No oxide layer at the </a:t>
            </a:r>
            <a:r>
              <a:rPr lang="en-GB" dirty="0" smtClean="0"/>
              <a:t>surface</a:t>
            </a:r>
          </a:p>
          <a:p>
            <a:endParaRPr lang="en-GB" dirty="0" smtClean="0"/>
          </a:p>
          <a:p>
            <a:r>
              <a:rPr lang="en-GB" dirty="0" smtClean="0"/>
              <a:t>Theoretically:</a:t>
            </a:r>
          </a:p>
          <a:p>
            <a:pPr lvl="1"/>
            <a:r>
              <a:rPr lang="en-GB" dirty="0" smtClean="0"/>
              <a:t>R</a:t>
            </a:r>
            <a:r>
              <a:rPr lang="en-GB" dirty="0" smtClean="0">
                <a:sym typeface="Symbol"/>
              </a:rPr>
              <a:t>P</a:t>
            </a:r>
            <a:r>
              <a:rPr lang="en-GB" baseline="30000" dirty="0" smtClean="0">
                <a:sym typeface="Symbol"/>
              </a:rPr>
              <a:t>-1/3</a:t>
            </a:r>
            <a:r>
              <a:rPr lang="en-GB" dirty="0" smtClean="0">
                <a:sym typeface="Symbol"/>
              </a:rPr>
              <a:t> in elastic regime</a:t>
            </a:r>
          </a:p>
          <a:p>
            <a:pPr lvl="1"/>
            <a:r>
              <a:rPr lang="en-GB" dirty="0" smtClean="0"/>
              <a:t>R</a:t>
            </a:r>
            <a:r>
              <a:rPr lang="en-GB" dirty="0" smtClean="0">
                <a:sym typeface="Symbol"/>
              </a:rPr>
              <a:t></a:t>
            </a:r>
            <a:r>
              <a:rPr lang="en-GB" dirty="0" smtClean="0">
                <a:sym typeface="Symbol"/>
              </a:rPr>
              <a:t>P</a:t>
            </a:r>
            <a:r>
              <a:rPr lang="en-GB" baseline="30000" dirty="0" smtClean="0">
                <a:sym typeface="Symbol"/>
              </a:rPr>
              <a:t>-1/2</a:t>
            </a:r>
            <a:r>
              <a:rPr lang="en-GB" dirty="0" smtClean="0">
                <a:sym typeface="Symbol"/>
              </a:rPr>
              <a:t> </a:t>
            </a:r>
            <a:r>
              <a:rPr lang="en-GB" dirty="0" smtClean="0">
                <a:sym typeface="Symbol"/>
              </a:rPr>
              <a:t>in </a:t>
            </a:r>
            <a:r>
              <a:rPr lang="en-GB" dirty="0" smtClean="0">
                <a:sym typeface="Symbol"/>
              </a:rPr>
              <a:t>plastic regime</a:t>
            </a:r>
          </a:p>
          <a:p>
            <a:r>
              <a:rPr lang="en-GB" dirty="0" smtClean="0">
                <a:sym typeface="Symbol"/>
              </a:rPr>
              <a:t>Experimentally:</a:t>
            </a:r>
          </a:p>
          <a:p>
            <a:pPr lvl="1"/>
            <a:r>
              <a:rPr lang="en-GB" dirty="0" smtClean="0"/>
              <a:t>R</a:t>
            </a:r>
            <a:r>
              <a:rPr lang="en-GB" dirty="0" smtClean="0">
                <a:sym typeface="Symbol"/>
              </a:rPr>
              <a:t></a:t>
            </a:r>
            <a:r>
              <a:rPr lang="en-GB" dirty="0" smtClean="0">
                <a:sym typeface="Symbol"/>
              </a:rPr>
              <a:t>P</a:t>
            </a:r>
            <a:r>
              <a:rPr lang="en-GB" baseline="30000" dirty="0" smtClean="0">
                <a:sym typeface="Symbol"/>
              </a:rPr>
              <a:t>-1-1/2</a:t>
            </a:r>
            <a:r>
              <a:rPr lang="en-GB" dirty="0" smtClean="0">
                <a:sym typeface="Symbol"/>
              </a:rPr>
              <a:t> </a:t>
            </a:r>
            <a:endParaRPr lang="en-GB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	Literature </a:t>
            </a:r>
            <a:endParaRPr lang="en-GB" dirty="0"/>
          </a:p>
        </p:txBody>
      </p:sp>
      <p:pic>
        <p:nvPicPr>
          <p:cNvPr id="10" name="Content Placeholder 9" descr="Image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21848" b="18463"/>
          <a:stretch>
            <a:fillRect/>
          </a:stretch>
        </p:blipFill>
        <p:spPr>
          <a:xfrm>
            <a:off x="5369957" y="1557337"/>
            <a:ext cx="3306499" cy="487824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7F89-8955-41A2-8CB5-BEBA2ED029AF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RF fingers for PIMs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LHC Beam Vacuum Interconnection Study Group</a:t>
            </a:r>
            <a:r>
              <a:rPr lang="en-US" dirty="0" smtClean="0"/>
              <a:t> </a:t>
            </a:r>
            <a:r>
              <a:rPr lang="en-US" b="0" dirty="0" smtClean="0"/>
              <a:t> </a:t>
            </a:r>
          </a:p>
          <a:p>
            <a:pPr lvl="1"/>
            <a:r>
              <a:rPr lang="en-US" b="0" dirty="0" smtClean="0"/>
              <a:t>Chairman:</a:t>
            </a:r>
            <a:r>
              <a:rPr lang="en-US" dirty="0" smtClean="0"/>
              <a:t> </a:t>
            </a:r>
            <a:r>
              <a:rPr lang="en-US" b="0" dirty="0" smtClean="0"/>
              <a:t>N. Hilleret</a:t>
            </a:r>
          </a:p>
          <a:p>
            <a:pPr lvl="1"/>
            <a:r>
              <a:rPr lang="en-US" b="0" dirty="0" smtClean="0"/>
              <a:t>Technical Secretary:</a:t>
            </a:r>
            <a:r>
              <a:rPr lang="en-US" dirty="0" smtClean="0"/>
              <a:t> </a:t>
            </a:r>
            <a:r>
              <a:rPr lang="en-US" b="0" dirty="0" smtClean="0"/>
              <a:t>J. </a:t>
            </a:r>
            <a:r>
              <a:rPr lang="en-US" b="0" dirty="0" err="1" smtClean="0"/>
              <a:t>Knaster</a:t>
            </a:r>
            <a:r>
              <a:rPr lang="en-US" b="0" dirty="0" smtClean="0"/>
              <a:t> / R. Veness</a:t>
            </a:r>
          </a:p>
          <a:p>
            <a:r>
              <a:rPr lang="en-GB" dirty="0" smtClean="0"/>
              <a:t>WG minutes </a:t>
            </a:r>
            <a:endParaRPr lang="en-GB" dirty="0" smtClean="0"/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 smtClean="0">
                <a:hlinkClick r:id="rId3"/>
              </a:rPr>
              <a:t>://at-div-vac.web.cern.ch/at-div-vac/VACPAGES/MINUTES/LHC_Beam_Vacuum_Interconnection/wel.html</a:t>
            </a:r>
            <a:endParaRPr lang="en-US" dirty="0" smtClean="0"/>
          </a:p>
          <a:p>
            <a:r>
              <a:rPr lang="en-US" dirty="0" smtClean="0"/>
              <a:t>PAC 2001 </a:t>
            </a:r>
            <a:r>
              <a:rPr lang="en-US" dirty="0" smtClean="0"/>
              <a:t>paper</a:t>
            </a:r>
          </a:p>
          <a:p>
            <a:pPr lvl="1"/>
            <a:r>
              <a:rPr lang="en-US" dirty="0" smtClean="0">
                <a:hlinkClick r:id="rId4"/>
              </a:rPr>
              <a:t>http</a:t>
            </a:r>
            <a:r>
              <a:rPr lang="en-US" dirty="0" smtClean="0">
                <a:hlinkClick r:id="rId4"/>
              </a:rPr>
              <a:t>://accelconf.web.cern.ch/AccelConf/p01/PAPERS/WPAH037.PDF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GB" dirty="0" smtClean="0"/>
              <a:t>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Good formability: was covered by Stefano Sgobba, </a:t>
            </a:r>
            <a:r>
              <a:rPr lang="en-GB" dirty="0" err="1" smtClean="0"/>
              <a:t>Karine</a:t>
            </a:r>
            <a:r>
              <a:rPr lang="en-GB" dirty="0" smtClean="0"/>
              <a:t> Couturier</a:t>
            </a:r>
          </a:p>
          <a:p>
            <a:r>
              <a:rPr lang="en-GB" dirty="0" smtClean="0"/>
              <a:t>No cold welding: was covered by Paolo Chiggiato</a:t>
            </a:r>
          </a:p>
          <a:p>
            <a:r>
              <a:rPr lang="en-GB" dirty="0" smtClean="0"/>
              <a:t>Low contact resistance: was covered by SC</a:t>
            </a:r>
          </a:p>
          <a:p>
            <a:r>
              <a:rPr lang="en-GB" dirty="0" smtClean="0"/>
              <a:t>Low friction: was covered by Mauro Taborelli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0D27-622D-4FC6-BD3A-C4B978DB1E8D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Cu 17410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538493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600" y="5517232"/>
            <a:ext cx="770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Good adhesion of coatings, </a:t>
            </a:r>
            <a:r>
              <a:rPr lang="en-GB" dirty="0" err="1" smtClean="0"/>
              <a:t>weldability</a:t>
            </a:r>
            <a:r>
              <a:rPr lang="en-GB" dirty="0" smtClean="0"/>
              <a:t> by e-beam, formability w/o need of further annealing for hardening, lower Ni content than usual C17200 alloy, but contains Co (amount small enough for RP)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56BA-AAE9-4297-A43C-4B1B6FD4D91A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605" y="764704"/>
            <a:ext cx="7800867" cy="585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 conductivity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CuBe</a:t>
            </a:r>
            <a:r>
              <a:rPr lang="en-GB" dirty="0" smtClean="0"/>
              <a:t> C17410 has conductivity of 53% IACS (standard C17200 25% IACS) and RRR 2.3</a:t>
            </a:r>
          </a:p>
          <a:p>
            <a:r>
              <a:rPr lang="en-GB" dirty="0" smtClean="0"/>
              <a:t>This is still too high for a reasonable surface impedance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Coating is needed in order to increase surface conductivity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Coating is needed for a low contact resistance (+ avoiding cold welding)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No cold welding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6B19-2E61-4E52-9502-A3C5EDF8CD49}" type="datetime3">
              <a:rPr lang="en-GB" smtClean="0"/>
              <a:pPr/>
              <a:t>3 April,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TE-VSC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7263531" cy="528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-vsc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te-vsc-test</Template>
  <TotalTime>463</TotalTime>
  <Words>694</Words>
  <Application>Microsoft Office PowerPoint</Application>
  <PresentationFormat>On-screen Show (4:3)</PresentationFormat>
  <Paragraphs>207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te-vsc-test</vt:lpstr>
      <vt:lpstr>Past development work on RF fingers</vt:lpstr>
      <vt:lpstr>Work on RF fingers</vt:lpstr>
      <vt:lpstr>Good electric contacts...</vt:lpstr>
      <vt:lpstr>RF fingers for PIMs</vt:lpstr>
      <vt:lpstr>Topics</vt:lpstr>
      <vt:lpstr>Cu 17410</vt:lpstr>
      <vt:lpstr>Slide 7</vt:lpstr>
      <vt:lpstr>Electric conductivity</vt:lpstr>
      <vt:lpstr>No cold welding</vt:lpstr>
      <vt:lpstr>Phase diagrams</vt:lpstr>
      <vt:lpstr>Contact resistance</vt:lpstr>
      <vt:lpstr>Contact resistance</vt:lpstr>
      <vt:lpstr>Friction</vt:lpstr>
      <vt:lpstr>Engineering of PIMs</vt:lpstr>
      <vt:lpstr>RF fingers for collimators</vt:lpstr>
      <vt:lpstr>Slide 16</vt:lpstr>
      <vt:lpstr>Slide 17</vt:lpstr>
      <vt:lpstr>Slide 18</vt:lpstr>
      <vt:lpstr>Phase diagrams</vt:lpstr>
      <vt:lpstr>RF fingers test bench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Follow-up</vt:lpstr>
      <vt:lpstr>Longitudinal contacts for collimators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sjuvet</dc:creator>
  <cp:lastModifiedBy>scala</cp:lastModifiedBy>
  <cp:revision>55</cp:revision>
  <dcterms:created xsi:type="dcterms:W3CDTF">2011-06-15T12:28:07Z</dcterms:created>
  <dcterms:modified xsi:type="dcterms:W3CDTF">2012-04-03T09:46:43Z</dcterms:modified>
</cp:coreProperties>
</file>