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1" r:id="rId4"/>
    <p:sldId id="259" r:id="rId5"/>
    <p:sldId id="257" r:id="rId6"/>
    <p:sldId id="268" r:id="rId7"/>
    <p:sldId id="265" r:id="rId8"/>
    <p:sldId id="264" r:id="rId9"/>
    <p:sldId id="267" r:id="rId10"/>
    <p:sldId id="260" r:id="rId11"/>
    <p:sldId id="262" r:id="rId12"/>
    <p:sldId id="263" r:id="rId13"/>
    <p:sldId id="266" r:id="rId14"/>
    <p:sldId id="26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0F6F7-7D24-4DE5-B751-B974018F956F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B4BFA-282D-4F4C-BAF3-443C112416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0BB-3016-4661-B31E-B9D6A309119C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1E7-EBCC-4D40-AE5C-4C173B2CB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0BB-3016-4661-B31E-B9D6A309119C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1E7-EBCC-4D40-AE5C-4C173B2CB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0BB-3016-4661-B31E-B9D6A309119C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1E7-EBCC-4D40-AE5C-4C173B2CB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0BB-3016-4661-B31E-B9D6A309119C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1E7-EBCC-4D40-AE5C-4C173B2CB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0BB-3016-4661-B31E-B9D6A309119C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1E7-EBCC-4D40-AE5C-4C173B2CB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0BB-3016-4661-B31E-B9D6A309119C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1E7-EBCC-4D40-AE5C-4C173B2CB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0BB-3016-4661-B31E-B9D6A309119C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1E7-EBCC-4D40-AE5C-4C173B2CB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0BB-3016-4661-B31E-B9D6A309119C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1E7-EBCC-4D40-AE5C-4C173B2CB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0BB-3016-4661-B31E-B9D6A309119C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1E7-EBCC-4D40-AE5C-4C173B2CB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0BB-3016-4661-B31E-B9D6A309119C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1E7-EBCC-4D40-AE5C-4C173B2CB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0BB-3016-4661-B31E-B9D6A309119C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91E7-EBCC-4D40-AE5C-4C173B2CB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3D0BB-3016-4661-B31E-B9D6A309119C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991E7-EBCC-4D40-AE5C-4C173B2CB7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CST simulations of VMTSA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B. Salvant, H. Day, A. Grudiev, O. Kononenko, E. Métral,  </a:t>
            </a:r>
          </a:p>
          <a:p>
            <a:r>
              <a:rPr lang="en-US" sz="2400" dirty="0" smtClean="0"/>
              <a:t>April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bad contacts (2</a:t>
            </a:r>
            <a:r>
              <a:rPr lang="en-US" baseline="30000" dirty="0" smtClean="0"/>
              <a:t>nd</a:t>
            </a:r>
            <a:r>
              <a:rPr lang="en-US" dirty="0" smtClean="0"/>
              <a:t> type)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3196" t="21145" r="1095" b="33040"/>
          <a:stretch>
            <a:fillRect/>
          </a:stretch>
        </p:blipFill>
        <p:spPr bwMode="auto">
          <a:xfrm>
            <a:off x="4572000" y="13716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3005" t="22323" r="985" b="33290"/>
          <a:stretch>
            <a:fillRect/>
          </a:stretch>
        </p:blipFill>
        <p:spPr bwMode="auto">
          <a:xfrm>
            <a:off x="4572000" y="4343400"/>
            <a:ext cx="4419600" cy="184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26467" t="21293" r="1695" b="33080"/>
          <a:stretch>
            <a:fillRect/>
          </a:stretch>
        </p:blipFill>
        <p:spPr bwMode="auto">
          <a:xfrm>
            <a:off x="0" y="1752600"/>
            <a:ext cx="4495800" cy="177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 l="26370" t="21405" r="1786" b="30899"/>
          <a:stretch>
            <a:fillRect/>
          </a:stretch>
        </p:blipFill>
        <p:spPr bwMode="auto">
          <a:xfrm>
            <a:off x="244444" y="4419600"/>
            <a:ext cx="4273288" cy="176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bad contacts (2</a:t>
            </a:r>
            <a:r>
              <a:rPr lang="en-US" baseline="30000" dirty="0" smtClean="0"/>
              <a:t>nd</a:t>
            </a:r>
            <a:r>
              <a:rPr lang="en-US" dirty="0" smtClean="0"/>
              <a:t> type)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676400"/>
          <a:ext cx="4267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/>
                <a:gridCol w="853440"/>
                <a:gridCol w="853440"/>
                <a:gridCol w="853440"/>
                <a:gridCol w="85344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Gap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Rs </a:t>
                      </a:r>
                      <a:r>
                        <a:rPr lang="en-US" dirty="0" smtClean="0"/>
                        <a:t>(Ohm)</a:t>
                      </a:r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4114800"/>
          <a:ext cx="4267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/>
                <a:gridCol w="853440"/>
                <a:gridCol w="853440"/>
                <a:gridCol w="853440"/>
                <a:gridCol w="853440"/>
              </a:tblGrid>
              <a:tr h="500932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Gap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Rs </a:t>
                      </a:r>
                      <a:r>
                        <a:rPr lang="en-US" dirty="0" smtClean="0"/>
                        <a:t>(Ohm)</a:t>
                      </a:r>
                    </a:p>
                  </a:txBody>
                  <a:tcPr/>
                </a:tc>
              </a:tr>
              <a:tr h="28624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</a:t>
                      </a:r>
                      <a:endParaRPr lang="en-US" dirty="0"/>
                    </a:p>
                  </a:txBody>
                  <a:tcPr/>
                </a:tc>
              </a:tr>
              <a:tr h="286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  <a:tr h="286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4400" y="1676400"/>
          <a:ext cx="4267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/>
                <a:gridCol w="853440"/>
                <a:gridCol w="853440"/>
                <a:gridCol w="853440"/>
                <a:gridCol w="853440"/>
              </a:tblGrid>
              <a:tr h="500932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Gap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 (Ohm)</a:t>
                      </a:r>
                      <a:endParaRPr lang="en-US" dirty="0"/>
                    </a:p>
                  </a:txBody>
                  <a:tcPr/>
                </a:tc>
              </a:tr>
              <a:tr h="28624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</a:tr>
              <a:tr h="286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</a:t>
                      </a:r>
                      <a:endParaRPr lang="en-US" dirty="0"/>
                    </a:p>
                  </a:txBody>
                  <a:tcPr/>
                </a:tc>
              </a:tr>
              <a:tr h="286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4114800"/>
          <a:ext cx="4267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/>
                <a:gridCol w="853440"/>
                <a:gridCol w="853440"/>
                <a:gridCol w="853440"/>
                <a:gridCol w="853440"/>
              </a:tblGrid>
              <a:tr h="500932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Gap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Rs </a:t>
                      </a:r>
                      <a:r>
                        <a:rPr lang="en-US" dirty="0" smtClean="0"/>
                        <a:t>(Ohm)</a:t>
                      </a:r>
                    </a:p>
                  </a:txBody>
                  <a:tcPr/>
                </a:tc>
              </a:tr>
              <a:tr h="28624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</a:tr>
              <a:tr h="286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</a:tr>
              <a:tr h="2862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7499" t="19358" r="317" b="30865"/>
          <a:stretch>
            <a:fillRect/>
          </a:stretch>
        </p:blipFill>
        <p:spPr bwMode="auto">
          <a:xfrm>
            <a:off x="228600" y="1600200"/>
            <a:ext cx="4800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6667" t="17553" b="29788"/>
          <a:stretch>
            <a:fillRect/>
          </a:stretch>
        </p:blipFill>
        <p:spPr bwMode="auto">
          <a:xfrm>
            <a:off x="3505200" y="4114800"/>
            <a:ext cx="546382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Difficulties with both tetrahedral and hexahedral mesh</a:t>
            </a:r>
          </a:p>
          <a:p>
            <a:endParaRPr lang="en-US" sz="2400" dirty="0" smtClean="0"/>
          </a:p>
          <a:p>
            <a:r>
              <a:rPr lang="en-US" sz="2400" dirty="0" smtClean="0"/>
              <a:t>However, new modes with large shunt impedance appear </a:t>
            </a:r>
            <a:r>
              <a:rPr lang="en-US" sz="2400" dirty="0" smtClean="0"/>
              <a:t>between 100 MHz and 400 MHz </a:t>
            </a:r>
            <a:r>
              <a:rPr lang="en-US" sz="2400" dirty="0" smtClean="0"/>
              <a:t>when degrading the contact</a:t>
            </a:r>
          </a:p>
          <a:p>
            <a:endParaRPr lang="en-US" sz="2400" dirty="0"/>
          </a:p>
          <a:p>
            <a:r>
              <a:rPr lang="en-US" sz="2400" dirty="0" smtClean="0"/>
              <a:t>The worse the contact, </a:t>
            </a:r>
            <a:br>
              <a:rPr lang="en-US" sz="2400" dirty="0" smtClean="0"/>
            </a:br>
            <a:r>
              <a:rPr lang="en-US" sz="2400" dirty="0" smtClean="0"/>
              <a:t>the larger the gap, </a:t>
            </a:r>
            <a:br>
              <a:rPr lang="en-US" sz="2400" dirty="0" smtClean="0"/>
            </a:br>
            <a:r>
              <a:rPr lang="en-US" sz="2400" dirty="0" smtClean="0"/>
              <a:t>the worse the power loss, </a:t>
            </a:r>
            <a:br>
              <a:rPr lang="en-US" sz="2400" dirty="0" smtClean="0"/>
            </a:br>
            <a:r>
              <a:rPr lang="en-US" sz="2400" dirty="0" smtClean="0"/>
              <a:t>the higher the temperature, </a:t>
            </a:r>
            <a:br>
              <a:rPr lang="en-US" sz="2400" dirty="0" smtClean="0"/>
            </a:br>
            <a:r>
              <a:rPr lang="en-US" sz="2400" dirty="0" smtClean="0"/>
              <a:t>the worse the stiffness of the spring and finger,</a:t>
            </a:r>
            <a:br>
              <a:rPr lang="en-US" sz="2400" dirty="0" smtClean="0"/>
            </a:br>
            <a:r>
              <a:rPr lang="en-US" sz="2400" dirty="0" smtClean="0"/>
              <a:t>the worse the contact.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 be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Are these modes with very low Q real?</a:t>
            </a:r>
          </a:p>
          <a:p>
            <a:r>
              <a:rPr lang="en-US" sz="2400" dirty="0" smtClean="0"/>
              <a:t>Understand problems with time domain solver</a:t>
            </a:r>
          </a:p>
          <a:p>
            <a:r>
              <a:rPr lang="en-US" sz="2400" dirty="0" smtClean="0"/>
              <a:t>Quantify power loss (with and without ferrite)</a:t>
            </a:r>
          </a:p>
          <a:p>
            <a:r>
              <a:rPr lang="en-US" sz="2400" dirty="0" smtClean="0"/>
              <a:t>Perform HFSS simulations to include ferrite in frequency domain</a:t>
            </a:r>
          </a:p>
          <a:p>
            <a:pPr lvl="0"/>
            <a:r>
              <a:rPr lang="en-US" sz="2400" dirty="0"/>
              <a:t>Check </a:t>
            </a:r>
            <a:r>
              <a:rPr lang="en-US" sz="2400" dirty="0" smtClean="0"/>
              <a:t>when only </a:t>
            </a:r>
            <a:r>
              <a:rPr lang="en-US" sz="2400" dirty="0"/>
              <a:t>a few fingers have contact</a:t>
            </a:r>
          </a:p>
          <a:p>
            <a:pPr lvl="0"/>
            <a:r>
              <a:rPr lang="en-US" sz="2400" dirty="0" smtClean="0"/>
              <a:t>Check </a:t>
            </a:r>
            <a:r>
              <a:rPr lang="en-US" sz="2400" dirty="0"/>
              <a:t>if the geometry outside affects results</a:t>
            </a:r>
          </a:p>
          <a:p>
            <a:pPr lvl="0"/>
            <a:r>
              <a:rPr lang="en-US" sz="2400" dirty="0" smtClean="0"/>
              <a:t>Reproduce </a:t>
            </a:r>
            <a:r>
              <a:rPr lang="en-US" sz="2400" dirty="0"/>
              <a:t>the </a:t>
            </a:r>
            <a:r>
              <a:rPr lang="en-US" sz="2400" dirty="0" smtClean="0"/>
              <a:t>RF measurements </a:t>
            </a:r>
            <a:r>
              <a:rPr lang="en-US" sz="2400" dirty="0"/>
              <a:t>(S21 with wire, ferrite)</a:t>
            </a:r>
          </a:p>
          <a:p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375" t="23848" r="21875" b="6775"/>
          <a:stretch>
            <a:fillRect/>
          </a:stretch>
        </p:blipFill>
        <p:spPr bwMode="auto">
          <a:xfrm>
            <a:off x="1531132" y="1600200"/>
            <a:ext cx="60817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45" y="1600200"/>
            <a:ext cx="78499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reminder of RF measurements</a:t>
            </a:r>
          </a:p>
          <a:p>
            <a:r>
              <a:rPr lang="en-US" dirty="0" smtClean="0"/>
              <a:t>Conforming RF fingers with perfect contact</a:t>
            </a:r>
            <a:endParaRPr lang="en-US" dirty="0"/>
          </a:p>
          <a:p>
            <a:r>
              <a:rPr lang="en-US" dirty="0" smtClean="0"/>
              <a:t>Simulating loss of contact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303" t="19503" r="1818" b="31739"/>
          <a:stretch>
            <a:fillRect/>
          </a:stretch>
        </p:blipFill>
        <p:spPr bwMode="auto">
          <a:xfrm>
            <a:off x="76200" y="4114800"/>
            <a:ext cx="426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0061" t="21717" r="1227" b="32875"/>
          <a:stretch>
            <a:fillRect/>
          </a:stretch>
        </p:blipFill>
        <p:spPr bwMode="auto">
          <a:xfrm>
            <a:off x="4419600" y="4114800"/>
            <a:ext cx="46382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761" t="23571" r="22820" b="7401"/>
          <a:stretch>
            <a:fillRect/>
          </a:stretch>
        </p:blipFill>
        <p:spPr bwMode="auto">
          <a:xfrm>
            <a:off x="362415" y="228600"/>
            <a:ext cx="8545551" cy="648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Model was not imported from CATIA</a:t>
            </a:r>
          </a:p>
          <a:p>
            <a:r>
              <a:rPr lang="en-US" sz="2400" dirty="0" smtClean="0"/>
              <a:t>Thin RF fingers cause mesh issues</a:t>
            </a:r>
          </a:p>
          <a:p>
            <a:r>
              <a:rPr lang="en-US" sz="2400" dirty="0" smtClean="0"/>
              <a:t>Simulating the loss of contact create small air gaps which are also causing mesh issues</a:t>
            </a:r>
          </a:p>
          <a:p>
            <a:r>
              <a:rPr lang="en-US" sz="2400" dirty="0" smtClean="0"/>
              <a:t>New PC helps a lot</a:t>
            </a:r>
          </a:p>
          <a:p>
            <a:r>
              <a:rPr lang="en-US" sz="2400" dirty="0" smtClean="0"/>
              <a:t>Many possible ways to degrade the contact.</a:t>
            </a:r>
          </a:p>
          <a:p>
            <a:r>
              <a:rPr lang="en-US" sz="2400" dirty="0" smtClean="0"/>
              <a:t>Spring not taken into account</a:t>
            </a:r>
          </a:p>
          <a:p>
            <a:r>
              <a:rPr lang="en-US" sz="2400" dirty="0" smtClean="0"/>
              <a:t>Considers here only the new (short) RF fingers</a:t>
            </a:r>
          </a:p>
          <a:p>
            <a:r>
              <a:rPr lang="en-US" sz="2400" dirty="0" smtClean="0"/>
              <a:t>Loss calculation assume surrounding in Copper for now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  <a:t>Conforming RF fingers with perfect </a:t>
            </a:r>
            <a:r>
              <a:rPr lang="en-US" sz="2400" dirty="0" smtClean="0">
                <a:solidFill>
                  <a:prstClr val="black"/>
                </a:solidFill>
                <a:ea typeface="+mn-ea"/>
                <a:cs typeface="+mn-cs"/>
              </a:rPr>
              <a:t>contact (new fingers)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980" t="18520" r="1867" b="32655"/>
          <a:stretch>
            <a:fillRect/>
          </a:stretch>
        </p:blipFill>
        <p:spPr bwMode="auto">
          <a:xfrm>
            <a:off x="152400" y="990600"/>
            <a:ext cx="4191000" cy="17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8571" t="18729" r="765" b="31893"/>
          <a:stretch>
            <a:fillRect/>
          </a:stretch>
        </p:blipFill>
        <p:spPr bwMode="auto">
          <a:xfrm>
            <a:off x="4436616" y="1219200"/>
            <a:ext cx="4631184" cy="201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4343400"/>
          <a:ext cx="4191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</a:tblGrid>
              <a:tr h="209973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 (Ohm)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Ploss</a:t>
                      </a:r>
                      <a:r>
                        <a:rPr lang="en-US" dirty="0" smtClean="0"/>
                        <a:t> (W)</a:t>
                      </a:r>
                      <a:endParaRPr lang="en-US" dirty="0"/>
                    </a:p>
                  </a:txBody>
                  <a:tcPr/>
                </a:tc>
              </a:tr>
              <a:tr h="2099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0.001</a:t>
                      </a:r>
                      <a:endParaRPr lang="en-US" b="1" dirty="0"/>
                    </a:p>
                  </a:txBody>
                  <a:tcPr/>
                </a:tc>
              </a:tr>
              <a:tr h="2099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0.001</a:t>
                      </a:r>
                    </a:p>
                  </a:txBody>
                  <a:tcPr/>
                </a:tc>
              </a:tr>
              <a:tr h="2099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~0</a:t>
                      </a:r>
                      <a:endParaRPr lang="en-US" b="1" dirty="0"/>
                    </a:p>
                  </a:txBody>
                  <a:tcPr/>
                </a:tc>
              </a:tr>
              <a:tr h="20997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0.0003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648200" y="5715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5562600"/>
            <a:ext cx="22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small power loss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33066" t="42537" r="27873" b="29430"/>
          <a:stretch>
            <a:fillRect/>
          </a:stretch>
        </p:blipFill>
        <p:spPr bwMode="auto">
          <a:xfrm>
            <a:off x="4724400" y="3352800"/>
            <a:ext cx="441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0849" t="20203" r="2122" b="32655"/>
          <a:stretch>
            <a:fillRect/>
          </a:stretch>
        </p:blipFill>
        <p:spPr bwMode="auto">
          <a:xfrm>
            <a:off x="2171700" y="1295400"/>
            <a:ext cx="6667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  <a:ea typeface="+mn-ea"/>
                <a:cs typeface="+mn-cs"/>
              </a:rPr>
              <a:t>Conforming </a:t>
            </a:r>
            <a: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  <a:t>RF fingers with perfect </a:t>
            </a:r>
            <a:r>
              <a:rPr lang="en-US" sz="2400" dirty="0" smtClean="0">
                <a:solidFill>
                  <a:prstClr val="black"/>
                </a:solidFill>
                <a:ea typeface="+mn-ea"/>
                <a:cs typeface="+mn-cs"/>
              </a:rPr>
              <a:t>contact (old fingers)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4343400"/>
          <a:ext cx="4191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</a:tblGrid>
              <a:tr h="209973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 (Ohm)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Ploss</a:t>
                      </a:r>
                      <a:r>
                        <a:rPr lang="en-US" dirty="0" smtClean="0"/>
                        <a:t> (W)</a:t>
                      </a:r>
                      <a:endParaRPr lang="en-US" dirty="0"/>
                    </a:p>
                  </a:txBody>
                  <a:tcPr/>
                </a:tc>
              </a:tr>
              <a:tr h="2099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0.01</a:t>
                      </a:r>
                      <a:endParaRPr lang="en-US" b="1" dirty="0"/>
                    </a:p>
                  </a:txBody>
                  <a:tcPr/>
                </a:tc>
              </a:tr>
              <a:tr h="2099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~0</a:t>
                      </a:r>
                    </a:p>
                  </a:txBody>
                  <a:tcPr/>
                </a:tc>
              </a:tr>
              <a:tr h="2099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0.08</a:t>
                      </a:r>
                      <a:endParaRPr lang="en-US" b="1" dirty="0"/>
                    </a:p>
                  </a:txBody>
                  <a:tcPr/>
                </a:tc>
              </a:tr>
              <a:tr h="20997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648200" y="5715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0" y="5562600"/>
            <a:ext cx="2822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than the new fingers,</a:t>
            </a:r>
          </a:p>
          <a:p>
            <a:r>
              <a:rPr lang="en-US" dirty="0" smtClean="0"/>
              <a:t>But still small values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bad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bad contacts (1</a:t>
            </a:r>
            <a:r>
              <a:rPr lang="en-US" baseline="30000" dirty="0" smtClean="0"/>
              <a:t>st</a:t>
            </a:r>
            <a:r>
              <a:rPr lang="en-US" dirty="0" smtClean="0"/>
              <a:t> type)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7429" t="20228" r="1714" b="33800"/>
          <a:stretch>
            <a:fillRect/>
          </a:stretch>
        </p:blipFill>
        <p:spPr bwMode="auto">
          <a:xfrm>
            <a:off x="228600" y="1447800"/>
            <a:ext cx="472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30133" t="20779" r="991" b="34199"/>
          <a:stretch>
            <a:fillRect/>
          </a:stretch>
        </p:blipFill>
        <p:spPr bwMode="auto">
          <a:xfrm>
            <a:off x="990600" y="3733799"/>
            <a:ext cx="7086600" cy="287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29008" t="19652" r="2290" b="33674"/>
          <a:stretch>
            <a:fillRect/>
          </a:stretch>
        </p:blipFill>
        <p:spPr bwMode="auto">
          <a:xfrm>
            <a:off x="5105400" y="1447800"/>
            <a:ext cx="397042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7010400" y="2819400"/>
            <a:ext cx="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5600" y="2438400"/>
            <a:ext cx="52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Simulating bad contacts (1st type)</a:t>
            </a:r>
            <a:br>
              <a:rPr lang="en-US" sz="3600" dirty="0" smtClean="0"/>
            </a:br>
            <a:r>
              <a:rPr lang="en-US" sz="3600" dirty="0" smtClean="0">
                <a:sym typeface="Wingdings" pitchFamily="2" charset="2"/>
              </a:rPr>
              <a:t> very large losses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" y="1295400"/>
          <a:ext cx="38735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0"/>
                <a:gridCol w="774700"/>
                <a:gridCol w="723900"/>
                <a:gridCol w="825500"/>
                <a:gridCol w="7747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Gap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Rs </a:t>
                      </a:r>
                      <a:r>
                        <a:rPr lang="en-US" dirty="0" smtClean="0"/>
                        <a:t>(Ohm)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Ploss</a:t>
                      </a:r>
                      <a:r>
                        <a:rPr lang="en-US" dirty="0" smtClean="0"/>
                        <a:t> (W)</a:t>
                      </a:r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1600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5600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7300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8800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11100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48200" y="1295400"/>
          <a:ext cx="38735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0"/>
                <a:gridCol w="774700"/>
                <a:gridCol w="723900"/>
                <a:gridCol w="825500"/>
                <a:gridCol w="7747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Gap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Rs </a:t>
                      </a:r>
                      <a:r>
                        <a:rPr lang="en-US" dirty="0" smtClean="0"/>
                        <a:t>(Ohm)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Ploss</a:t>
                      </a:r>
                      <a:r>
                        <a:rPr lang="en-US" dirty="0" smtClean="0"/>
                        <a:t> (W)</a:t>
                      </a:r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1800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1800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7300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8200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11400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47173" y="8382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8382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1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1000" y="4267200"/>
          <a:ext cx="38735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0"/>
                <a:gridCol w="774700"/>
                <a:gridCol w="723900"/>
                <a:gridCol w="825500"/>
                <a:gridCol w="7747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Gap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Rs </a:t>
                      </a:r>
                      <a:r>
                        <a:rPr lang="en-US" dirty="0" smtClean="0"/>
                        <a:t>(Ohm)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Ploss</a:t>
                      </a:r>
                      <a:r>
                        <a:rPr lang="en-US" dirty="0" smtClean="0"/>
                        <a:t> (W)</a:t>
                      </a:r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370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820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1040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1560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00200" y="38216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3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724400" y="4236720"/>
          <a:ext cx="38735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0"/>
                <a:gridCol w="774700"/>
                <a:gridCol w="723900"/>
                <a:gridCol w="825500"/>
                <a:gridCol w="7747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Gap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 (MHz)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Rs </a:t>
                      </a:r>
                      <a:r>
                        <a:rPr lang="en-US" dirty="0" smtClean="0"/>
                        <a:t>(Ohm)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Ploss</a:t>
                      </a:r>
                      <a:r>
                        <a:rPr lang="en-US" dirty="0" smtClean="0"/>
                        <a:t> (W)</a:t>
                      </a:r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620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820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1160</a:t>
                      </a:r>
                      <a:endParaRPr lang="en-US" b="1" dirty="0"/>
                    </a:p>
                  </a:txBody>
                  <a:tcPr/>
                </a:tc>
              </a:tr>
              <a:tr h="318655"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1560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99573" y="38100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640</Words>
  <Application>Microsoft Office PowerPoint</Application>
  <PresentationFormat>On-screen Show (4:3)</PresentationFormat>
  <Paragraphs>304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CST simulations of VMTSA</vt:lpstr>
      <vt:lpstr>Agenda</vt:lpstr>
      <vt:lpstr>Slide 3</vt:lpstr>
      <vt:lpstr>Notes</vt:lpstr>
      <vt:lpstr>Conforming RF fingers with perfect contact (new fingers)</vt:lpstr>
      <vt:lpstr>Conforming RF fingers with perfect contact (old fingers)</vt:lpstr>
      <vt:lpstr>Simulating bad contacts</vt:lpstr>
      <vt:lpstr>Simulating bad contacts (1st type)</vt:lpstr>
      <vt:lpstr>Simulating bad contacts (1st type)  very large losses</vt:lpstr>
      <vt:lpstr>Simulating bad contacts (2nd type)</vt:lpstr>
      <vt:lpstr>Simulating bad contacts (2nd type)</vt:lpstr>
      <vt:lpstr>Slide 12</vt:lpstr>
      <vt:lpstr>conclusions</vt:lpstr>
      <vt:lpstr>Still to be done</vt:lpstr>
      <vt:lpstr>Slide 15</vt:lpstr>
      <vt:lpstr>Slide 16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CST simulations of VMTSA</dc:title>
  <dc:creator>bsalvant</dc:creator>
  <cp:lastModifiedBy>bsalvant</cp:lastModifiedBy>
  <cp:revision>102</cp:revision>
  <dcterms:created xsi:type="dcterms:W3CDTF">2012-04-02T08:12:27Z</dcterms:created>
  <dcterms:modified xsi:type="dcterms:W3CDTF">2012-04-02T23:51:18Z</dcterms:modified>
</cp:coreProperties>
</file>