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6"/>
  </p:notesMasterIdLst>
  <p:sldIdLst>
    <p:sldId id="265" r:id="rId5"/>
    <p:sldId id="369" r:id="rId6"/>
    <p:sldId id="376" r:id="rId7"/>
    <p:sldId id="377" r:id="rId8"/>
    <p:sldId id="371" r:id="rId9"/>
    <p:sldId id="374" r:id="rId10"/>
    <p:sldId id="375" r:id="rId11"/>
    <p:sldId id="372" r:id="rId12"/>
    <p:sldId id="378" r:id="rId13"/>
    <p:sldId id="373" r:id="rId14"/>
    <p:sldId id="379" r:id="rId15"/>
  </p:sldIdLst>
  <p:sldSz cx="9144000" cy="6858000" type="screen4x3"/>
  <p:notesSz cx="6718300" cy="985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3366FF"/>
    <a:srgbClr val="00FF00"/>
    <a:srgbClr val="00CC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73" autoAdjust="0"/>
  </p:normalViewPr>
  <p:slideViewPr>
    <p:cSldViewPr>
      <p:cViewPr>
        <p:scale>
          <a:sx n="120" d="100"/>
          <a:sy n="120" d="100"/>
        </p:scale>
        <p:origin x="-1374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C5624E-972C-4CB2-A430-218C8597C2A2}" type="datetimeFigureOut">
              <a:rPr lang="en-GB" smtClean="0"/>
              <a:pPr/>
              <a:t>26/03/2012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1513" y="4681538"/>
            <a:ext cx="5375275" cy="4433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F6B2A-1500-4519-A1A0-A708C0FD67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731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D217-8748-4A68-82EB-372E8D095972}" type="datetime1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LRFF - 26th March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CD8A-0A5B-4AE2-89AE-374FC8E42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B17B-F10F-40C8-91CE-CFAD08978245}" type="datetime1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LRFF - 26th March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CD8A-0A5B-4AE2-89AE-374FC8E42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9EBDB-11F7-4499-99D4-13B170CDDDDF}" type="datetime1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LRFF - 26th March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CD8A-0A5B-4AE2-89AE-374FC8E42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E0AA-14E6-4408-9BD9-2696A7839744}" type="datetime1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LRFF - 26th March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CD8A-0A5B-4AE2-89AE-374FC8E42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6785-4637-4DD9-AF38-3F9D496E857F}" type="datetime1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LRFF - 26th March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CD8A-0A5B-4AE2-89AE-374FC8E42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364B-585A-425A-8479-329348EA9514}" type="datetime1">
              <a:rPr lang="en-US" smtClean="0"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LRFF - 26th March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CD8A-0A5B-4AE2-89AE-374FC8E42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356F-C47E-4963-B907-5A32D014FB08}" type="datetime1">
              <a:rPr lang="en-US" smtClean="0"/>
              <a:t>3/26/2012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LRFF - 26th March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CD8A-0A5B-4AE2-89AE-374FC8E42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B41A-B5A2-4D95-8240-2B5049C557FD}" type="datetime1">
              <a:rPr lang="en-US" smtClean="0"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LRFF - 26th March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CD8A-0A5B-4AE2-89AE-374FC8E42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64BE4-F442-40EB-9267-F10F4EE0AD13}" type="datetime1">
              <a:rPr lang="en-US" smtClean="0"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LRFF - 26th March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CD8A-0A5B-4AE2-89AE-374FC8E42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4ADA4-C5BB-43C3-BA26-CB938A3BA41A}" type="datetime1">
              <a:rPr lang="en-US" smtClean="0"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LRFF - 26th March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CD8A-0A5B-4AE2-89AE-374FC8E42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DA5B2-2A00-4AE7-A515-85E8A5D32EB1}" type="datetime1">
              <a:rPr lang="en-US" smtClean="0"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LRFF - 26th March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CD8A-0A5B-4AE2-89AE-374FC8E42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A88EF-4F02-4FD7-981C-19E1774220B5}" type="datetime1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LRFF - 26th March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2CD8A-0A5B-4AE2-89AE-374FC8E42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71438" y="214290"/>
            <a:ext cx="8965058" cy="1564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203" tIns="46811" rIns="92203" bIns="46811" anchor="ctr"/>
          <a:lstStyle/>
          <a:p>
            <a:pPr algn="ctr" defTabSz="975990"/>
            <a:r>
              <a:rPr lang="en-US" sz="3700" dirty="0" smtClean="0">
                <a:solidFill>
                  <a:srgbClr val="FF0066"/>
                </a:solidFill>
              </a:rPr>
              <a:t>Vacuum Modules </a:t>
            </a:r>
          </a:p>
          <a:p>
            <a:pPr algn="ctr" defTabSz="975990"/>
            <a:r>
              <a:rPr lang="en-US" sz="3700" dirty="0" smtClean="0">
                <a:solidFill>
                  <a:srgbClr val="FF0066"/>
                </a:solidFill>
              </a:rPr>
              <a:t>in LHC Experiments</a:t>
            </a:r>
            <a:endParaRPr lang="en-US" sz="3900" dirty="0">
              <a:solidFill>
                <a:srgbClr val="FF0066"/>
              </a:solidFill>
            </a:endParaRP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0" y="1830224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203" tIns="46811" rIns="92203" bIns="46811"/>
          <a:lstStyle/>
          <a:p>
            <a:pPr marL="334787" indent="-334787" algn="ctr" defTabSz="975990">
              <a:spcBef>
                <a:spcPct val="20000"/>
              </a:spcBef>
            </a:pPr>
            <a:r>
              <a:rPr lang="en-US" sz="2900" dirty="0">
                <a:solidFill>
                  <a:schemeClr val="accent2"/>
                </a:solidFill>
              </a:rPr>
              <a:t> </a:t>
            </a:r>
            <a:r>
              <a:rPr lang="en-US" sz="2900" dirty="0">
                <a:solidFill>
                  <a:srgbClr val="3366FF"/>
                </a:solidFill>
              </a:rPr>
              <a:t>V. </a:t>
            </a:r>
            <a:r>
              <a:rPr lang="en-US" sz="2900" dirty="0" smtClean="0">
                <a:solidFill>
                  <a:srgbClr val="3366FF"/>
                </a:solidFill>
              </a:rPr>
              <a:t>Baglin (26/3/12)</a:t>
            </a:r>
            <a:endParaRPr lang="en-US" sz="3100" dirty="0">
              <a:solidFill>
                <a:srgbClr val="3366FF"/>
              </a:solidFill>
            </a:endParaRPr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0" y="2378864"/>
            <a:ext cx="9144000" cy="36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9365" tIns="45392" rIns="89365" bIns="45392">
            <a:spAutoFit/>
          </a:bodyPr>
          <a:lstStyle/>
          <a:p>
            <a:pPr algn="ctr" defTabSz="975990"/>
            <a:r>
              <a:rPr lang="en-US" dirty="0">
                <a:solidFill>
                  <a:srgbClr val="00CC99"/>
                </a:solidFill>
              </a:rPr>
              <a:t>CERN </a:t>
            </a:r>
            <a:r>
              <a:rPr lang="en-US" dirty="0" smtClean="0">
                <a:solidFill>
                  <a:srgbClr val="00CC99"/>
                </a:solidFill>
              </a:rPr>
              <a:t>TE-VSC, </a:t>
            </a:r>
            <a:r>
              <a:rPr lang="en-US" dirty="0">
                <a:solidFill>
                  <a:srgbClr val="00CC99"/>
                </a:solidFill>
              </a:rPr>
              <a:t>Geneva</a:t>
            </a:r>
          </a:p>
        </p:txBody>
      </p:sp>
      <p:sp>
        <p:nvSpPr>
          <p:cNvPr id="83975" name="Line 7"/>
          <p:cNvSpPr>
            <a:spLocks noChangeShapeType="1"/>
          </p:cNvSpPr>
          <p:nvPr/>
        </p:nvSpPr>
        <p:spPr bwMode="auto">
          <a:xfrm>
            <a:off x="0" y="2850352"/>
            <a:ext cx="9144000" cy="0"/>
          </a:xfrm>
          <a:prstGeom prst="line">
            <a:avLst/>
          </a:prstGeom>
          <a:noFill/>
          <a:ln w="34925">
            <a:solidFill>
              <a:srgbClr val="FF0066"/>
            </a:solidFill>
            <a:round/>
            <a:headEnd/>
            <a:tailEnd/>
          </a:ln>
          <a:effectLst/>
        </p:spPr>
        <p:txBody>
          <a:bodyPr lIns="81711" tIns="40855" rIns="81711" bIns="40855"/>
          <a:lstStyle/>
          <a:p>
            <a:endParaRPr lang="en-US" dirty="0"/>
          </a:p>
        </p:txBody>
      </p:sp>
      <p:grpSp>
        <p:nvGrpSpPr>
          <p:cNvPr id="11" name="Group 12"/>
          <p:cNvGrpSpPr/>
          <p:nvPr/>
        </p:nvGrpSpPr>
        <p:grpSpPr>
          <a:xfrm>
            <a:off x="71438" y="524650"/>
            <a:ext cx="1643042" cy="2189970"/>
            <a:chOff x="0" y="357166"/>
            <a:chExt cx="1643042" cy="2189970"/>
          </a:xfrm>
        </p:grpSpPr>
        <p:pic>
          <p:nvPicPr>
            <p:cNvPr id="12" name="Picture 11" descr="icon-bul-pho-2007-046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720" y="357166"/>
              <a:ext cx="1065396" cy="1078714"/>
            </a:xfrm>
            <a:prstGeom prst="rect">
              <a:avLst/>
            </a:prstGeom>
          </p:spPr>
        </p:pic>
        <p:pic>
          <p:nvPicPr>
            <p:cNvPr id="13" name="Picture 12" descr="VSC logo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428736"/>
              <a:ext cx="1643042" cy="1118400"/>
            </a:xfrm>
            <a:prstGeom prst="rect">
              <a:avLst/>
            </a:prstGeom>
          </p:spPr>
        </p:pic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LRFF - 26th March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88728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3366FF"/>
                </a:solidFill>
              </a:rPr>
              <a:t>LHCb from Q1L to Q1R</a:t>
            </a:r>
            <a:endParaRPr lang="en-US" sz="3600" dirty="0">
              <a:solidFill>
                <a:srgbClr val="3366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644257"/>
            <a:ext cx="77768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F0000"/>
                </a:solidFill>
              </a:rPr>
              <a:t>Vacuum modules with RF insert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GB" sz="2000" dirty="0" smtClean="0"/>
              <a:t>8 typical from LSS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GB" sz="2000" dirty="0" smtClean="0"/>
              <a:t>1 special wake field suppressor for VELO vacuum chamber (VC8A)</a:t>
            </a:r>
            <a:endParaRPr lang="en-GB" sz="2000" b="1" dirty="0">
              <a:solidFill>
                <a:srgbClr val="FF0066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672" y="2780928"/>
            <a:ext cx="6467475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LRFF - 26th March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32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88728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3366FF"/>
                </a:solidFill>
              </a:rPr>
              <a:t>LHCb: VC8A</a:t>
            </a:r>
            <a:endParaRPr lang="en-US" sz="3600" dirty="0">
              <a:solidFill>
                <a:srgbClr val="3366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9552" y="788722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I have to check and find the drawings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628800"/>
            <a:ext cx="4562475" cy="317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39" y="3717032"/>
            <a:ext cx="2952750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9839" y="6145907"/>
            <a:ext cx="2222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Ref: CERN courier -Oct 2006</a:t>
            </a:r>
            <a:endParaRPr lang="en-GB" sz="1400" dirty="0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LRFF - 26th March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62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88728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3366FF"/>
                </a:solidFill>
              </a:rPr>
              <a:t>ATLAS from Q1L to Q1R</a:t>
            </a:r>
            <a:endParaRPr lang="en-US" sz="3600" dirty="0">
              <a:solidFill>
                <a:srgbClr val="3366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644257"/>
            <a:ext cx="640871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F0000"/>
                </a:solidFill>
              </a:rPr>
              <a:t>Vacuum modules with RF insert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GB" sz="2000" dirty="0" smtClean="0"/>
              <a:t>2 typical from LSS (VMABB)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GB" sz="2000" dirty="0" smtClean="0"/>
              <a:t>2 special for experiments (VBX)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GB" sz="2000" dirty="0" smtClean="0"/>
              <a:t>2 special vacuum chambers (VCIJP, X)</a:t>
            </a:r>
          </a:p>
          <a:p>
            <a:pPr algn="ctr"/>
            <a:endParaRPr lang="en-GB" sz="2000" b="1" dirty="0">
              <a:solidFill>
                <a:srgbClr val="FF0066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260" y="3501008"/>
            <a:ext cx="621030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LRFF - 26th March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8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88728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3366FF"/>
                </a:solidFill>
              </a:rPr>
              <a:t>ATLAS: VBX</a:t>
            </a:r>
            <a:endParaRPr lang="en-US" sz="3600" dirty="0">
              <a:solidFill>
                <a:srgbClr val="3366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4805" y="692696"/>
            <a:ext cx="30243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Cu insert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3 micron Rh coating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196752"/>
            <a:ext cx="4345966" cy="479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3023455" cy="273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LRFF - 26th March 2012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03" y="3789040"/>
            <a:ext cx="4326433" cy="26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955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88728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3366FF"/>
                </a:solidFill>
              </a:rPr>
              <a:t>ATLAS: VC1JP</a:t>
            </a:r>
            <a:endParaRPr lang="en-US" sz="3600" dirty="0">
              <a:solidFill>
                <a:srgbClr val="3366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6040" y="646331"/>
            <a:ext cx="4225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Cu coating 10 micron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Should have Rh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Same as CMS VBX5B (see later)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705" y="2276872"/>
            <a:ext cx="7129409" cy="3604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LRFF - 26th March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05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88728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3366FF"/>
                </a:solidFill>
              </a:rPr>
              <a:t>CMS from Q1L to Q1R</a:t>
            </a:r>
            <a:endParaRPr lang="en-US" sz="3600" dirty="0">
              <a:solidFill>
                <a:srgbClr val="3366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644257"/>
            <a:ext cx="770485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F0000"/>
                </a:solidFill>
              </a:rPr>
              <a:t>Vacuum modules with RF insert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GB" sz="2000" dirty="0" smtClean="0"/>
              <a:t>2 typical from LSS (VMDQB)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GB" sz="2000" dirty="0" smtClean="0"/>
              <a:t>2 special for experiments (VBX)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GB" sz="2000" dirty="0" smtClean="0"/>
              <a:t>4 special for CMS (VBX5A and B)</a:t>
            </a:r>
          </a:p>
          <a:p>
            <a:pPr algn="ctr"/>
            <a:endParaRPr lang="en-GB" sz="2000" b="1" dirty="0">
              <a:solidFill>
                <a:srgbClr val="FF0066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486025"/>
            <a:ext cx="6096000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LRFF - 26th March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17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88728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3366FF"/>
                </a:solidFill>
              </a:rPr>
              <a:t>CMS: VBX5B</a:t>
            </a:r>
            <a:endParaRPr lang="en-US" sz="3600" dirty="0">
              <a:solidFill>
                <a:srgbClr val="3366FF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64704"/>
            <a:ext cx="7452320" cy="5016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84650" y="5596610"/>
            <a:ext cx="48418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Installed at 500 mm, so overlap about 23 mm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7596336" y="2924944"/>
            <a:ext cx="252028" cy="936104"/>
          </a:xfrm>
          <a:prstGeom prst="straightConnector1">
            <a:avLst/>
          </a:prstGeom>
          <a:ln w="2540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236296" y="3798332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100 micron Cu coating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LRFF - 26th March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39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96044"/>
            <a:ext cx="6477000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0"/>
            <a:ext cx="88728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3366FF"/>
                </a:solidFill>
              </a:rPr>
              <a:t>CMS: VBX5A</a:t>
            </a:r>
            <a:endParaRPr lang="en-US" sz="3600" dirty="0">
              <a:solidFill>
                <a:srgbClr val="3366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84650" y="5596610"/>
            <a:ext cx="4724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Installed at 312 mm, so overlap about 48 mm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1619672" y="2034530"/>
            <a:ext cx="252028" cy="288032"/>
          </a:xfrm>
          <a:prstGeom prst="straightConnector1">
            <a:avLst/>
          </a:prstGeom>
          <a:ln w="2540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259632" y="242592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Cu insert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2311" y="2095101"/>
            <a:ext cx="2457450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7308304" y="4509120"/>
            <a:ext cx="1368152" cy="648072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LRFF - 26th March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00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88728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3366FF"/>
                </a:solidFill>
              </a:rPr>
              <a:t>ALICE from Q1L to Q1R</a:t>
            </a:r>
            <a:endParaRPr lang="en-US" sz="3600" dirty="0">
              <a:solidFill>
                <a:srgbClr val="3366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644257"/>
            <a:ext cx="45182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F0000"/>
                </a:solidFill>
              </a:rPr>
              <a:t>Vacuum modules with RF insert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GB" sz="2000" dirty="0" smtClean="0"/>
              <a:t>10 typical from LSS (</a:t>
            </a:r>
            <a:r>
              <a:rPr lang="en-GB" sz="2000" dirty="0" err="1" smtClean="0"/>
              <a:t>Vmxyz</a:t>
            </a:r>
            <a:r>
              <a:rPr lang="en-GB" sz="2000" dirty="0" smtClean="0"/>
              <a:t>)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en-GB" sz="2000" dirty="0" smtClean="0"/>
              <a:t>Y=A =&gt; 80/80 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en-GB" sz="2000" dirty="0" smtClean="0"/>
              <a:t>Y=B =&gt; 63/63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en-GB" sz="2000" dirty="0" smtClean="0"/>
              <a:t>Y=C =&gt;  63/80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en-GB" sz="2000" dirty="0" smtClean="0"/>
              <a:t>Y=O =&gt; 100/63</a:t>
            </a:r>
          </a:p>
          <a:p>
            <a:pPr algn="ctr"/>
            <a:endParaRPr lang="en-GB" sz="2000" b="1" dirty="0">
              <a:solidFill>
                <a:srgbClr val="FF0066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429000"/>
            <a:ext cx="6238875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LRFF - 26th March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57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88728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3366FF"/>
                </a:solidFill>
              </a:rPr>
              <a:t>ALICE: VMABA</a:t>
            </a:r>
            <a:endParaRPr lang="en-US" sz="3600" dirty="0">
              <a:solidFill>
                <a:srgbClr val="3366FF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380" y="801093"/>
            <a:ext cx="53721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210450" y="1268760"/>
            <a:ext cx="29213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Cu insert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20 </a:t>
            </a:r>
            <a:r>
              <a:rPr lang="en-GB" dirty="0" err="1" smtClean="0">
                <a:solidFill>
                  <a:srgbClr val="FF0000"/>
                </a:solidFill>
              </a:rPr>
              <a:t>deg</a:t>
            </a:r>
            <a:r>
              <a:rPr lang="en-GB" dirty="0" smtClean="0">
                <a:solidFill>
                  <a:srgbClr val="FF0000"/>
                </a:solidFill>
              </a:rPr>
              <a:t> angle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Should have Rh coating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740" y="2636912"/>
            <a:ext cx="3233712" cy="3259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LRFF - 26th March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81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2679B194E2564B91C6569AB8ABDAFA" ma:contentTypeVersion="4" ma:contentTypeDescription="Create a new document." ma:contentTypeScope="" ma:versionID="562a191cf65aad0f6684e0c6f3abbec7">
  <xsd:schema xmlns:xsd="http://www.w3.org/2001/XMLSchema" xmlns:xs="http://www.w3.org/2001/XMLSchema" xmlns:p="http://schemas.microsoft.com/office/2006/metadata/properties" xmlns:ns2="e2141617-a527-43ea-bd46-be3e5df55af0" targetNamespace="http://schemas.microsoft.com/office/2006/metadata/properties" ma:root="true" ma:fieldsID="e9a12539ce36a9930a6ba5bd0cbfc240" ns2:_="">
    <xsd:import namespace="e2141617-a527-43ea-bd46-be3e5df55af0"/>
    <xsd:element name="properties">
      <xsd:complexType>
        <xsd:sequence>
          <xsd:element name="documentManagement">
            <xsd:complexType>
              <xsd:all>
                <xsd:element ref="ns2:Meeting" minOccurs="0"/>
                <xsd:element ref="ns2:Presenter"/>
                <xsd:element ref="ns2:Object" minOccurs="0"/>
                <xsd:element ref="ns2:Dat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141617-a527-43ea-bd46-be3e5df55af0" elementFormDefault="qualified">
    <xsd:import namespace="http://schemas.microsoft.com/office/2006/documentManagement/types"/>
    <xsd:import namespace="http://schemas.microsoft.com/office/infopath/2007/PartnerControls"/>
    <xsd:element name="Meeting" ma:index="8" nillable="true" ma:displayName="Meeting" ma:internalName="Meeting">
      <xsd:simpleType>
        <xsd:restriction base="dms:Text">
          <xsd:maxLength value="255"/>
        </xsd:restriction>
      </xsd:simpleType>
    </xsd:element>
    <xsd:element name="Presenter" ma:index="9" ma:displayName="Presenter" ma:default="Enter Choice" ma:format="Dropdown" ma:internalName="Presenter">
      <xsd:simpleType>
        <xsd:restriction base="dms:Choice">
          <xsd:enumeration value="Enter Choice"/>
          <xsd:enumeration value="VB"/>
          <xsd:enumeration value="GB"/>
          <xsd:enumeration value="GL"/>
          <xsd:enumeration value="Other"/>
        </xsd:restriction>
      </xsd:simpleType>
    </xsd:element>
    <xsd:element name="Object" ma:index="10" nillable="true" ma:displayName="Object" ma:internalName="Object">
      <xsd:simpleType>
        <xsd:restriction base="dms:Text">
          <xsd:maxLength value="255"/>
        </xsd:restriction>
      </xsd:simpleType>
    </xsd:element>
    <xsd:element name="Date" ma:index="11" ma:displayName="Date" ma:default="[today]" ma:format="DateOnly" ma:internalName="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ate xmlns="e2141617-a527-43ea-bd46-be3e5df55af0">2012-03-14T00:00:00+01:00</Date>
    <Object xmlns="e2141617-a527-43ea-bd46-be3e5df55af0">VacuumStatus</Object>
    <Meeting xmlns="e2141617-a527-43ea-bd46-be3e5df55af0">LMC</Meeting>
    <Presenter xmlns="e2141617-a527-43ea-bd46-be3e5df55af0">VB</Presenter>
  </documentManagement>
</p:properties>
</file>

<file path=customXml/itemProps1.xml><?xml version="1.0" encoding="utf-8"?>
<ds:datastoreItem xmlns:ds="http://schemas.openxmlformats.org/officeDocument/2006/customXml" ds:itemID="{46A89A00-2BF7-43EA-B985-40697834B1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141617-a527-43ea-bd46-be3e5df55a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1820F76-3509-4BB3-9BC2-7B4C07DF88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C0E500-30DA-4192-A090-0C99518F72D8}">
  <ds:schemaRefs>
    <ds:schemaRef ds:uri="http://schemas.microsoft.com/office/2006/documentManagement/types"/>
    <ds:schemaRef ds:uri="e2141617-a527-43ea-bd46-be3e5df55af0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12637</TotalTime>
  <Words>281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vbaglin</dc:creator>
  <cp:lastModifiedBy>Vincent Baglin</cp:lastModifiedBy>
  <cp:revision>791</cp:revision>
  <dcterms:created xsi:type="dcterms:W3CDTF">2008-09-17T08:36:14Z</dcterms:created>
  <dcterms:modified xsi:type="dcterms:W3CDTF">2012-03-26T17:33:29Z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0x010100F62679B194E2564B91C6569AB8ABDAFA</vt:lpwstr>
  </property>
</Properties>
</file>