
<file path=[Content_Types].xml><?xml version="1.0" encoding="utf-8"?>
<Types xmlns="http://schemas.openxmlformats.org/package/2006/content-types">
  <Override PartName="/ppt/notesSlides/notesSlide31.xml" ContentType="application/vnd.openxmlformats-officedocument.presentationml.notesSlide+xml"/>
  <Override PartName="/ppt/slides/slide68.xml" ContentType="application/vnd.openxmlformats-officedocument.presentationml.slide+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embeddings/Microsoft_Equation22.bin" ContentType="application/vnd.openxmlformats-officedocument.oleObject"/>
  <Override PartName="/docProps/app.xml" ContentType="application/vnd.openxmlformats-officedocument.extended-properties+xml"/>
  <Override PartName="/ppt/notesSlides/notesSlide9.xml" ContentType="application/vnd.openxmlformats-officedocument.presentationml.notesSlide+xml"/>
  <Override PartName="/ppt/embeddings/Microsoft_Equation29.bin" ContentType="application/vnd.openxmlformats-officedocument.oleObject"/>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embeddings/Microsoft_Equation39.bin" ContentType="application/vnd.openxmlformats-officedocument.oleObject"/>
  <Override PartName="/ppt/slides/slide47.xml" ContentType="application/vnd.openxmlformats-officedocument.presentationml.slide+xml"/>
  <Override PartName="/ppt/notesSlides/notesSlide52.xml" ContentType="application/vnd.openxmlformats-officedocument.presentationml.notesSlide+xml"/>
  <Override PartName="/ppt/embeddings/Microsoft_Equation20.bin" ContentType="application/vnd.openxmlformats-officedocument.oleObject"/>
  <Override PartName="/ppt/slides/slide1.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Default Extension="wmf" ContentType="image/x-wmf"/>
  <Override PartName="/ppt/notesSlides/notesSlide71.xml" ContentType="application/vnd.openxmlformats-officedocument.presentationml.notesSlide+xml"/>
  <Override PartName="/ppt/embeddings/Microsoft_Equation12.bin" ContentType="application/vnd.openxmlformats-officedocument.oleObject"/>
  <Override PartName="/ppt/embeddings/Microsoft_Equation42.bin" ContentType="application/vnd.openxmlformats-officedocument.oleObject"/>
  <Override PartName="/ppt/embeddings/Microsoft_Equation11.bin" ContentType="application/vnd.openxmlformats-officedocument.oleObject"/>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embeddings/Microsoft_Equation23.bin" ContentType="application/vnd.openxmlformats-officedocument.oleObject"/>
  <Override PartName="/ppt/notesSlides/notesSlide42.xml" ContentType="application/vnd.openxmlformats-officedocument.presentationml.notesSlide+xml"/>
  <Default Extension="pict" ContentType="image/pict"/>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notesSlides/notesSlide45.xml" ContentType="application/vnd.openxmlformats-officedocument.presentationml.notesSlide+xml"/>
  <Override PartName="/ppt/slides/slide10.xml" ContentType="application/vnd.openxmlformats-officedocument.presentationml.slide+xml"/>
  <Override PartName="/ppt/notesSlides/notesSlide48.xml" ContentType="application/vnd.openxmlformats-officedocument.presentationml.notesSlide+xml"/>
  <Override PartName="/ppt/slides/slide33.xml" ContentType="application/vnd.openxmlformats-officedocument.presentationml.slide+xml"/>
  <Default Extension="vml" ContentType="application/vnd.openxmlformats-officedocument.vmlDrawing"/>
  <Default Extension="png" ContentType="image/png"/>
  <Override PartName="/ppt/embeddings/Microsoft_Equation1.bin" ContentType="application/vnd.openxmlformats-officedocument.oleObject"/>
  <Override PartName="/docProps/core.xml" ContentType="application/vnd.openxmlformats-package.core-properties+xml"/>
  <Override PartName="/ppt/slides/slide56.xml" ContentType="application/vnd.openxmlformats-officedocument.presentationml.slide+xml"/>
  <Override PartName="/ppt/embeddings/Microsoft_Equation24.bin" ContentType="application/vnd.openxmlformats-officedocument.oleObject"/>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embeddings/Microsoft_Equation3.bin" ContentType="application/vnd.openxmlformats-officedocument.oleObject"/>
  <Override PartName="/ppt/notesSlides/notesSlide24.xml" ContentType="application/vnd.openxmlformats-officedocument.presentationml.notesSlide+xml"/>
  <Override PartName="/ppt/embeddings/Microsoft_Equation41.bin" ContentType="application/vnd.openxmlformats-officedocument.oleObject"/>
  <Override PartName="/ppt/slides/slide55.xml" ContentType="application/vnd.openxmlformats-officedocument.presentationml.slide+xml"/>
  <Override PartName="/ppt/notesSlides/notesSlide47.xml" ContentType="application/vnd.openxmlformats-officedocument.presentationml.notes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embeddings/Microsoft_Equation15.bin" ContentType="application/vnd.openxmlformats-officedocument.oleObject"/>
  <Override PartName="/ppt/notesSlides/notesSlide75.xml" ContentType="application/vnd.openxmlformats-officedocument.presentationml.notesSlide+xml"/>
  <Override PartName="/ppt/slides/slide2.xml" ContentType="application/vnd.openxmlformats-officedocument.presentationml.slide+xml"/>
  <Override PartName="/ppt/embeddings/Microsoft_Equation28.bin" ContentType="application/vnd.openxmlformats-officedocument.oleObject"/>
  <Override PartName="/ppt/notesSlides/notesSlide25.xml" ContentType="application/vnd.openxmlformats-officedocument.presentationml.notesSlide+xml"/>
  <Override PartName="/ppt/notesSlides/notesSlide69.xml" ContentType="application/vnd.openxmlformats-officedocument.presentationml.notesSlide+xml"/>
  <Override PartName="/ppt/embeddings/Microsoft_Equation51.bin" ContentType="application/vnd.openxmlformats-officedocument.oleObject"/>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s/slide54.xml" ContentType="application/vnd.openxmlformats-officedocument.presentationml.slide+xml"/>
  <Override PartName="/ppt/embeddings/Microsoft_Equation43.bin" ContentType="application/vnd.openxmlformats-officedocument.oleObject"/>
  <Override PartName="/ppt/embeddings/Microsoft_Equation16.bin" ContentType="application/vnd.openxmlformats-officedocument.oleObject"/>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embeddings/Microsoft_Equation33.bin" ContentType="application/vnd.openxmlformats-officedocument.oleObject"/>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63.xml" ContentType="application/vnd.openxmlformats-officedocument.presentationml.notesSlide+xml"/>
  <Override PartName="/ppt/embeddings/Microsoft_Equation40.bin" ContentType="application/vnd.openxmlformats-officedocument.oleObject"/>
  <Override PartName="/ppt/slides/slide25.xml" ContentType="application/vnd.openxmlformats-officedocument.presentationml.slide+xml"/>
  <Override PartName="/ppt/embeddings/Microsoft_Equation48.bin" ContentType="application/vnd.openxmlformats-officedocument.oleObject"/>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notesSlides/notesSlide50.xml" ContentType="application/vnd.openxmlformats-officedocument.presentationml.notesSlide+xml"/>
  <Override PartName="/ppt/embeddings/Microsoft_Equation10.bin" ContentType="application/vnd.openxmlformats-officedocument.oleObject"/>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60.xml" ContentType="application/vnd.openxmlformats-officedocument.presentationml.notesSlide+xml"/>
  <Override PartName="/ppt/slides/slide49.xml" ContentType="application/vnd.openxmlformats-officedocument.presentationml.slide+xml"/>
  <Override PartName="/ppt/slides/slide70.xml" ContentType="application/vnd.openxmlformats-officedocument.presentationml.slide+xml"/>
  <Override PartName="/ppt/embeddings/Microsoft_Equation13.bin" ContentType="application/vnd.openxmlformats-officedocument.oleObject"/>
  <Override PartName="/ppt/slides/slide48.xml" ContentType="application/vnd.openxmlformats-officedocument.presentationml.slide+xml"/>
  <Override PartName="/ppt/presentation.xml" ContentType="application/vnd.openxmlformats-officedocument.presentationml.presentation.main+xml"/>
  <Default Extension="jpeg" ContentType="image/jpeg"/>
  <Override PartName="/ppt/slides/slide3.xml" ContentType="application/vnd.openxmlformats-officedocument.presentationml.slide+xml"/>
  <Override PartName="/ppt/notesSlides/notesSlide8.xml" ContentType="application/vnd.openxmlformats-officedocument.presentationml.notesSlide+xml"/>
  <Override PartName="/ppt/slides/slide74.xml" ContentType="application/vnd.openxmlformats-officedocument.presentationml.slide+xml"/>
  <Override PartName="/ppt/embeddings/Microsoft_Equation27.bin" ContentType="application/vnd.openxmlformats-officedocument.oleObject"/>
  <Override PartName="/ppt/slides/slide75.xml" ContentType="application/vnd.openxmlformats-officedocument.presentationml.slide+xml"/>
  <Override PartName="/ppt/embeddings/Microsoft_Equation9.bin" ContentType="application/vnd.openxmlformats-officedocument.oleObject"/>
  <Override PartName="/ppt/notesSlides/notesSlide64.xml" ContentType="application/vnd.openxmlformats-officedocument.presentationml.notesSlide+xml"/>
  <Override PartName="/ppt/slides/slide15.xml" ContentType="application/vnd.openxmlformats-officedocument.presentationml.slide+xml"/>
  <Override PartName="/ppt/embeddings/Microsoft_Equation32.bin" ContentType="application/vnd.openxmlformats-officedocument.oleObject"/>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embeddings/Microsoft_Equation8.bin" ContentType="application/vnd.openxmlformats-officedocument.oleObject"/>
  <Override PartName="/ppt/slides/slide21.xml" ContentType="application/vnd.openxmlformats-officedocument.presentationml.slide+xml"/>
  <Override PartName="/ppt/slides/slide2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embeddings/Microsoft_Equation36.bin" ContentType="application/vnd.openxmlformats-officedocument.oleObject"/>
  <Override PartName="/ppt/notesSlides/notesSlide4.xml" ContentType="application/vnd.openxmlformats-officedocument.presentationml.notesSlide+xml"/>
  <Override PartName="/ppt/embeddings/Microsoft_Equation19.bin" ContentType="application/vnd.openxmlformats-officedocument.oleObject"/>
  <Override PartName="/ppt/notesSlides/notesSlide41.xml" ContentType="application/vnd.openxmlformats-officedocument.presentationml.notesSlide+xml"/>
  <Override PartName="/ppt/notesSlides/notesSlide66.xml" ContentType="application/vnd.openxmlformats-officedocument.presentationml.notesSlide+xml"/>
  <Override PartName="/ppt/embeddings/Microsoft_Equation4.bin" ContentType="application/vnd.openxmlformats-officedocument.oleObject"/>
  <Override PartName="/ppt/slides/slide13.xml" ContentType="application/vnd.openxmlformats-officedocument.presentationml.slide+xml"/>
  <Override PartName="/ppt/notesSlides/notesSlide17.xml" ContentType="application/vnd.openxmlformats-officedocument.presentationml.notesSlide+xml"/>
  <Override PartName="/ppt/embeddings/Microsoft_Equation5.bin" ContentType="application/vnd.openxmlformats-officedocument.oleObject"/>
  <Override PartName="/ppt/notesSlides/notesSlide6.xml" ContentType="application/vnd.openxmlformats-officedocument.presentationml.notesSlide+xml"/>
  <Override PartName="/ppt/embeddings/Microsoft_Equation18.bin" ContentType="application/vnd.openxmlformats-officedocument.oleObject"/>
  <Override PartName="/ppt/notesSlides/notesSlide57.xml" ContentType="application/vnd.openxmlformats-officedocument.presentationml.notesSlide+xml"/>
  <Override PartName="/ppt/embeddings/Microsoft_Equation52.bin" ContentType="application/vnd.openxmlformats-officedocument.oleObject"/>
  <Override PartName="/ppt/slideLayouts/slideLayout2.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slides/slide27.xml" ContentType="application/vnd.openxmlformats-officedocument.presentationml.slide+xml"/>
  <Override PartName="/ppt/embeddings/Microsoft_Equation30.bin" ContentType="application/vnd.openxmlformats-officedocument.oleObject"/>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slides/slide67.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embeddings/Microsoft_Equation38.bin" ContentType="application/vnd.openxmlformats-officedocument.oleObject"/>
  <Override PartName="/ppt/embeddings/Microsoft_Equation47.bin" ContentType="application/vnd.openxmlformats-officedocument.oleObject"/>
  <Override PartName="/ppt/slides/slide69.xml" ContentType="application/vnd.openxmlformats-officedocument.presentationml.slide+xml"/>
  <Override PartName="/ppt/embeddings/Microsoft_Equation49.bin" ContentType="application/vnd.openxmlformats-officedocument.oleObject"/>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embeddings/Microsoft_Equation34.bin" ContentType="application/vnd.openxmlformats-officedocument.oleObject"/>
  <Override PartName="/ppt/embeddings/Microsoft_Equation44.bin" ContentType="application/vnd.openxmlformats-officedocument.oleObject"/>
  <Override PartName="/ppt/embeddings/Microsoft_Equation25.bin" ContentType="application/vnd.openxmlformats-officedocument.oleObject"/>
  <Override PartName="/ppt/slides/slide50.xml" ContentType="application/vnd.openxmlformats-officedocument.presentationml.slide+xml"/>
  <Override PartName="/ppt/embeddings/Microsoft_Equation35.bin" ContentType="application/vnd.openxmlformats-officedocument.oleObject"/>
  <Override PartName="/ppt/slides/slide57.xml" ContentType="application/vnd.openxmlformats-officedocument.presentationml.slide+xml"/>
  <Override PartName="/ppt/notesSlides/notesSlide29.xml" ContentType="application/vnd.openxmlformats-officedocument.presentationml.notesSlide+xml"/>
  <Override PartName="/ppt/embeddings/Microsoft_Equation14.bin" ContentType="application/vnd.openxmlformats-officedocument.oleObject"/>
  <Override PartName="/ppt/notesSlides/notesSlide7.xml" ContentType="application/vnd.openxmlformats-officedocument.presentationml.notesSlide+xml"/>
  <Override PartName="/ppt/embeddings/Microsoft_Equation2.bin" ContentType="application/vnd.openxmlformats-officedocument.oleObject"/>
  <Override PartName="/ppt/embeddings/Microsoft_Equation26.bin" ContentType="application/vnd.openxmlformats-officedocument.oleObject"/>
  <Override PartName="/ppt/slides/slide63.xml" ContentType="application/vnd.openxmlformats-officedocument.presentationml.slide+xml"/>
  <Override PartName="/ppt/slides/slide34.xml" ContentType="application/vnd.openxmlformats-officedocument.presentationml.slide+xml"/>
  <Override PartName="/ppt/notesSlides/notesSlide44.xml" ContentType="application/vnd.openxmlformats-officedocument.presentationml.notesSlide+xml"/>
  <Override PartName="/ppt/notesSlides/notesSlide12.xml" ContentType="application/vnd.openxmlformats-officedocument.presentationml.notesSlide+xml"/>
  <Override PartName="/ppt/embeddings/Microsoft_Equation45.bin" ContentType="application/vnd.openxmlformats-officedocument.oleObject"/>
  <Override PartName="/ppt/embeddings/Microsoft_Equation7.bin" ContentType="application/vnd.openxmlformats-officedocument.oleObject"/>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notesSlides/notesSlide59.xml" ContentType="application/vnd.openxmlformats-officedocument.presentationml.notesSlide+xml"/>
  <Override PartName="/ppt/slides/slide5.xml" ContentType="application/vnd.openxmlformats-officedocument.presentationml.slide+xml"/>
  <Override PartName="/ppt/embeddings/Microsoft_Equation50.bin" ContentType="application/vnd.openxmlformats-officedocument.oleObject"/>
  <Override PartName="/ppt/slides/slide59.xml" ContentType="application/vnd.openxmlformats-officedocument.presentationml.slide+xml"/>
  <Override PartName="/ppt/embeddings/Microsoft_Equation31.bin" ContentType="application/vnd.openxmlformats-officedocument.oleObject"/>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embeddings/Microsoft_Equation46.bin" ContentType="application/vnd.openxmlformats-officedocument.oleObject"/>
  <Override PartName="/ppt/slides/slide4.xml" ContentType="application/vnd.openxmlformats-officedocument.presentationml.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54.xml" ContentType="application/vnd.openxmlformats-officedocument.presentationml.notesSlide+xml"/>
  <Override PartName="/ppt/slides/slide72.xml" ContentType="application/vnd.openxmlformats-officedocument.presentationml.slide+xml"/>
  <Override PartName="/ppt/notesSlides/notesSlide70.xml" ContentType="application/vnd.openxmlformats-officedocument.presentationml.notesSlide+xml"/>
  <Override PartName="/ppt/slides/slide8.xml" ContentType="application/vnd.openxmlformats-officedocument.presentationml.slide+xml"/>
  <Override PartName="/ppt/embeddings/Microsoft_Equation37.bin" ContentType="application/vnd.openxmlformats-officedocument.oleObject"/>
  <Override PartName="/ppt/embeddings/Microsoft_Equation6.bin" ContentType="application/vnd.openxmlformats-officedocument.oleObject"/>
  <Override PartName="/ppt/notesSlides/notesSlide68.xml" ContentType="application/vnd.openxmlformats-officedocument.presentationml.notesSlide+xml"/>
  <Override PartName="/ppt/slides/slide60.xml" ContentType="application/vnd.openxmlformats-officedocument.presentationml.slide+xml"/>
  <Override PartName="/ppt/slides/slide24.xml" ContentType="application/vnd.openxmlformats-officedocument.presentationml.slide+xml"/>
  <Override PartName="/ppt/embeddings/Microsoft_Equation17.bin" ContentType="application/vnd.openxmlformats-officedocument.oleObject"/>
  <Override PartName="/ppt/notesSlides/notesSlide30.xml" ContentType="application/vnd.openxmlformats-officedocument.presentationml.notesSlide+xml"/>
  <Override PartName="/ppt/slides/slide71.xml" ContentType="application/vnd.openxmlformats-officedocument.presentationml.slide+xml"/>
  <Default Extension="pdf" ContentType="application/pdf"/>
  <Override PartName="/ppt/notesSlides/notesSlide20.xml" ContentType="application/vnd.openxmlformats-officedocument.presentationml.notesSlide+xml"/>
  <Override PartName="/ppt/slides/slide6.xml" ContentType="application/vnd.openxmlformats-officedocument.presentationml.slide+xml"/>
  <Override PartName="/ppt/embeddings/Microsoft_Equation21.bin" ContentType="application/vnd.openxmlformats-officedocument.oleObject"/>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r:id="rId1"/>
  </p:sldMasterIdLst>
  <p:notesMasterIdLst>
    <p:notesMasterId r:id="rId78"/>
  </p:notesMasterIdLst>
  <p:handoutMasterIdLst>
    <p:handoutMasterId r:id="rId79"/>
  </p:handoutMasterIdLst>
  <p:sldIdLst>
    <p:sldId id="641" r:id="rId2"/>
    <p:sldId id="815" r:id="rId3"/>
    <p:sldId id="816" r:id="rId4"/>
    <p:sldId id="746" r:id="rId5"/>
    <p:sldId id="752" r:id="rId6"/>
    <p:sldId id="747" r:id="rId7"/>
    <p:sldId id="748" r:id="rId8"/>
    <p:sldId id="769" r:id="rId9"/>
    <p:sldId id="770" r:id="rId10"/>
    <p:sldId id="771" r:id="rId11"/>
    <p:sldId id="767" r:id="rId12"/>
    <p:sldId id="773" r:id="rId13"/>
    <p:sldId id="777" r:id="rId14"/>
    <p:sldId id="802" r:id="rId15"/>
    <p:sldId id="810" r:id="rId16"/>
    <p:sldId id="809" r:id="rId17"/>
    <p:sldId id="808" r:id="rId18"/>
    <p:sldId id="811" r:id="rId19"/>
    <p:sldId id="768" r:id="rId20"/>
    <p:sldId id="758" r:id="rId21"/>
    <p:sldId id="749" r:id="rId22"/>
    <p:sldId id="774" r:id="rId23"/>
    <p:sldId id="775" r:id="rId24"/>
    <p:sldId id="778" r:id="rId25"/>
    <p:sldId id="803" r:id="rId26"/>
    <p:sldId id="804" r:id="rId27"/>
    <p:sldId id="735" r:id="rId28"/>
    <p:sldId id="806" r:id="rId29"/>
    <p:sldId id="814" r:id="rId30"/>
    <p:sldId id="789" r:id="rId31"/>
    <p:sldId id="794" r:id="rId32"/>
    <p:sldId id="795" r:id="rId33"/>
    <p:sldId id="796" r:id="rId34"/>
    <p:sldId id="797" r:id="rId35"/>
    <p:sldId id="798" r:id="rId36"/>
    <p:sldId id="799" r:id="rId37"/>
    <p:sldId id="800" r:id="rId38"/>
    <p:sldId id="763" r:id="rId39"/>
    <p:sldId id="764" r:id="rId40"/>
    <p:sldId id="765" r:id="rId41"/>
    <p:sldId id="791" r:id="rId42"/>
    <p:sldId id="805" r:id="rId43"/>
    <p:sldId id="825" r:id="rId44"/>
    <p:sldId id="826" r:id="rId45"/>
    <p:sldId id="736" r:id="rId46"/>
    <p:sldId id="738" r:id="rId47"/>
    <p:sldId id="739" r:id="rId48"/>
    <p:sldId id="740" r:id="rId49"/>
    <p:sldId id="729" r:id="rId50"/>
    <p:sldId id="742" r:id="rId51"/>
    <p:sldId id="783" r:id="rId52"/>
    <p:sldId id="820" r:id="rId53"/>
    <p:sldId id="743" r:id="rId54"/>
    <p:sldId id="744" r:id="rId55"/>
    <p:sldId id="745" r:id="rId56"/>
    <p:sldId id="754" r:id="rId57"/>
    <p:sldId id="790" r:id="rId58"/>
    <p:sldId id="821" r:id="rId59"/>
    <p:sldId id="785" r:id="rId60"/>
    <p:sldId id="786" r:id="rId61"/>
    <p:sldId id="819" r:id="rId62"/>
    <p:sldId id="772" r:id="rId63"/>
    <p:sldId id="766" r:id="rId64"/>
    <p:sldId id="787" r:id="rId65"/>
    <p:sldId id="792" r:id="rId66"/>
    <p:sldId id="793" r:id="rId67"/>
    <p:sldId id="812" r:id="rId68"/>
    <p:sldId id="788" r:id="rId69"/>
    <p:sldId id="761" r:id="rId70"/>
    <p:sldId id="755" r:id="rId71"/>
    <p:sldId id="759" r:id="rId72"/>
    <p:sldId id="760" r:id="rId73"/>
    <p:sldId id="817" r:id="rId74"/>
    <p:sldId id="822" r:id="rId75"/>
    <p:sldId id="827" r:id="rId76"/>
    <p:sldId id="828" r:id="rId77"/>
  </p:sldIdLst>
  <p:sldSz cx="9144000" cy="6858000" type="screen4x3"/>
  <p:notesSz cx="7315200" cy="9601200"/>
  <p:defaultTextStyle>
    <a:defPPr>
      <a:defRPr lang="en-US"/>
    </a:defPPr>
    <a:lvl1pPr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1pPr>
    <a:lvl2pPr marL="4572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2pPr>
    <a:lvl3pPr marL="9144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3pPr>
    <a:lvl4pPr marL="13716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4pPr>
    <a:lvl5pPr marL="18288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5pPr>
    <a:lvl6pPr marL="2286000" algn="l" defTabSz="457200" rtl="0" eaLnBrk="1" latinLnBrk="0" hangingPunct="1">
      <a:defRPr sz="2400" b="1" kern="1200">
        <a:solidFill>
          <a:schemeClr val="accent1"/>
        </a:solidFill>
        <a:latin typeface="Arial" pitchFamily="-106" charset="0"/>
        <a:ea typeface="+mn-ea"/>
        <a:cs typeface="+mn-cs"/>
      </a:defRPr>
    </a:lvl6pPr>
    <a:lvl7pPr marL="2743200" algn="l" defTabSz="457200" rtl="0" eaLnBrk="1" latinLnBrk="0" hangingPunct="1">
      <a:defRPr sz="2400" b="1" kern="1200">
        <a:solidFill>
          <a:schemeClr val="accent1"/>
        </a:solidFill>
        <a:latin typeface="Arial" pitchFamily="-106" charset="0"/>
        <a:ea typeface="+mn-ea"/>
        <a:cs typeface="+mn-cs"/>
      </a:defRPr>
    </a:lvl7pPr>
    <a:lvl8pPr marL="3200400" algn="l" defTabSz="457200" rtl="0" eaLnBrk="1" latinLnBrk="0" hangingPunct="1">
      <a:defRPr sz="2400" b="1" kern="1200">
        <a:solidFill>
          <a:schemeClr val="accent1"/>
        </a:solidFill>
        <a:latin typeface="Arial" pitchFamily="-106" charset="0"/>
        <a:ea typeface="+mn-ea"/>
        <a:cs typeface="+mn-cs"/>
      </a:defRPr>
    </a:lvl8pPr>
    <a:lvl9pPr marL="3657600" algn="l" defTabSz="457200" rtl="0" eaLnBrk="1" latinLnBrk="0" hangingPunct="1">
      <a:defRPr sz="2400" b="1" kern="1200">
        <a:solidFill>
          <a:schemeClr val="accent1"/>
        </a:solidFill>
        <a:latin typeface="Arial"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F0000"/>
    <a:srgbClr val="00FFFF"/>
    <a:srgbClr val="33CCFF"/>
    <a:srgbClr val="0099FF"/>
    <a:srgbClr val="FFCCFF"/>
    <a:srgbClr val="CCFFFF"/>
    <a:srgbClr val="99FFCC"/>
    <a:srgbClr val="FFCC99"/>
    <a:srgbClr val="FF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snapVertSplitter="1" vertBarState="minimized">
    <p:restoredLeft sz="15620"/>
    <p:restoredTop sz="94660"/>
  </p:normalViewPr>
  <p:slideViewPr>
    <p:cSldViewPr>
      <p:cViewPr>
        <p:scale>
          <a:sx n="100" d="100"/>
          <a:sy n="100" d="100"/>
        </p:scale>
        <p:origin x="-1760" y="-23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Lst>
  </p:outlineViewPr>
  <p:notesTextViewPr>
    <p:cViewPr>
      <p:scale>
        <a:sx n="100" d="100"/>
        <a:sy n="100" d="100"/>
      </p:scale>
      <p:origin x="0" y="0"/>
    </p:cViewPr>
  </p:notesTextViewPr>
  <p:sorterViewPr>
    <p:cViewPr>
      <p:scale>
        <a:sx n="66" d="100"/>
        <a:sy n="66" d="100"/>
      </p:scale>
      <p:origin x="0" y="4544"/>
    </p:cViewPr>
  </p:sorterViewPr>
  <p:notesViewPr>
    <p:cSldViewPr>
      <p:cViewPr varScale="1">
        <p:scale>
          <a:sx n="80" d="100"/>
          <a:sy n="80" d="100"/>
        </p:scale>
        <p:origin x="-2856" y="-120"/>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viewProps" Target="viewProps.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handoutMaster" Target="handoutMasters/handoutMaster1.xml"/><Relationship Id="rId80" Type="http://schemas.openxmlformats.org/officeDocument/2006/relationships/printerSettings" Target="printerSettings/printerSettings1.bin"/><Relationship Id="rId81" Type="http://schemas.openxmlformats.org/officeDocument/2006/relationships/presProps" Target="presProps.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theme" Target="theme/theme1.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notesMaster" Target="notesMasters/notesMaster1.xml"/><Relationship Id="rId22" Type="http://schemas.openxmlformats.org/officeDocument/2006/relationships/slide" Target="slides/slide21.xml"/><Relationship Id="rId21" Type="http://schemas.openxmlformats.org/officeDocument/2006/relationships/slide" Target="slides/slide20.xml"/></Relationships>
</file>

<file path=ppt/_rels/viewProps.xml.rels><?xml version="1.0" encoding="UTF-8" standalone="yes"?>
<Relationships xmlns="http://schemas.openxmlformats.org/package/2006/relationships"><Relationship Id="rId64" Type="http://schemas.openxmlformats.org/officeDocument/2006/relationships/slide" Target="slides/slide64.xml"/><Relationship Id="rId60" Type="http://schemas.openxmlformats.org/officeDocument/2006/relationships/slide" Target="slides/slide60.xml"/><Relationship Id="rId39" Type="http://schemas.openxmlformats.org/officeDocument/2006/relationships/slide" Target="slides/slide39.xml"/><Relationship Id="rId70" Type="http://schemas.openxmlformats.org/officeDocument/2006/relationships/slide" Target="slides/slide70.xml"/><Relationship Id="rId7" Type="http://schemas.openxmlformats.org/officeDocument/2006/relationships/slide" Target="slides/slide7.xml"/><Relationship Id="rId43" Type="http://schemas.openxmlformats.org/officeDocument/2006/relationships/slide" Target="slides/slide43.xml"/><Relationship Id="rId74" Type="http://schemas.openxmlformats.org/officeDocument/2006/relationships/slide" Target="slides/slide74.xml"/><Relationship Id="rId25" Type="http://schemas.openxmlformats.org/officeDocument/2006/relationships/slide" Target="slides/slide25.xml"/><Relationship Id="rId10" Type="http://schemas.openxmlformats.org/officeDocument/2006/relationships/slide" Target="slides/slide10.xml"/><Relationship Id="rId50" Type="http://schemas.openxmlformats.org/officeDocument/2006/relationships/slide" Target="slides/slide50.xml"/><Relationship Id="rId63" Type="http://schemas.openxmlformats.org/officeDocument/2006/relationships/slide" Target="slides/slide63.xml"/><Relationship Id="rId17" Type="http://schemas.openxmlformats.org/officeDocument/2006/relationships/slide" Target="slides/slide17.xml"/><Relationship Id="rId9" Type="http://schemas.openxmlformats.org/officeDocument/2006/relationships/slide" Target="slides/slide9.xml"/><Relationship Id="rId18" Type="http://schemas.openxmlformats.org/officeDocument/2006/relationships/slide" Target="slides/slide18.xml"/><Relationship Id="rId27" Type="http://schemas.openxmlformats.org/officeDocument/2006/relationships/slide" Target="slides/slide27.xml"/><Relationship Id="rId71" Type="http://schemas.openxmlformats.org/officeDocument/2006/relationships/slide" Target="slides/slide71.xml"/><Relationship Id="rId14" Type="http://schemas.openxmlformats.org/officeDocument/2006/relationships/slide" Target="slides/slide14.xml"/><Relationship Id="rId4" Type="http://schemas.openxmlformats.org/officeDocument/2006/relationships/slide" Target="slides/slide4.xml"/><Relationship Id="rId28" Type="http://schemas.openxmlformats.org/officeDocument/2006/relationships/slide" Target="slides/slide28.xml"/><Relationship Id="rId45" Type="http://schemas.openxmlformats.org/officeDocument/2006/relationships/slide" Target="slides/slide45.xml"/><Relationship Id="rId58" Type="http://schemas.openxmlformats.org/officeDocument/2006/relationships/slide" Target="slides/slide58.xml"/><Relationship Id="rId42" Type="http://schemas.openxmlformats.org/officeDocument/2006/relationships/slide" Target="slides/slide42.xml"/><Relationship Id="rId73" Type="http://schemas.openxmlformats.org/officeDocument/2006/relationships/slide" Target="slides/slide73.xml"/><Relationship Id="rId6" Type="http://schemas.openxmlformats.org/officeDocument/2006/relationships/slide" Target="slides/slide6.xml"/><Relationship Id="rId49" Type="http://schemas.openxmlformats.org/officeDocument/2006/relationships/slide" Target="slides/slide49.xml"/><Relationship Id="rId44" Type="http://schemas.openxmlformats.org/officeDocument/2006/relationships/slide" Target="slides/slide44.xml"/><Relationship Id="rId69" Type="http://schemas.openxmlformats.org/officeDocument/2006/relationships/slide" Target="slides/slide69.xml"/><Relationship Id="rId19" Type="http://schemas.openxmlformats.org/officeDocument/2006/relationships/slide" Target="slides/slide19.xml"/><Relationship Id="rId38" Type="http://schemas.openxmlformats.org/officeDocument/2006/relationships/slide" Target="slides/slide38.xml"/><Relationship Id="rId20" Type="http://schemas.openxmlformats.org/officeDocument/2006/relationships/slide" Target="slides/slide20.xml"/><Relationship Id="rId2" Type="http://schemas.openxmlformats.org/officeDocument/2006/relationships/slide" Target="slides/slide2.xml"/><Relationship Id="rId46" Type="http://schemas.openxmlformats.org/officeDocument/2006/relationships/slide" Target="slides/slide46.xml"/><Relationship Id="rId57" Type="http://schemas.openxmlformats.org/officeDocument/2006/relationships/slide" Target="slides/slide57.xml"/><Relationship Id="rId59" Type="http://schemas.openxmlformats.org/officeDocument/2006/relationships/slide" Target="slides/slide59.xml"/><Relationship Id="rId35" Type="http://schemas.openxmlformats.org/officeDocument/2006/relationships/slide" Target="slides/slide35.xml"/><Relationship Id="rId51" Type="http://schemas.openxmlformats.org/officeDocument/2006/relationships/slide" Target="slides/slide51.xml"/><Relationship Id="rId55" Type="http://schemas.openxmlformats.org/officeDocument/2006/relationships/slide" Target="slides/slide55.xml"/><Relationship Id="rId31" Type="http://schemas.openxmlformats.org/officeDocument/2006/relationships/slide" Target="slides/slide31.xml"/><Relationship Id="rId34" Type="http://schemas.openxmlformats.org/officeDocument/2006/relationships/slide" Target="slides/slide34.xml"/><Relationship Id="rId40" Type="http://schemas.openxmlformats.org/officeDocument/2006/relationships/slide" Target="slides/slide40.xml"/><Relationship Id="rId62" Type="http://schemas.openxmlformats.org/officeDocument/2006/relationships/slide" Target="slides/slide62.xml"/><Relationship Id="rId66" Type="http://schemas.openxmlformats.org/officeDocument/2006/relationships/slide" Target="slides/slide66.xml"/><Relationship Id="rId36" Type="http://schemas.openxmlformats.org/officeDocument/2006/relationships/slide" Target="slides/slide36.xml"/><Relationship Id="rId72" Type="http://schemas.openxmlformats.org/officeDocument/2006/relationships/slide" Target="slides/slide72.xml"/><Relationship Id="rId1" Type="http://schemas.openxmlformats.org/officeDocument/2006/relationships/slide" Target="slides/slide1.xml"/><Relationship Id="rId24" Type="http://schemas.openxmlformats.org/officeDocument/2006/relationships/slide" Target="slides/slide24.xml"/><Relationship Id="rId47" Type="http://schemas.openxmlformats.org/officeDocument/2006/relationships/slide" Target="slides/slide47.xml"/><Relationship Id="rId56" Type="http://schemas.openxmlformats.org/officeDocument/2006/relationships/slide" Target="slides/slide56.xml"/><Relationship Id="rId48" Type="http://schemas.openxmlformats.org/officeDocument/2006/relationships/slide" Target="slides/slide48.xml"/><Relationship Id="rId75" Type="http://schemas.openxmlformats.org/officeDocument/2006/relationships/slide" Target="slides/slide75.xml"/><Relationship Id="rId8" Type="http://schemas.openxmlformats.org/officeDocument/2006/relationships/slide" Target="slides/slide8.xml"/><Relationship Id="rId13" Type="http://schemas.openxmlformats.org/officeDocument/2006/relationships/slide" Target="slides/slide13.xml"/><Relationship Id="rId32" Type="http://schemas.openxmlformats.org/officeDocument/2006/relationships/slide" Target="slides/slide32.xml"/><Relationship Id="rId37" Type="http://schemas.openxmlformats.org/officeDocument/2006/relationships/slide" Target="slides/slide37.xml"/><Relationship Id="rId52" Type="http://schemas.openxmlformats.org/officeDocument/2006/relationships/slide" Target="slides/slide52.xml"/><Relationship Id="rId65" Type="http://schemas.openxmlformats.org/officeDocument/2006/relationships/slide" Target="slides/slide65.xml"/><Relationship Id="rId67" Type="http://schemas.openxmlformats.org/officeDocument/2006/relationships/slide" Target="slides/slide67.xml"/><Relationship Id="rId54" Type="http://schemas.openxmlformats.org/officeDocument/2006/relationships/slide" Target="slides/slide54.xml"/><Relationship Id="rId12" Type="http://schemas.openxmlformats.org/officeDocument/2006/relationships/slide" Target="slides/slide12.xml"/><Relationship Id="rId76" Type="http://schemas.openxmlformats.org/officeDocument/2006/relationships/slide" Target="slides/slide76.xml"/><Relationship Id="rId3" Type="http://schemas.openxmlformats.org/officeDocument/2006/relationships/slide" Target="slides/slide3.xml"/><Relationship Id="rId23" Type="http://schemas.openxmlformats.org/officeDocument/2006/relationships/slide" Target="slides/slide23.xml"/><Relationship Id="rId61" Type="http://schemas.openxmlformats.org/officeDocument/2006/relationships/slide" Target="slides/slide61.xml"/><Relationship Id="rId53" Type="http://schemas.openxmlformats.org/officeDocument/2006/relationships/slide" Target="slides/slide53.xml"/><Relationship Id="rId26" Type="http://schemas.openxmlformats.org/officeDocument/2006/relationships/slide" Target="slides/slide26.xml"/><Relationship Id="rId30" Type="http://schemas.openxmlformats.org/officeDocument/2006/relationships/slide" Target="slides/slide30.xml"/><Relationship Id="rId11" Type="http://schemas.openxmlformats.org/officeDocument/2006/relationships/slide" Target="slides/slide11.xml"/><Relationship Id="rId68" Type="http://schemas.openxmlformats.org/officeDocument/2006/relationships/slide" Target="slides/slide68.xml"/><Relationship Id="rId29" Type="http://schemas.openxmlformats.org/officeDocument/2006/relationships/slide" Target="slides/slide29.xml"/><Relationship Id="rId16" Type="http://schemas.openxmlformats.org/officeDocument/2006/relationships/slide" Target="slides/slide16.xml"/><Relationship Id="rId33" Type="http://schemas.openxmlformats.org/officeDocument/2006/relationships/slide" Target="slides/slide33.xml"/><Relationship Id="rId41" Type="http://schemas.openxmlformats.org/officeDocument/2006/relationships/slide" Target="slides/slide41.xml"/><Relationship Id="rId5" Type="http://schemas.openxmlformats.org/officeDocument/2006/relationships/slide" Target="slides/slide5.xml"/><Relationship Id="rId15" Type="http://schemas.openxmlformats.org/officeDocument/2006/relationships/slide" Target="slides/slide15.xml"/><Relationship Id="rId22" Type="http://schemas.openxmlformats.org/officeDocument/2006/relationships/slide" Target="slides/slide22.xml"/><Relationship Id="rId21"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ict"/></Relationships>
</file>

<file path=ppt/drawings/_rels/vmlDrawing10.vml.rels><?xml version="1.0" encoding="UTF-8" standalone="yes"?>
<Relationships xmlns="http://schemas.openxmlformats.org/package/2006/relationships"><Relationship Id="rId4" Type="http://schemas.openxmlformats.org/officeDocument/2006/relationships/image" Target="../media/image121.pict"/><Relationship Id="rId1" Type="http://schemas.openxmlformats.org/officeDocument/2006/relationships/image" Target="../media/image118.pict"/><Relationship Id="rId2" Type="http://schemas.openxmlformats.org/officeDocument/2006/relationships/image" Target="../media/image119.pict"/><Relationship Id="rId3" Type="http://schemas.openxmlformats.org/officeDocument/2006/relationships/image" Target="../media/image120.pict"/><Relationship Id="rId5" Type="http://schemas.openxmlformats.org/officeDocument/2006/relationships/image" Target="../media/image122.pict"/></Relationships>
</file>

<file path=ppt/drawings/_rels/vmlDrawing11.vml.rels><?xml version="1.0" encoding="UTF-8" standalone="yes"?>
<Relationships xmlns="http://schemas.openxmlformats.org/package/2006/relationships"><Relationship Id="rId4" Type="http://schemas.openxmlformats.org/officeDocument/2006/relationships/image" Target="../media/image126.pict"/><Relationship Id="rId5" Type="http://schemas.openxmlformats.org/officeDocument/2006/relationships/image" Target="../media/image127.pict"/><Relationship Id="rId7" Type="http://schemas.openxmlformats.org/officeDocument/2006/relationships/image" Target="../media/image129.pict"/><Relationship Id="rId1" Type="http://schemas.openxmlformats.org/officeDocument/2006/relationships/image" Target="../media/image123.pict"/><Relationship Id="rId2" Type="http://schemas.openxmlformats.org/officeDocument/2006/relationships/image" Target="../media/image124.pict"/><Relationship Id="rId3" Type="http://schemas.openxmlformats.org/officeDocument/2006/relationships/image" Target="../media/image125.pict"/><Relationship Id="rId6" Type="http://schemas.openxmlformats.org/officeDocument/2006/relationships/image" Target="../media/image128.pict"/></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5.pict"/><Relationship Id="rId1" Type="http://schemas.openxmlformats.org/officeDocument/2006/relationships/image" Target="../media/image32.pict"/></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pict"/><Relationship Id="rId1" Type="http://schemas.openxmlformats.org/officeDocument/2006/relationships/image" Target="../media/image22.pict"/></Relationships>
</file>

<file path=ppt/drawings/_rels/vmlDrawing3.vml.rels><?xml version="1.0" encoding="UTF-8" standalone="yes"?>
<Relationships xmlns="http://schemas.openxmlformats.org/package/2006/relationships"><Relationship Id="rId4" Type="http://schemas.openxmlformats.org/officeDocument/2006/relationships/image" Target="../media/image33.pict"/><Relationship Id="rId5" Type="http://schemas.openxmlformats.org/officeDocument/2006/relationships/image" Target="../media/image34.pict"/><Relationship Id="rId7" Type="http://schemas.openxmlformats.org/officeDocument/2006/relationships/image" Target="../media/image36.pict"/><Relationship Id="rId1" Type="http://schemas.openxmlformats.org/officeDocument/2006/relationships/image" Target="../media/image30.pict"/><Relationship Id="rId2" Type="http://schemas.openxmlformats.org/officeDocument/2006/relationships/image" Target="../media/image31.pict"/><Relationship Id="rId3" Type="http://schemas.openxmlformats.org/officeDocument/2006/relationships/image" Target="../media/image32.pict"/><Relationship Id="rId6" Type="http://schemas.openxmlformats.org/officeDocument/2006/relationships/image" Target="../media/image35.pict"/></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pict"/><Relationship Id="rId1" Type="http://schemas.openxmlformats.org/officeDocument/2006/relationships/image" Target="../media/image32.pict"/></Relationships>
</file>

<file path=ppt/drawings/_rels/vmlDrawing5.vml.rels><?xml version="1.0" encoding="UTF-8" standalone="yes"?>
<Relationships xmlns="http://schemas.openxmlformats.org/package/2006/relationships"><Relationship Id="rId4" Type="http://schemas.openxmlformats.org/officeDocument/2006/relationships/image" Target="../media/image50.pict"/><Relationship Id="rId1" Type="http://schemas.openxmlformats.org/officeDocument/2006/relationships/image" Target="../media/image32.pict"/><Relationship Id="rId2" Type="http://schemas.openxmlformats.org/officeDocument/2006/relationships/image" Target="../media/image48.pict"/><Relationship Id="rId3" Type="http://schemas.openxmlformats.org/officeDocument/2006/relationships/image" Target="../media/image49.pict"/></Relationships>
</file>

<file path=ppt/drawings/_rels/vmlDrawing6.vml.rels><?xml version="1.0" encoding="UTF-8" standalone="yes"?>
<Relationships xmlns="http://schemas.openxmlformats.org/package/2006/relationships"><Relationship Id="rId4" Type="http://schemas.openxmlformats.org/officeDocument/2006/relationships/image" Target="../media/image55.pict"/><Relationship Id="rId1" Type="http://schemas.openxmlformats.org/officeDocument/2006/relationships/image" Target="../media/image32.pict"/><Relationship Id="rId2" Type="http://schemas.openxmlformats.org/officeDocument/2006/relationships/image" Target="../media/image53.pict"/><Relationship Id="rId3" Type="http://schemas.openxmlformats.org/officeDocument/2006/relationships/image" Target="../media/image54.pict"/></Relationships>
</file>

<file path=ppt/drawings/_rels/vmlDrawing7.vml.rels><?xml version="1.0" encoding="UTF-8" standalone="yes"?>
<Relationships xmlns="http://schemas.openxmlformats.org/package/2006/relationships"><Relationship Id="rId4" Type="http://schemas.openxmlformats.org/officeDocument/2006/relationships/image" Target="../media/image60.pict"/><Relationship Id="rId1" Type="http://schemas.openxmlformats.org/officeDocument/2006/relationships/image" Target="../media/image32.pict"/><Relationship Id="rId2" Type="http://schemas.openxmlformats.org/officeDocument/2006/relationships/image" Target="../media/image58.pict"/><Relationship Id="rId3" Type="http://schemas.openxmlformats.org/officeDocument/2006/relationships/image" Target="../media/image59.pict"/></Relationships>
</file>

<file path=ppt/drawings/_rels/vmlDrawing8.vml.rels><?xml version="1.0" encoding="UTF-8" standalone="yes"?>
<Relationships xmlns="http://schemas.openxmlformats.org/package/2006/relationships"><Relationship Id="rId6" Type="http://schemas.openxmlformats.org/officeDocument/2006/relationships/image" Target="../media/image67.pict"/><Relationship Id="rId4" Type="http://schemas.openxmlformats.org/officeDocument/2006/relationships/image" Target="../media/image65.pict"/><Relationship Id="rId1" Type="http://schemas.openxmlformats.org/officeDocument/2006/relationships/image" Target="../media/image32.pict"/><Relationship Id="rId2" Type="http://schemas.openxmlformats.org/officeDocument/2006/relationships/image" Target="../media/image63.pict"/><Relationship Id="rId3" Type="http://schemas.openxmlformats.org/officeDocument/2006/relationships/image" Target="../media/image64.pict"/><Relationship Id="rId5" Type="http://schemas.openxmlformats.org/officeDocument/2006/relationships/image" Target="../media/image66.pict"/></Relationships>
</file>

<file path=ppt/drawings/_rels/vmlDrawing9.vml.rels><?xml version="1.0" encoding="UTF-8" standalone="yes"?>
<Relationships xmlns="http://schemas.openxmlformats.org/package/2006/relationships"><Relationship Id="rId6" Type="http://schemas.openxmlformats.org/officeDocument/2006/relationships/image" Target="../media/image75.wmf"/><Relationship Id="rId4" Type="http://schemas.openxmlformats.org/officeDocument/2006/relationships/image" Target="../media/image73.wmf"/><Relationship Id="rId1" Type="http://schemas.openxmlformats.org/officeDocument/2006/relationships/image" Target="../media/image70.wmf"/><Relationship Id="rId2" Type="http://schemas.openxmlformats.org/officeDocument/2006/relationships/image" Target="../media/image71.wmf"/><Relationship Id="rId3" Type="http://schemas.openxmlformats.org/officeDocument/2006/relationships/image" Target="../media/image72.wmf"/><Relationship Id="rId5" Type="http://schemas.openxmlformats.org/officeDocument/2006/relationships/image" Target="../media/image7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3141663" cy="4445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spcBef>
                <a:spcPct val="0"/>
              </a:spcBef>
              <a:buClrTx/>
              <a:buSzTx/>
              <a:buFontTx/>
              <a:buNone/>
              <a:defRPr sz="1200" b="0">
                <a:solidFill>
                  <a:schemeClr val="tx1"/>
                </a:solidFill>
                <a:latin typeface="Book Antiqua" pitchFamily="-106" charset="0"/>
              </a:defRPr>
            </a:lvl1pPr>
          </a:lstStyle>
          <a:p>
            <a:pPr>
              <a:defRPr/>
            </a:pPr>
            <a:endParaRPr lang="en-US"/>
          </a:p>
        </p:txBody>
      </p:sp>
      <p:sp>
        <p:nvSpPr>
          <p:cNvPr id="117763" name="Rectangle 3"/>
          <p:cNvSpPr>
            <a:spLocks noGrp="1" noChangeArrowheads="1"/>
          </p:cNvSpPr>
          <p:nvPr>
            <p:ph type="dt" sz="quarter" idx="1"/>
          </p:nvPr>
        </p:nvSpPr>
        <p:spPr bwMode="auto">
          <a:xfrm>
            <a:off x="4132263" y="0"/>
            <a:ext cx="3141662" cy="4445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spcBef>
                <a:spcPct val="0"/>
              </a:spcBef>
              <a:buClrTx/>
              <a:buSzTx/>
              <a:buFontTx/>
              <a:buNone/>
              <a:defRPr sz="1200" b="0">
                <a:solidFill>
                  <a:schemeClr val="tx1"/>
                </a:solidFill>
                <a:latin typeface="Book Antiqua" pitchFamily="-106" charset="0"/>
              </a:defRPr>
            </a:lvl1pPr>
          </a:lstStyle>
          <a:p>
            <a:pPr>
              <a:defRPr/>
            </a:pPr>
            <a:endParaRPr lang="en-US"/>
          </a:p>
        </p:txBody>
      </p:sp>
      <p:sp>
        <p:nvSpPr>
          <p:cNvPr id="117764" name="Rectangle 4"/>
          <p:cNvSpPr>
            <a:spLocks noGrp="1" noChangeArrowheads="1"/>
          </p:cNvSpPr>
          <p:nvPr>
            <p:ph type="ftr" sz="quarter" idx="2"/>
          </p:nvPr>
        </p:nvSpPr>
        <p:spPr bwMode="auto">
          <a:xfrm>
            <a:off x="0" y="9107488"/>
            <a:ext cx="3141663" cy="517525"/>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spcBef>
                <a:spcPct val="0"/>
              </a:spcBef>
              <a:buClrTx/>
              <a:buSzTx/>
              <a:buFontTx/>
              <a:buNone/>
              <a:defRPr sz="1200" b="0">
                <a:solidFill>
                  <a:schemeClr val="tx1"/>
                </a:solidFill>
                <a:latin typeface="Book Antiqua" pitchFamily="-106" charset="0"/>
              </a:defRPr>
            </a:lvl1pPr>
          </a:lstStyle>
          <a:p>
            <a:pPr>
              <a:defRPr/>
            </a:pPr>
            <a:endParaRPr lang="en-US"/>
          </a:p>
        </p:txBody>
      </p:sp>
      <p:sp>
        <p:nvSpPr>
          <p:cNvPr id="117765" name="Rectangle 5"/>
          <p:cNvSpPr>
            <a:spLocks noGrp="1" noChangeArrowheads="1"/>
          </p:cNvSpPr>
          <p:nvPr>
            <p:ph type="sldNum" sz="quarter" idx="3"/>
          </p:nvPr>
        </p:nvSpPr>
        <p:spPr bwMode="auto">
          <a:xfrm>
            <a:off x="4249738" y="9159875"/>
            <a:ext cx="3141662" cy="517525"/>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spcBef>
                <a:spcPct val="0"/>
              </a:spcBef>
              <a:buClrTx/>
              <a:buSzTx/>
              <a:buFontTx/>
              <a:buNone/>
              <a:defRPr sz="1200" b="0">
                <a:solidFill>
                  <a:schemeClr val="tx1"/>
                </a:solidFill>
                <a:latin typeface="Book Antiqua" pitchFamily="-106" charset="0"/>
              </a:defRPr>
            </a:lvl1pPr>
          </a:lstStyle>
          <a:p>
            <a:pPr>
              <a:defRPr/>
            </a:pPr>
            <a:fld id="{B7B4379A-8951-CC4A-BB25-A85D7C1AC5BA}"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bwMode="auto">
          <a:xfrm>
            <a:off x="1257300" y="720725"/>
            <a:ext cx="4800600" cy="3600450"/>
          </a:xfrm>
          <a:prstGeom prst="rect">
            <a:avLst/>
          </a:prstGeom>
          <a:noFill/>
          <a:ln w="12700">
            <a:solidFill>
              <a:srgbClr val="000000"/>
            </a:solidFill>
            <a:miter lim="800000"/>
            <a:headEnd/>
            <a:tailEnd/>
          </a:ln>
        </p:spPr>
      </p:sp>
      <p:sp>
        <p:nvSpPr>
          <p:cNvPr id="7171"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r>
              <a:rPr lang="en-US" smtClean="0"/>
              <a:t>Elias Métral, CERN LRFF meeting, 27/11/2012                                                                                                                                                                                                    /76</a:t>
            </a:r>
            <a:endParaRPr lang="en-US"/>
          </a:p>
        </p:txBody>
      </p:sp>
      <p:sp>
        <p:nvSpPr>
          <p:cNvPr id="5" name="Slide Number Placeholder 4"/>
          <p:cNvSpPr>
            <a:spLocks noGrp="1"/>
          </p:cNvSpPr>
          <p:nvPr>
            <p:ph type="sldNum" sz="quarter" idx="11"/>
          </p:nvPr>
        </p:nvSpPr>
        <p:spPr/>
        <p:txBody>
          <a:bodyPr/>
          <a:lstStyle>
            <a:lvl1pPr>
              <a:defRPr/>
            </a:lvl1pPr>
          </a:lstStyle>
          <a:p>
            <a:pPr>
              <a:defRPr/>
            </a:pPr>
            <a:fld id="{EA8C3506-B310-1643-A589-9ACE1E159FB2}" type="slidenum">
              <a:rPr lang="en-US"/>
              <a:pPr>
                <a:defRPr/>
              </a:pPr>
              <a:t>‹#›</a:t>
            </a:fld>
            <a:r>
              <a:rPr lang="en-US"/>
              <a:t>/67</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r>
              <a:rPr lang="en-US" smtClean="0"/>
              <a:t>Elias Métral, CERN LRFF meeting, 27/11/2012                                                                                                                                                                                                    /76</a:t>
            </a:r>
            <a:endParaRPr lang="en-US"/>
          </a:p>
        </p:txBody>
      </p:sp>
      <p:sp>
        <p:nvSpPr>
          <p:cNvPr id="4" name="Slide Number Placeholder 3"/>
          <p:cNvSpPr>
            <a:spLocks noGrp="1"/>
          </p:cNvSpPr>
          <p:nvPr>
            <p:ph type="sldNum" sz="quarter" idx="11"/>
          </p:nvPr>
        </p:nvSpPr>
        <p:spPr/>
        <p:txBody>
          <a:bodyPr/>
          <a:lstStyle>
            <a:lvl1pPr>
              <a:defRPr/>
            </a:lvl1pPr>
          </a:lstStyle>
          <a:p>
            <a:pPr>
              <a:defRPr/>
            </a:pPr>
            <a:fld id="{E2885E9B-D646-924E-8095-5FFF41FB1237}" type="slidenum">
              <a:rPr lang="en-US"/>
              <a:pPr>
                <a:defRPr/>
              </a:pPr>
              <a:t>‹#›</a:t>
            </a:fld>
            <a:r>
              <a:rPr lang="en-US"/>
              <a:t>/67</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466725"/>
            <a:ext cx="6629400" cy="1276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477000"/>
            <a:ext cx="9144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spcBef>
                <a:spcPct val="0"/>
              </a:spcBef>
              <a:buClrTx/>
              <a:buSzTx/>
              <a:buFontTx/>
              <a:buNone/>
              <a:defRPr sz="1000" b="0" smtClean="0">
                <a:solidFill>
                  <a:schemeClr val="tx1"/>
                </a:solidFill>
                <a:latin typeface="Times New Roman" pitchFamily="-106" charset="0"/>
              </a:defRPr>
            </a:lvl1pPr>
          </a:lstStyle>
          <a:p>
            <a:pPr>
              <a:defRPr/>
            </a:pPr>
            <a:r>
              <a:rPr lang="en-US" smtClean="0"/>
              <a:t>Elias Métral, CERN LRFF meeting, 27/11/2012                                                                                                                                                                                                    /76</a:t>
            </a:r>
            <a:endParaRPr lang="en-US" dirty="0"/>
          </a:p>
        </p:txBody>
      </p:sp>
      <p:sp>
        <p:nvSpPr>
          <p:cNvPr id="1030" name="Rectangle 6"/>
          <p:cNvSpPr>
            <a:spLocks noGrp="1" noChangeArrowheads="1"/>
          </p:cNvSpPr>
          <p:nvPr>
            <p:ph type="sldNum" sz="quarter" idx="4"/>
          </p:nvPr>
        </p:nvSpPr>
        <p:spPr bwMode="auto">
          <a:xfrm>
            <a:off x="8305800" y="6477000"/>
            <a:ext cx="609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spcBef>
                <a:spcPct val="0"/>
              </a:spcBef>
              <a:buClrTx/>
              <a:buSzTx/>
              <a:buFontTx/>
              <a:buNone/>
              <a:defRPr sz="1400" b="0">
                <a:solidFill>
                  <a:schemeClr val="tx1"/>
                </a:solidFill>
                <a:latin typeface="Times New Roman" pitchFamily="-106" charset="0"/>
              </a:defRPr>
            </a:lvl1pPr>
          </a:lstStyle>
          <a:p>
            <a:pPr>
              <a:defRPr/>
            </a:pPr>
            <a:fld id="{E82C27FD-4276-6147-A1A0-4923665E7708}" type="slidenum">
              <a:rPr lang="en-US"/>
              <a:pPr>
                <a:defRPr/>
              </a:pPr>
              <a:t>‹#›</a:t>
            </a:fld>
            <a:r>
              <a:rPr lang="en-US" dirty="0"/>
              <a:t>    </a:t>
            </a:r>
          </a:p>
        </p:txBody>
      </p:sp>
    </p:spTree>
  </p:cSld>
  <p:clrMap bg1="dk2" tx1="lt1" bg2="dk1" tx2="lt2" accent1="accent1" accent2="accent2" accent3="accent3" accent4="accent4" accent5="accent5" accent6="accent6" hlink="hlink" folHlink="folHlink"/>
  <p:sldLayoutIdLst>
    <p:sldLayoutId r:id="rId1"/>
    <p:sldLayoutId r:id="rId2"/>
  </p:sldLayoutIdLst>
  <p:hf hdr="0" ftr="0"/>
  <p:txStyles>
    <p:titleStyle>
      <a:lvl1pPr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ea typeface="ＭＳ Ｐゴシック" pitchFamily="-106" charset="-128"/>
          <a:cs typeface="ＭＳ Ｐゴシック" pitchFamily="-106" charset="-128"/>
        </a:defRPr>
      </a:lvl5pPr>
      <a:lvl6pPr marL="457200"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defRPr>
      </a:lvl6pPr>
      <a:lvl7pPr marL="914400"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defRPr>
      </a:lvl7pPr>
      <a:lvl8pPr marL="1371600"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defRPr>
      </a:lvl8pPr>
      <a:lvl9pPr marL="1828800" algn="l" rtl="0" eaLnBrk="0" fontAlgn="base" hangingPunct="0">
        <a:spcBef>
          <a:spcPct val="0"/>
        </a:spcBef>
        <a:spcAft>
          <a:spcPct val="0"/>
        </a:spcAft>
        <a:defRPr sz="4400" b="1">
          <a:solidFill>
            <a:schemeClr val="hlink"/>
          </a:solidFill>
          <a:effectLst>
            <a:outerShdw blurRad="38100" dist="38100" dir="2700000" algn="tl">
              <a:srgbClr val="000000"/>
            </a:outerShdw>
          </a:effectLst>
          <a:latin typeface="Arial" pitchFamily="-106"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106" charset="2"/>
        <a:buChar char="u"/>
        <a:defRPr sz="2800" b="1">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lr>
          <a:schemeClr val="tx2"/>
        </a:buClr>
        <a:buSzPct val="75000"/>
        <a:buFont typeface="Monotype Sorts" pitchFamily="-106" charset="2"/>
        <a:buChar char="u"/>
        <a:defRPr sz="2000" b="1">
          <a:solidFill>
            <a:schemeClr val="hlink"/>
          </a:solidFill>
          <a:latin typeface="+mn-lt"/>
          <a:ea typeface="ＭＳ Ｐゴシック" pitchFamily="-106" charset="-128"/>
        </a:defRPr>
      </a:lvl2pPr>
      <a:lvl3pPr marL="11430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hlink"/>
          </a:solidFill>
          <a:latin typeface="+mn-lt"/>
          <a:ea typeface="ＭＳ Ｐゴシック" pitchFamily="-106" charset="-128"/>
        </a:defRPr>
      </a:lvl3pPr>
      <a:lvl4pPr marL="1600200" indent="-228600" algn="l" rtl="0" eaLnBrk="0" fontAlgn="base" hangingPunct="0">
        <a:spcBef>
          <a:spcPct val="20000"/>
        </a:spcBef>
        <a:spcAft>
          <a:spcPct val="0"/>
        </a:spcAft>
        <a:buClr>
          <a:schemeClr val="tx1"/>
        </a:buClr>
        <a:buSzPct val="65000"/>
        <a:buFont typeface="Monotype Sorts" pitchFamily="-106" charset="2"/>
        <a:buChar char="u"/>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lr>
          <a:schemeClr val="tx2"/>
        </a:buClr>
        <a:buSzPct val="65000"/>
        <a:buFont typeface="Monotype Sorts" pitchFamily="-106" charset="2"/>
        <a:buChar char="u"/>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4" Type="http://schemas.openxmlformats.org/officeDocument/2006/relationships/oleObject" Target="../embeddings/Microsoft_Equation2.bin"/><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0.xml"/><Relationship Id="rId5" Type="http://schemas.openxmlformats.org/officeDocument/2006/relationships/oleObject" Target="../embeddings/Microsoft_Equation3.bin"/></Relationships>
</file>

<file path=ppt/slides/_rels/slide11.xml.rels><?xml version="1.0" encoding="UTF-8" standalone="yes"?>
<Relationships xmlns="http://schemas.openxmlformats.org/package/2006/relationships"><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df"/></Relationships>
</file>

<file path=ppt/slides/_rels/slide12.xml.rels><?xml version="1.0" encoding="UTF-8" standalone="yes"?>
<Relationships xmlns="http://schemas.openxmlformats.org/package/2006/relationships"><Relationship Id="rId6" Type="http://schemas.openxmlformats.org/officeDocument/2006/relationships/image" Target="../media/image29.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 Id="rId5" Type="http://schemas.openxmlformats.org/officeDocument/2006/relationships/image" Target="../media/image28.pdf"/></Relationships>
</file>

<file path=ppt/slides/_rels/slide13.xml.rels><?xml version="1.0" encoding="UTF-8" standalone="yes"?>
<Relationships xmlns="http://schemas.openxmlformats.org/package/2006/relationships"><Relationship Id="rId14" Type="http://schemas.openxmlformats.org/officeDocument/2006/relationships/oleObject" Target="../embeddings/Microsoft_Equation8.bin"/><Relationship Id="rId20" Type="http://schemas.openxmlformats.org/officeDocument/2006/relationships/oleObject" Target="../embeddings/Microsoft_Equation12.bin"/><Relationship Id="rId4" Type="http://schemas.openxmlformats.org/officeDocument/2006/relationships/image" Target="../media/image37.pdf"/><Relationship Id="rId7" Type="http://schemas.openxmlformats.org/officeDocument/2006/relationships/image" Target="../media/image40.png"/><Relationship Id="rId11" Type="http://schemas.openxmlformats.org/officeDocument/2006/relationships/oleObject" Target="../embeddings/Microsoft_Equation5.bin"/><Relationship Id="rId1" Type="http://schemas.openxmlformats.org/officeDocument/2006/relationships/vmlDrawing" Target="../drawings/vmlDrawing3.vml"/><Relationship Id="rId6" Type="http://schemas.openxmlformats.org/officeDocument/2006/relationships/image" Target="../media/image39.pdf"/><Relationship Id="rId16" Type="http://schemas.openxmlformats.org/officeDocument/2006/relationships/oleObject" Target="../embeddings/Microsoft_Equation10.bin"/><Relationship Id="rId8" Type="http://schemas.openxmlformats.org/officeDocument/2006/relationships/image" Target="../media/image41.pdf"/><Relationship Id="rId13" Type="http://schemas.openxmlformats.org/officeDocument/2006/relationships/oleObject" Target="../embeddings/Microsoft_Equation7.bin"/><Relationship Id="rId10" Type="http://schemas.openxmlformats.org/officeDocument/2006/relationships/oleObject" Target="../embeddings/Microsoft_Equation4.bin"/><Relationship Id="rId5" Type="http://schemas.openxmlformats.org/officeDocument/2006/relationships/image" Target="../media/image38.png"/><Relationship Id="rId15" Type="http://schemas.openxmlformats.org/officeDocument/2006/relationships/oleObject" Target="../embeddings/Microsoft_Equation9.bin"/><Relationship Id="rId12" Type="http://schemas.openxmlformats.org/officeDocument/2006/relationships/oleObject" Target="../embeddings/Microsoft_Equation6.bin"/><Relationship Id="rId17" Type="http://schemas.openxmlformats.org/officeDocument/2006/relationships/image" Target="../media/image43.pdf"/><Relationship Id="rId19" Type="http://schemas.openxmlformats.org/officeDocument/2006/relationships/oleObject" Target="../embeddings/Microsoft_Equation11.bin"/><Relationship Id="rId2" Type="http://schemas.openxmlformats.org/officeDocument/2006/relationships/slideLayout" Target="../slideLayouts/slideLayout2.xml"/><Relationship Id="rId9" Type="http://schemas.openxmlformats.org/officeDocument/2006/relationships/image" Target="../media/image42.png"/><Relationship Id="rId3" Type="http://schemas.openxmlformats.org/officeDocument/2006/relationships/notesSlide" Target="../notesSlides/notesSlide13.xml"/><Relationship Id="rId18" Type="http://schemas.openxmlformats.org/officeDocument/2006/relationships/image" Target="../media/image44.png"/></Relationships>
</file>

<file path=ppt/slides/_rels/slide14.xml.rels><?xml version="1.0" encoding="UTF-8" standalone="yes"?>
<Relationships xmlns="http://schemas.openxmlformats.org/package/2006/relationships"><Relationship Id="rId4" Type="http://schemas.openxmlformats.org/officeDocument/2006/relationships/oleObject" Target="../embeddings/Microsoft_Equation13.bin"/><Relationship Id="rId5" Type="http://schemas.openxmlformats.org/officeDocument/2006/relationships/image" Target="../media/image46.pdf"/><Relationship Id="rId7" Type="http://schemas.openxmlformats.org/officeDocument/2006/relationships/oleObject" Target="../embeddings/Microsoft_Equation14.bin"/><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4.xml"/><Relationship Id="rId6"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Microsoft_Equation17.bin"/><Relationship Id="rId4" Type="http://schemas.openxmlformats.org/officeDocument/2006/relationships/image" Target="../media/image51.pdf"/><Relationship Id="rId5" Type="http://schemas.openxmlformats.org/officeDocument/2006/relationships/image" Target="../media/image52.png"/><Relationship Id="rId7" Type="http://schemas.openxmlformats.org/officeDocument/2006/relationships/oleObject" Target="../embeddings/Microsoft_Equation16.bin"/><Relationship Id="rId1" Type="http://schemas.openxmlformats.org/officeDocument/2006/relationships/vmlDrawing" Target="../drawings/vmlDrawing5.vml"/><Relationship Id="rId2" Type="http://schemas.openxmlformats.org/officeDocument/2006/relationships/slideLayout" Target="../slideLayouts/slideLayout2.xml"/><Relationship Id="rId9" Type="http://schemas.openxmlformats.org/officeDocument/2006/relationships/oleObject" Target="../embeddings/Microsoft_Equation18.bin"/><Relationship Id="rId3" Type="http://schemas.openxmlformats.org/officeDocument/2006/relationships/notesSlide" Target="../notesSlides/notesSlide15.xml"/><Relationship Id="rId6" Type="http://schemas.openxmlformats.org/officeDocument/2006/relationships/oleObject" Target="../embeddings/Microsoft_Equation15.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Microsoft_Equation21.bin"/><Relationship Id="rId4" Type="http://schemas.openxmlformats.org/officeDocument/2006/relationships/image" Target="../media/image56.pdf"/><Relationship Id="rId5" Type="http://schemas.openxmlformats.org/officeDocument/2006/relationships/image" Target="../media/image57.png"/><Relationship Id="rId7" Type="http://schemas.openxmlformats.org/officeDocument/2006/relationships/oleObject" Target="../embeddings/Microsoft_Equation20.bin"/><Relationship Id="rId1" Type="http://schemas.openxmlformats.org/officeDocument/2006/relationships/vmlDrawing" Target="../drawings/vmlDrawing6.vml"/><Relationship Id="rId2" Type="http://schemas.openxmlformats.org/officeDocument/2006/relationships/slideLayout" Target="../slideLayouts/slideLayout2.xml"/><Relationship Id="rId9" Type="http://schemas.openxmlformats.org/officeDocument/2006/relationships/oleObject" Target="../embeddings/Microsoft_Equation22.bin"/><Relationship Id="rId3" Type="http://schemas.openxmlformats.org/officeDocument/2006/relationships/notesSlide" Target="../notesSlides/notesSlide16.xml"/><Relationship Id="rId6" Type="http://schemas.openxmlformats.org/officeDocument/2006/relationships/oleObject" Target="../embeddings/Microsoft_Equation19.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Microsoft_Equation25.bin"/><Relationship Id="rId4" Type="http://schemas.openxmlformats.org/officeDocument/2006/relationships/image" Target="../media/image61.pdf"/><Relationship Id="rId5" Type="http://schemas.openxmlformats.org/officeDocument/2006/relationships/image" Target="../media/image62.png"/><Relationship Id="rId7" Type="http://schemas.openxmlformats.org/officeDocument/2006/relationships/oleObject" Target="../embeddings/Microsoft_Equation24.bin"/><Relationship Id="rId1" Type="http://schemas.openxmlformats.org/officeDocument/2006/relationships/vmlDrawing" Target="../drawings/vmlDrawing7.vml"/><Relationship Id="rId2" Type="http://schemas.openxmlformats.org/officeDocument/2006/relationships/slideLayout" Target="../slideLayouts/slideLayout2.xml"/><Relationship Id="rId9" Type="http://schemas.openxmlformats.org/officeDocument/2006/relationships/oleObject" Target="../embeddings/Microsoft_Equation26.bin"/><Relationship Id="rId3" Type="http://schemas.openxmlformats.org/officeDocument/2006/relationships/notesSlide" Target="../notesSlides/notesSlide17.xml"/><Relationship Id="rId6" Type="http://schemas.openxmlformats.org/officeDocument/2006/relationships/oleObject" Target="../embeddings/Microsoft_Equation23.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Microsoft_Equation29.bin"/><Relationship Id="rId4" Type="http://schemas.openxmlformats.org/officeDocument/2006/relationships/image" Target="../media/image68.pdf"/><Relationship Id="rId10" Type="http://schemas.openxmlformats.org/officeDocument/2006/relationships/oleObject" Target="../embeddings/Microsoft_Equation31.bin"/><Relationship Id="rId5" Type="http://schemas.openxmlformats.org/officeDocument/2006/relationships/image" Target="../media/image69.png"/><Relationship Id="rId7" Type="http://schemas.openxmlformats.org/officeDocument/2006/relationships/oleObject" Target="../embeddings/Microsoft_Equation28.bin"/><Relationship Id="rId11" Type="http://schemas.openxmlformats.org/officeDocument/2006/relationships/oleObject" Target="../embeddings/Microsoft_Equation32.bin"/><Relationship Id="rId1" Type="http://schemas.openxmlformats.org/officeDocument/2006/relationships/vmlDrawing" Target="../drawings/vmlDrawing8.vml"/><Relationship Id="rId2" Type="http://schemas.openxmlformats.org/officeDocument/2006/relationships/slideLayout" Target="../slideLayouts/slideLayout2.xml"/><Relationship Id="rId9" Type="http://schemas.openxmlformats.org/officeDocument/2006/relationships/oleObject" Target="../embeddings/Microsoft_Equation30.bin"/><Relationship Id="rId3" Type="http://schemas.openxmlformats.org/officeDocument/2006/relationships/notesSlide" Target="../notesSlides/notesSlide18.xml"/><Relationship Id="rId6" Type="http://schemas.openxmlformats.org/officeDocument/2006/relationships/oleObject" Target="../embeddings/Microsoft_Equation27.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Microsoft_Equation37.bin"/><Relationship Id="rId4" Type="http://schemas.openxmlformats.org/officeDocument/2006/relationships/oleObject" Target="../embeddings/Microsoft_Equation33.bin"/><Relationship Id="rId10" Type="http://schemas.openxmlformats.org/officeDocument/2006/relationships/image" Target="../media/image76.png"/><Relationship Id="rId5" Type="http://schemas.openxmlformats.org/officeDocument/2006/relationships/oleObject" Target="../embeddings/Microsoft_Equation34.bin"/><Relationship Id="rId7" Type="http://schemas.openxmlformats.org/officeDocument/2006/relationships/oleObject" Target="../embeddings/Microsoft_Equation36.bin"/><Relationship Id="rId1" Type="http://schemas.openxmlformats.org/officeDocument/2006/relationships/vmlDrawing" Target="../drawings/vmlDrawing9.vml"/><Relationship Id="rId2" Type="http://schemas.openxmlformats.org/officeDocument/2006/relationships/slideLayout" Target="../slideLayouts/slideLayout2.xml"/><Relationship Id="rId9" Type="http://schemas.openxmlformats.org/officeDocument/2006/relationships/oleObject" Target="../embeddings/Microsoft_Equation38.bin"/><Relationship Id="rId3" Type="http://schemas.openxmlformats.org/officeDocument/2006/relationships/notesSlide" Target="../notesSlides/notesSlide19.xml"/><Relationship Id="rId6" Type="http://schemas.openxmlformats.org/officeDocument/2006/relationships/oleObject" Target="../embeddings/Microsoft_Equation3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6" Type="http://schemas.openxmlformats.org/officeDocument/2006/relationships/image" Target="../media/image79.jpe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 Id="rId5" Type="http://schemas.openxmlformats.org/officeDocument/2006/relationships/image" Target="../media/image78.jpeg"/></Relationships>
</file>

<file path=ppt/slides/_rels/slide23.xml.rels><?xml version="1.0" encoding="UTF-8" standalone="yes"?>
<Relationships xmlns="http://schemas.openxmlformats.org/package/2006/relationships"><Relationship Id="rId4" Type="http://schemas.openxmlformats.org/officeDocument/2006/relationships/image" Target="../media/image81.jpeg"/><Relationship Id="rId5" Type="http://schemas.openxmlformats.org/officeDocument/2006/relationships/image" Target="../media/image82.jpeg"/><Relationship Id="rId7"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0.jpeg"/><Relationship Id="rId6" Type="http://schemas.openxmlformats.org/officeDocument/2006/relationships/image" Target="../media/image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4.pdf"/></Relationships>
</file>

<file path=ppt/slides/_rels/slide26.xml.rels><?xml version="1.0" encoding="UTF-8" standalone="yes"?>
<Relationships xmlns="http://schemas.openxmlformats.org/package/2006/relationships"><Relationship Id="rId4"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6.jpeg"/><Relationship Id="rId5" Type="http://schemas.openxmlformats.org/officeDocument/2006/relationships/image" Target="../media/image8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9.pdf"/><Relationship Id="rId5" Type="http://schemas.openxmlformats.org/officeDocument/2006/relationships/image" Target="../media/image9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9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9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9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5.pdf"/></Relationships>
</file>

<file path=ppt/slides/_rels/slide33.xml.rels><?xml version="1.0" encoding="UTF-8" standalone="yes"?>
<Relationships xmlns="http://schemas.openxmlformats.org/package/2006/relationships"><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7.pdf"/></Relationships>
</file>

<file path=ppt/slides/_rels/slide34.xml.rels><?xml version="1.0" encoding="UTF-8" standalone="yes"?>
<Relationships xmlns="http://schemas.openxmlformats.org/package/2006/relationships"><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9.pdf"/></Relationships>
</file>

<file path=ppt/slides/_rels/slide35.xml.rels><?xml version="1.0" encoding="UTF-8" standalone="yes"?>
<Relationships xmlns="http://schemas.openxmlformats.org/package/2006/relationships"><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1.pdf"/></Relationships>
</file>

<file path=ppt/slides/_rels/slide36.xml.rels><?xml version="1.0" encoding="UTF-8" standalone="yes"?>
<Relationships xmlns="http://schemas.openxmlformats.org/package/2006/relationships"><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3.pdf"/></Relationships>
</file>

<file path=ppt/slides/_rels/slide37.xml.rels><?xml version="1.0" encoding="UTF-8" standalone="yes"?>
<Relationships xmlns="http://schemas.openxmlformats.org/package/2006/relationships"><Relationship Id="rId4"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5.pdf"/></Relationships>
</file>

<file path=ppt/slides/_rels/slide38.xml.rels><?xml version="1.0" encoding="UTF-8" standalone="yes"?>
<Relationships xmlns="http://schemas.openxmlformats.org/package/2006/relationships"><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7.pdf"/></Relationships>
</file>

<file path=ppt/slides/_rels/slide39.xml.rels><?xml version="1.0" encoding="UTF-8" standalone="yes"?>
<Relationships xmlns="http://schemas.openxmlformats.org/package/2006/relationships"><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09.pdf"/></Relationships>
</file>

<file path=ppt/slides/_rels/slide4.xml.rels><?xml version="1.0" encoding="UTF-8" standalone="yes"?>
<Relationships xmlns="http://schemas.openxmlformats.org/package/2006/relationships"><Relationship Id="rId6" Type="http://schemas.openxmlformats.org/officeDocument/2006/relationships/image" Target="../media/image5.jpeg"/><Relationship Id="rId4" Type="http://schemas.openxmlformats.org/officeDocument/2006/relationships/image" Target="../media/image3.pdf"/><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 Id="rId5"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11.pdf"/></Relationships>
</file>

<file path=ppt/slides/_rels/slide41.xml.rels><?xml version="1.0" encoding="UTF-8" standalone="yes"?>
<Relationships xmlns="http://schemas.openxmlformats.org/package/2006/relationships"><Relationship Id="rId6" Type="http://schemas.openxmlformats.org/officeDocument/2006/relationships/image" Target="../media/image116.jpeg"/><Relationship Id="rId4"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13.jpeg"/><Relationship Id="rId5" Type="http://schemas.openxmlformats.org/officeDocument/2006/relationships/image" Target="../media/image11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117.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Microsoft_Equation43.bin"/><Relationship Id="rId4" Type="http://schemas.openxmlformats.org/officeDocument/2006/relationships/oleObject" Target="../embeddings/Microsoft_Equation39.bin"/><Relationship Id="rId5" Type="http://schemas.openxmlformats.org/officeDocument/2006/relationships/oleObject" Target="../embeddings/Microsoft_Equation40.bin"/><Relationship Id="rId7" Type="http://schemas.openxmlformats.org/officeDocument/2006/relationships/oleObject" Target="../embeddings/Microsoft_Equation42.bin"/><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notesSlide" Target="../notesSlides/notesSlide46.xml"/><Relationship Id="rId6" Type="http://schemas.openxmlformats.org/officeDocument/2006/relationships/oleObject" Target="../embeddings/Microsoft_Equation41.bin"/></Relationships>
</file>

<file path=ppt/slides/_rels/slide47.xml.rels><?xml version="1.0" encoding="UTF-8" standalone="yes"?>
<Relationships xmlns="http://schemas.openxmlformats.org/package/2006/relationships"><Relationship Id="rId8" Type="http://schemas.openxmlformats.org/officeDocument/2006/relationships/image" Target="../media/image130.pdf"/><Relationship Id="rId4" Type="http://schemas.openxmlformats.org/officeDocument/2006/relationships/oleObject" Target="../embeddings/Microsoft_Equation44.bin"/><Relationship Id="rId10" Type="http://schemas.openxmlformats.org/officeDocument/2006/relationships/oleObject" Target="../embeddings/Microsoft_Equation48.bin"/><Relationship Id="rId5" Type="http://schemas.openxmlformats.org/officeDocument/2006/relationships/oleObject" Target="../embeddings/Microsoft_Equation45.bin"/><Relationship Id="rId7" Type="http://schemas.openxmlformats.org/officeDocument/2006/relationships/oleObject" Target="../embeddings/Microsoft_Equation47.bin"/><Relationship Id="rId11" Type="http://schemas.openxmlformats.org/officeDocument/2006/relationships/oleObject" Target="../embeddings/Microsoft_Equation49.bin"/><Relationship Id="rId12" Type="http://schemas.openxmlformats.org/officeDocument/2006/relationships/oleObject" Target="../embeddings/Microsoft_Equation50.bin"/><Relationship Id="rId1" Type="http://schemas.openxmlformats.org/officeDocument/2006/relationships/vmlDrawing" Target="../drawings/vmlDrawing11.vml"/><Relationship Id="rId2" Type="http://schemas.openxmlformats.org/officeDocument/2006/relationships/slideLayout" Target="../slideLayouts/slideLayout2.xml"/><Relationship Id="rId9" Type="http://schemas.openxmlformats.org/officeDocument/2006/relationships/image" Target="../media/image131.png"/><Relationship Id="rId3" Type="http://schemas.openxmlformats.org/officeDocument/2006/relationships/notesSlide" Target="../notesSlides/notesSlide47.xml"/><Relationship Id="rId6" Type="http://schemas.openxmlformats.org/officeDocument/2006/relationships/oleObject" Target="../embeddings/Microsoft_Equation46.bin"/></Relationships>
</file>

<file path=ppt/slides/_rels/slide48.xml.rels><?xml version="1.0" encoding="UTF-8" standalone="yes"?>
<Relationships xmlns="http://schemas.openxmlformats.org/package/2006/relationships"><Relationship Id="rId4"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32.pd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emetral.web.cern.ch/emetral/LRFF/LRFF.htm" TargetMode="External"/></Relationships>
</file>

<file path=ppt/slides/_rels/slide50.xml.rels><?xml version="1.0" encoding="UTF-8" standalone="yes"?>
<Relationships xmlns="http://schemas.openxmlformats.org/package/2006/relationships"><Relationship Id="rId4" Type="http://schemas.openxmlformats.org/officeDocument/2006/relationships/image" Target="../media/image135.jpeg"/><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34.jpeg"/></Relationships>
</file>

<file path=ppt/slides/_rels/slide51.xml.rels><?xml version="1.0" encoding="UTF-8" standalone="yes"?>
<Relationships xmlns="http://schemas.openxmlformats.org/package/2006/relationships"><Relationship Id="rId4"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36.pdf"/></Relationships>
</file>

<file path=ppt/slides/_rels/slide52.xml.rels><?xml version="1.0" encoding="UTF-8" standalone="yes"?>
<Relationships xmlns="http://schemas.openxmlformats.org/package/2006/relationships"><Relationship Id="rId4"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38.pdf"/></Relationships>
</file>

<file path=ppt/slides/_rels/slide53.xml.rels><?xml version="1.0" encoding="UTF-8" standalone="yes"?>
<Relationships xmlns="http://schemas.openxmlformats.org/package/2006/relationships"><Relationship Id="rId4"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40.pdf"/></Relationships>
</file>

<file path=ppt/slides/_rels/slide54.xml.rels><?xml version="1.0" encoding="UTF-8" standalone="yes"?>
<Relationships xmlns="http://schemas.openxmlformats.org/package/2006/relationships"><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42.pdf"/></Relationships>
</file>

<file path=ppt/slides/_rels/slide55.xml.rels><?xml version="1.0" encoding="UTF-8" standalone="yes"?>
<Relationships xmlns="http://schemas.openxmlformats.org/package/2006/relationships"><Relationship Id="rId4"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44.pd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4"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46.pdf"/></Relationships>
</file>

<file path=ppt/slides/_rels/slide58.xml.rels><?xml version="1.0" encoding="UTF-8" standalone="yes"?>
<Relationships xmlns="http://schemas.openxmlformats.org/package/2006/relationships"><Relationship Id="rId4"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48.pdf"/></Relationships>
</file>

<file path=ppt/slides/_rels/slide59.xml.rels><?xml version="1.0" encoding="UTF-8" standalone="yes"?>
<Relationships xmlns="http://schemas.openxmlformats.org/package/2006/relationships"><Relationship Id="rId4"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50.pd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3" Type="http://schemas.openxmlformats.org/officeDocument/2006/relationships/image" Target="../media/image1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4"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53.jpeg"/></Relationships>
</file>

<file path=ppt/slides/_rels/slide65.xml.rels><?xml version="1.0" encoding="UTF-8" standalone="yes"?>
<Relationships xmlns="http://schemas.openxmlformats.org/package/2006/relationships"><Relationship Id="rId4"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55.pd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4"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5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4" Type="http://schemas.openxmlformats.org/officeDocument/2006/relationships/image" Target="../media/image160.png"/><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59.png"/></Relationships>
</file>

<file path=ppt/slides/_rels/slide71.xml.rels><?xml version="1.0" encoding="UTF-8" standalone="yes"?>
<Relationships xmlns="http://schemas.openxmlformats.org/package/2006/relationships"><Relationship Id="rId4"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61.pdf"/></Relationships>
</file>

<file path=ppt/slides/_rels/slide72.xml.rels><?xml version="1.0" encoding="UTF-8" standalone="yes"?>
<Relationships xmlns="http://schemas.openxmlformats.org/package/2006/relationships"><Relationship Id="rId4"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63.pd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4" Type="http://schemas.openxmlformats.org/officeDocument/2006/relationships/image" Target="../media/image165.pdf"/><Relationship Id="rId5" Type="http://schemas.openxmlformats.org/officeDocument/2006/relationships/image" Target="../media/image166.png"/><Relationship Id="rId7" Type="http://schemas.openxmlformats.org/officeDocument/2006/relationships/oleObject" Target="../embeddings/Microsoft_Equation52.bin"/><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notesSlide" Target="../notesSlides/notesSlide76.xml"/><Relationship Id="rId6" Type="http://schemas.openxmlformats.org/officeDocument/2006/relationships/oleObject" Target="../embeddings/Microsoft_Equation51.bin"/></Relationships>
</file>

<file path=ppt/slides/_rels/slide8.xml.rels><?xml version="1.0" encoding="UTF-8" standalone="yes"?>
<Relationships xmlns="http://schemas.openxmlformats.org/package/2006/relationships"><Relationship Id="rId6" Type="http://schemas.openxmlformats.org/officeDocument/2006/relationships/image" Target="../media/image12.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df"/><Relationship Id="rId5" Type="http://schemas.openxmlformats.org/officeDocument/2006/relationships/image" Target="../media/image11.pdf"/></Relationships>
</file>

<file path=ppt/slides/_rels/slide9.xml.rels><?xml version="1.0" encoding="UTF-8" standalone="yes"?>
<Relationships xmlns="http://schemas.openxmlformats.org/package/2006/relationships"><Relationship Id="rId8" Type="http://schemas.openxmlformats.org/officeDocument/2006/relationships/image" Target="../media/image18.pdf"/><Relationship Id="rId4" Type="http://schemas.openxmlformats.org/officeDocument/2006/relationships/image" Target="../media/image14.pdf"/><Relationship Id="rId10" Type="http://schemas.openxmlformats.org/officeDocument/2006/relationships/image" Target="../media/image20.pdf"/><Relationship Id="rId5" Type="http://schemas.openxmlformats.org/officeDocument/2006/relationships/image" Target="../media/image15.png"/><Relationship Id="rId7" Type="http://schemas.openxmlformats.org/officeDocument/2006/relationships/image" Target="../media/image17.png"/><Relationship Id="rId11" Type="http://schemas.openxmlformats.org/officeDocument/2006/relationships/image" Target="../media/image21.png"/><Relationship Id="rId12"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xml"/><Relationship Id="rId9" Type="http://schemas.openxmlformats.org/officeDocument/2006/relationships/image" Target="../media/image19.png"/><Relationship Id="rId3" Type="http://schemas.openxmlformats.org/officeDocument/2006/relationships/notesSlide" Target="../notesSlides/notesSlide9.xml"/><Relationship Id="rId6" Type="http://schemas.openxmlformats.org/officeDocument/2006/relationships/image" Target="../media/image16.pd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a:t>
            </a:fld>
            <a:endParaRPr lang="en-US" sz="1000" dirty="0" smtClean="0"/>
          </a:p>
        </p:txBody>
      </p:sp>
      <p:sp>
        <p:nvSpPr>
          <p:cNvPr id="6149" name="Rectangle 42"/>
          <p:cNvSpPr>
            <a:spLocks noChangeAspect="1" noChangeArrowheads="1"/>
          </p:cNvSpPr>
          <p:nvPr/>
        </p:nvSpPr>
        <p:spPr bwMode="auto">
          <a:xfrm>
            <a:off x="914400" y="341293"/>
            <a:ext cx="7315200" cy="954107"/>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square">
            <a:prstTxWarp prst="textNoShape">
              <a:avLst/>
            </a:prstTxWarp>
            <a:spAutoFit/>
            <a:flatTx/>
          </a:bodyPr>
          <a:lstStyle/>
          <a:p>
            <a:pPr algn="ctr">
              <a:spcBef>
                <a:spcPct val="0"/>
              </a:spcBef>
              <a:buClrTx/>
              <a:buSzTx/>
              <a:buFontTx/>
              <a:buNone/>
            </a:pPr>
            <a:r>
              <a:rPr lang="en-US" sz="2800" b="0" dirty="0" smtClean="0">
                <a:solidFill>
                  <a:schemeClr val="tx1"/>
                </a:solidFill>
              </a:rPr>
              <a:t>OUTCOMES OF THE LRFF</a:t>
            </a:r>
            <a:br>
              <a:rPr lang="en-US" sz="2800" b="0" dirty="0" smtClean="0">
                <a:solidFill>
                  <a:schemeClr val="tx1"/>
                </a:solidFill>
              </a:rPr>
            </a:br>
            <a:r>
              <a:rPr lang="en-US" sz="2800" b="0" dirty="0" smtClean="0">
                <a:solidFill>
                  <a:schemeClr val="tx1"/>
                </a:solidFill>
              </a:rPr>
              <a:t> (LHC RF FINGERS) TASK FORCE IN 2012</a:t>
            </a:r>
          </a:p>
        </p:txBody>
      </p:sp>
      <p:sp>
        <p:nvSpPr>
          <p:cNvPr id="15" name="Rectangle 63"/>
          <p:cNvSpPr>
            <a:spLocks noChangeArrowheads="1"/>
          </p:cNvSpPr>
          <p:nvPr/>
        </p:nvSpPr>
        <p:spPr bwMode="auto">
          <a:xfrm>
            <a:off x="304800" y="1447800"/>
            <a:ext cx="8534400" cy="1524000"/>
          </a:xfrm>
          <a:prstGeom prst="rect">
            <a:avLst/>
          </a:prstGeom>
          <a:noFill/>
          <a:ln w="9525">
            <a:noFill/>
            <a:miter lim="800000"/>
            <a:headEnd/>
            <a:tailEnd/>
          </a:ln>
          <a:effectLst/>
        </p:spPr>
        <p:txBody>
          <a:bodyPr lIns="92075" tIns="46038" rIns="92075" bIns="46038" anchor="ctr">
            <a:prstTxWarp prst="textNoShape">
              <a:avLst/>
            </a:prstTxWarp>
          </a:bodyPr>
          <a:lstStyle/>
          <a:p>
            <a:pPr algn="just">
              <a:spcBef>
                <a:spcPct val="0"/>
              </a:spcBef>
              <a:buClrTx/>
              <a:buSzTx/>
              <a:buFontTx/>
              <a:buNone/>
              <a:defRPr/>
            </a:pPr>
            <a:r>
              <a:rPr lang="en-US" sz="1800" dirty="0" smtClean="0">
                <a:solidFill>
                  <a:srgbClr val="FFFF00"/>
                </a:solidFill>
                <a:effectLst>
                  <a:outerShdw blurRad="38100" dist="38100" dir="2700000" algn="tl">
                    <a:srgbClr val="000000"/>
                  </a:outerShdw>
                </a:effectLst>
              </a:rPr>
              <a:t>E. </a:t>
            </a:r>
            <a:r>
              <a:rPr lang="en-US" sz="1800" dirty="0" err="1" smtClean="0">
                <a:solidFill>
                  <a:srgbClr val="FFFF00"/>
                </a:solidFill>
                <a:effectLst>
                  <a:outerShdw blurRad="38100" dist="38100" dir="2700000" algn="tl">
                    <a:srgbClr val="000000"/>
                  </a:outerShdw>
                </a:effectLst>
              </a:rPr>
              <a:t>Métral</a:t>
            </a:r>
            <a:r>
              <a:rPr lang="en-US" sz="1800" dirty="0" smtClean="0">
                <a:solidFill>
                  <a:srgbClr val="FFFF00"/>
                </a:solidFill>
                <a:effectLst>
                  <a:outerShdw blurRad="38100" dist="38100" dir="2700000" algn="tl">
                    <a:srgbClr val="000000"/>
                  </a:outerShdw>
                </a:effectLst>
              </a:rPr>
              <a:t>, O. </a:t>
            </a:r>
            <a:r>
              <a:rPr lang="en-US" sz="1800" dirty="0" err="1" smtClean="0">
                <a:solidFill>
                  <a:srgbClr val="FFFF00"/>
                </a:solidFill>
                <a:effectLst>
                  <a:outerShdw blurRad="38100" dist="38100" dir="2700000" algn="tl">
                    <a:srgbClr val="000000"/>
                  </a:outerShdw>
                </a:effectLst>
              </a:rPr>
              <a:t>Aberle</a:t>
            </a:r>
            <a:r>
              <a:rPr lang="en-US" sz="1800" dirty="0" smtClean="0">
                <a:solidFill>
                  <a:srgbClr val="FFFF00"/>
                </a:solidFill>
                <a:effectLst>
                  <a:outerShdw blurRad="38100" dist="38100" dir="2700000" algn="tl">
                    <a:srgbClr val="000000"/>
                  </a:outerShdw>
                </a:effectLst>
              </a:rPr>
              <a:t>, R.W. </a:t>
            </a:r>
            <a:r>
              <a:rPr lang="en-US" sz="1800" dirty="0" err="1" smtClean="0">
                <a:solidFill>
                  <a:srgbClr val="FFFF00"/>
                </a:solidFill>
                <a:effectLst>
                  <a:outerShdw blurRad="38100" dist="38100" dir="2700000" algn="tl">
                    <a:srgbClr val="000000"/>
                  </a:outerShdw>
                </a:effectLst>
              </a:rPr>
              <a:t>Assmann</a:t>
            </a:r>
            <a:r>
              <a:rPr lang="en-US" sz="1800" dirty="0" smtClean="0">
                <a:solidFill>
                  <a:srgbClr val="FFFF00"/>
                </a:solidFill>
                <a:effectLst>
                  <a:outerShdw blurRad="38100" dist="38100" dir="2700000" algn="tl">
                    <a:srgbClr val="000000"/>
                  </a:outerShdw>
                </a:effectLst>
              </a:rPr>
              <a:t>, V. </a:t>
            </a:r>
            <a:r>
              <a:rPr lang="en-US" sz="1800" dirty="0" err="1" smtClean="0">
                <a:solidFill>
                  <a:srgbClr val="FFFF00"/>
                </a:solidFill>
                <a:effectLst>
                  <a:outerShdw blurRad="38100" dist="38100" dir="2700000" algn="tl">
                    <a:srgbClr val="000000"/>
                  </a:outerShdw>
                </a:effectLst>
              </a:rPr>
              <a:t>Baglin</a:t>
            </a:r>
            <a:r>
              <a:rPr lang="en-US" sz="1800" dirty="0" smtClean="0">
                <a:solidFill>
                  <a:srgbClr val="FFFF00"/>
                </a:solidFill>
                <a:effectLst>
                  <a:outerShdw blurRad="38100" dist="38100" dir="2700000" algn="tl">
                    <a:srgbClr val="000000"/>
                  </a:outerShdw>
                </a:effectLst>
              </a:rPr>
              <a:t>, M.J. Barnes, O.E. </a:t>
            </a:r>
            <a:r>
              <a:rPr lang="en-US" sz="1800" dirty="0" err="1" smtClean="0">
                <a:solidFill>
                  <a:srgbClr val="FFFF00"/>
                </a:solidFill>
                <a:effectLst>
                  <a:outerShdw blurRad="38100" dist="38100" dir="2700000" algn="tl">
                    <a:srgbClr val="000000"/>
                  </a:outerShdw>
                </a:effectLst>
              </a:rPr>
              <a:t>Berrig</a:t>
            </a:r>
            <a:r>
              <a:rPr lang="en-US" sz="1800" dirty="0" smtClean="0">
                <a:solidFill>
                  <a:srgbClr val="FFFF00"/>
                </a:solidFill>
                <a:effectLst>
                  <a:outerShdw blurRad="38100" dist="38100" dir="2700000" algn="tl">
                    <a:srgbClr val="000000"/>
                  </a:outerShdw>
                </a:effectLst>
              </a:rPr>
              <a:t>,                  A. </a:t>
            </a:r>
            <a:r>
              <a:rPr lang="en-US" sz="1800" dirty="0" err="1" smtClean="0">
                <a:solidFill>
                  <a:srgbClr val="FFFF00"/>
                </a:solidFill>
                <a:effectLst>
                  <a:outerShdw blurRad="38100" dist="38100" dir="2700000" algn="tl">
                    <a:srgbClr val="000000"/>
                  </a:outerShdw>
                </a:effectLst>
              </a:rPr>
              <a:t>Bertarelli</a:t>
            </a:r>
            <a:r>
              <a:rPr lang="en-US" sz="1800" dirty="0" smtClean="0">
                <a:solidFill>
                  <a:srgbClr val="FFFF00"/>
                </a:solidFill>
                <a:effectLst>
                  <a:outerShdw blurRad="38100" dist="38100" dir="2700000" algn="tl">
                    <a:srgbClr val="000000"/>
                  </a:outerShdw>
                </a:effectLst>
              </a:rPr>
              <a:t>, G. </a:t>
            </a:r>
            <a:r>
              <a:rPr lang="en-US" sz="1800" dirty="0" err="1" smtClean="0">
                <a:solidFill>
                  <a:srgbClr val="FFFF00"/>
                </a:solidFill>
                <a:effectLst>
                  <a:outerShdw blurRad="38100" dist="38100" dir="2700000" algn="tl">
                    <a:srgbClr val="000000"/>
                  </a:outerShdw>
                </a:effectLst>
              </a:rPr>
              <a:t>Bregliozzi</a:t>
            </a:r>
            <a:r>
              <a:rPr lang="en-US" sz="1800" dirty="0" smtClean="0">
                <a:solidFill>
                  <a:srgbClr val="FFFF00"/>
                </a:solidFill>
                <a:effectLst>
                  <a:outerShdw blurRad="38100" dist="38100" dir="2700000" algn="tl">
                    <a:srgbClr val="000000"/>
                  </a:outerShdw>
                </a:effectLst>
              </a:rPr>
              <a:t>, S. </a:t>
            </a:r>
            <a:r>
              <a:rPr lang="en-US" sz="1800" dirty="0" err="1" smtClean="0">
                <a:solidFill>
                  <a:srgbClr val="FFFF00"/>
                </a:solidFill>
                <a:effectLst>
                  <a:outerShdw blurRad="38100" dist="38100" dir="2700000" algn="tl">
                    <a:srgbClr val="000000"/>
                  </a:outerShdw>
                </a:effectLst>
              </a:rPr>
              <a:t>Calatroni</a:t>
            </a:r>
            <a:r>
              <a:rPr lang="en-US" sz="1800" dirty="0" smtClean="0">
                <a:solidFill>
                  <a:srgbClr val="FFFF00"/>
                </a:solidFill>
                <a:effectLst>
                  <a:outerShdw blurRad="38100" dist="38100" dir="2700000" algn="tl">
                    <a:srgbClr val="000000"/>
                  </a:outerShdw>
                </a:effectLst>
              </a:rPr>
              <a:t>, F. </a:t>
            </a:r>
            <a:r>
              <a:rPr lang="en-US" sz="1800" dirty="0" err="1" smtClean="0">
                <a:solidFill>
                  <a:srgbClr val="FFFF00"/>
                </a:solidFill>
                <a:effectLst>
                  <a:outerShdw blurRad="38100" dist="38100" dir="2700000" algn="tl">
                    <a:srgbClr val="000000"/>
                  </a:outerShdw>
                </a:effectLst>
              </a:rPr>
              <a:t>Carra</a:t>
            </a:r>
            <a:r>
              <a:rPr lang="en-US" sz="1800" dirty="0" smtClean="0">
                <a:solidFill>
                  <a:srgbClr val="FFFF00"/>
                </a:solidFill>
                <a:effectLst>
                  <a:outerShdw blurRad="38100" dist="38100" dir="2700000" algn="tl">
                    <a:srgbClr val="000000"/>
                  </a:outerShdw>
                </a:effectLst>
              </a:rPr>
              <a:t>, F. </a:t>
            </a:r>
            <a:r>
              <a:rPr lang="en-US" sz="1800" dirty="0" err="1" smtClean="0">
                <a:solidFill>
                  <a:srgbClr val="FFFF00"/>
                </a:solidFill>
                <a:effectLst>
                  <a:outerShdw blurRad="38100" dist="38100" dir="2700000" algn="tl">
                    <a:srgbClr val="000000"/>
                  </a:outerShdw>
                </a:effectLst>
              </a:rPr>
              <a:t>Caspers</a:t>
            </a:r>
            <a:r>
              <a:rPr lang="en-US" sz="1800" dirty="0" smtClean="0">
                <a:solidFill>
                  <a:srgbClr val="FFFF00"/>
                </a:solidFill>
                <a:effectLst>
                  <a:outerShdw blurRad="38100" dist="38100" dir="2700000" algn="tl">
                    <a:srgbClr val="000000"/>
                  </a:outerShdw>
                </a:effectLst>
              </a:rPr>
              <a:t>, H.A. Day,         M. Ferro-</a:t>
            </a:r>
            <a:r>
              <a:rPr lang="en-US" sz="1800" dirty="0" err="1" smtClean="0">
                <a:solidFill>
                  <a:srgbClr val="FFFF00"/>
                </a:solidFill>
                <a:effectLst>
                  <a:outerShdw blurRad="38100" dist="38100" dir="2700000" algn="tl">
                    <a:srgbClr val="000000"/>
                  </a:outerShdw>
                </a:effectLst>
              </a:rPr>
              <a:t>Luzzi</a:t>
            </a:r>
            <a:r>
              <a:rPr lang="en-US" sz="1800" dirty="0" smtClean="0">
                <a:solidFill>
                  <a:srgbClr val="FFFF00"/>
                </a:solidFill>
                <a:effectLst>
                  <a:outerShdw blurRad="38100" dist="38100" dir="2700000" algn="tl">
                    <a:srgbClr val="000000"/>
                  </a:outerShdw>
                </a:effectLst>
              </a:rPr>
              <a:t>, M.A. </a:t>
            </a:r>
            <a:r>
              <a:rPr lang="en-US" sz="1800" dirty="0" err="1" smtClean="0">
                <a:solidFill>
                  <a:srgbClr val="FFFF00"/>
                </a:solidFill>
                <a:effectLst>
                  <a:outerShdw blurRad="38100" dist="38100" dir="2700000" algn="tl">
                    <a:srgbClr val="000000"/>
                  </a:outerShdw>
                </a:effectLst>
              </a:rPr>
              <a:t>Gallilee</a:t>
            </a:r>
            <a:r>
              <a:rPr lang="en-US" sz="1800" dirty="0" smtClean="0">
                <a:solidFill>
                  <a:srgbClr val="FFFF00"/>
                </a:solidFill>
                <a:effectLst>
                  <a:outerShdw blurRad="38100" dist="38100" dir="2700000" algn="tl">
                    <a:srgbClr val="000000"/>
                  </a:outerShdw>
                </a:effectLst>
              </a:rPr>
              <a:t>, C. </a:t>
            </a:r>
            <a:r>
              <a:rPr lang="en-US" sz="1800" dirty="0" err="1" smtClean="0">
                <a:solidFill>
                  <a:srgbClr val="FFFF00"/>
                </a:solidFill>
                <a:effectLst>
                  <a:outerShdw blurRad="38100" dist="38100" dir="2700000" algn="tl">
                    <a:srgbClr val="000000"/>
                  </a:outerShdw>
                </a:effectLst>
              </a:rPr>
              <a:t>Garion</a:t>
            </a:r>
            <a:r>
              <a:rPr lang="en-US" sz="1800" dirty="0" smtClean="0">
                <a:solidFill>
                  <a:srgbClr val="FFFF00"/>
                </a:solidFill>
                <a:effectLst>
                  <a:outerShdw blurRad="38100" dist="38100" dir="2700000" algn="tl">
                    <a:srgbClr val="000000"/>
                  </a:outerShdw>
                </a:effectLst>
              </a:rPr>
              <a:t>, M. </a:t>
            </a:r>
            <a:r>
              <a:rPr lang="en-US" sz="1800" dirty="0" err="1" smtClean="0">
                <a:solidFill>
                  <a:srgbClr val="FFFF00"/>
                </a:solidFill>
                <a:effectLst>
                  <a:outerShdw blurRad="38100" dist="38100" dir="2700000" algn="tl">
                    <a:srgbClr val="000000"/>
                  </a:outerShdw>
                </a:effectLst>
              </a:rPr>
              <a:t>Garlasche</a:t>
            </a:r>
            <a:r>
              <a:rPr lang="en-US" sz="1800" dirty="0" smtClean="0">
                <a:solidFill>
                  <a:srgbClr val="FFFF00"/>
                </a:solidFill>
                <a:effectLst>
                  <a:outerShdw blurRad="38100" dist="38100" dir="2700000" algn="tl">
                    <a:srgbClr val="000000"/>
                  </a:outerShdw>
                </a:effectLst>
              </a:rPr>
              <a:t>, A. </a:t>
            </a:r>
            <a:r>
              <a:rPr lang="en-US" sz="1800" dirty="0" err="1" smtClean="0">
                <a:solidFill>
                  <a:srgbClr val="FFFF00"/>
                </a:solidFill>
                <a:effectLst>
                  <a:outerShdw blurRad="38100" dist="38100" dir="2700000" algn="tl">
                    <a:srgbClr val="000000"/>
                  </a:outerShdw>
                </a:effectLst>
              </a:rPr>
              <a:t>Grudiev</a:t>
            </a:r>
            <a:r>
              <a:rPr lang="en-US" sz="1800" dirty="0" smtClean="0">
                <a:solidFill>
                  <a:srgbClr val="FFFF00"/>
                </a:solidFill>
                <a:effectLst>
                  <a:outerShdw blurRad="38100" dist="38100" dir="2700000" algn="tl">
                    <a:srgbClr val="000000"/>
                  </a:outerShdw>
                </a:effectLst>
              </a:rPr>
              <a:t>, J.M. Jimenez, R. Jones, O. </a:t>
            </a:r>
            <a:r>
              <a:rPr lang="en-US" sz="1800" dirty="0" err="1" smtClean="0">
                <a:solidFill>
                  <a:srgbClr val="FFFF00"/>
                </a:solidFill>
                <a:effectLst>
                  <a:outerShdw blurRad="38100" dist="38100" dir="2700000" algn="tl">
                    <a:srgbClr val="000000"/>
                  </a:outerShdw>
                </a:effectLst>
              </a:rPr>
              <a:t>Kononenko</a:t>
            </a:r>
            <a:r>
              <a:rPr lang="en-US" sz="1800" dirty="0" smtClean="0">
                <a:solidFill>
                  <a:srgbClr val="FFFF00"/>
                </a:solidFill>
                <a:effectLst>
                  <a:outerShdw blurRad="38100" dist="38100" dir="2700000" algn="tl">
                    <a:srgbClr val="000000"/>
                  </a:outerShdw>
                </a:effectLst>
              </a:rPr>
              <a:t>, R. </a:t>
            </a:r>
            <a:r>
              <a:rPr lang="en-US" sz="1800" dirty="0" err="1" smtClean="0">
                <a:solidFill>
                  <a:srgbClr val="FFFF00"/>
                </a:solidFill>
                <a:effectLst>
                  <a:outerShdw blurRad="38100" dist="38100" dir="2700000" algn="tl">
                    <a:srgbClr val="000000"/>
                  </a:outerShdw>
                </a:effectLst>
              </a:rPr>
              <a:t>Losito</a:t>
            </a:r>
            <a:r>
              <a:rPr lang="en-US" sz="1800" dirty="0" smtClean="0">
                <a:solidFill>
                  <a:srgbClr val="FFFF00"/>
                </a:solidFill>
                <a:effectLst>
                  <a:outerShdw blurRad="38100" dist="38100" dir="2700000" algn="tl">
                    <a:srgbClr val="000000"/>
                  </a:outerShdw>
                </a:effectLst>
              </a:rPr>
              <a:t>, J.L. </a:t>
            </a:r>
            <a:r>
              <a:rPr lang="en-US" sz="1800" dirty="0" err="1" smtClean="0">
                <a:solidFill>
                  <a:srgbClr val="FFFF00"/>
                </a:solidFill>
                <a:effectLst>
                  <a:outerShdw blurRad="38100" dist="38100" dir="2700000" algn="tl">
                    <a:srgbClr val="000000"/>
                  </a:outerShdw>
                </a:effectLst>
              </a:rPr>
              <a:t>Nougaret</a:t>
            </a:r>
            <a:r>
              <a:rPr lang="en-US" sz="1800" dirty="0" smtClean="0">
                <a:solidFill>
                  <a:srgbClr val="FFFF00"/>
                </a:solidFill>
                <a:effectLst>
                  <a:outerShdw blurRad="38100" dist="38100" dir="2700000" algn="tl">
                    <a:srgbClr val="000000"/>
                  </a:outerShdw>
                </a:effectLst>
              </a:rPr>
              <a:t>, V. Parma,            S. </a:t>
            </a:r>
            <a:r>
              <a:rPr lang="en-US" sz="1800" dirty="0" err="1" smtClean="0">
                <a:solidFill>
                  <a:srgbClr val="FFFF00"/>
                </a:solidFill>
                <a:effectLst>
                  <a:outerShdw blurRad="38100" dist="38100" dir="2700000" algn="tl">
                    <a:srgbClr val="000000"/>
                  </a:outerShdw>
                </a:effectLst>
              </a:rPr>
              <a:t>Redaelli</a:t>
            </a:r>
            <a:r>
              <a:rPr lang="en-US" sz="1800" dirty="0" smtClean="0">
                <a:solidFill>
                  <a:srgbClr val="FFFF00"/>
                </a:solidFill>
                <a:effectLst>
                  <a:outerShdw blurRad="38100" dist="38100" dir="2700000" algn="tl">
                    <a:srgbClr val="000000"/>
                  </a:outerShdw>
                </a:effectLst>
              </a:rPr>
              <a:t>, B. </a:t>
            </a:r>
            <a:r>
              <a:rPr lang="en-US" sz="1800" dirty="0" err="1" smtClean="0">
                <a:solidFill>
                  <a:srgbClr val="FFFF00"/>
                </a:solidFill>
                <a:effectLst>
                  <a:outerShdw blurRad="38100" dist="38100" dir="2700000" algn="tl">
                    <a:srgbClr val="000000"/>
                  </a:outerShdw>
                </a:effectLst>
              </a:rPr>
              <a:t>Salvant</a:t>
            </a:r>
            <a:r>
              <a:rPr lang="en-US" sz="1800" dirty="0" smtClean="0">
                <a:solidFill>
                  <a:srgbClr val="FFFF00"/>
                </a:solidFill>
                <a:effectLst>
                  <a:outerShdw blurRad="38100" dist="38100" dir="2700000" algn="tl">
                    <a:srgbClr val="000000"/>
                  </a:outerShdw>
                </a:effectLst>
              </a:rPr>
              <a:t>, P. </a:t>
            </a:r>
            <a:r>
              <a:rPr lang="en-US" sz="1800" dirty="0" err="1" smtClean="0">
                <a:solidFill>
                  <a:srgbClr val="FFFF00"/>
                </a:solidFill>
                <a:effectLst>
                  <a:outerShdw blurRad="38100" dist="38100" dir="2700000" algn="tl">
                    <a:srgbClr val="000000"/>
                  </a:outerShdw>
                </a:effectLst>
              </a:rPr>
              <a:t>Strubin</a:t>
            </a:r>
            <a:r>
              <a:rPr lang="en-US" sz="1800" dirty="0" smtClean="0">
                <a:solidFill>
                  <a:srgbClr val="FFFF00"/>
                </a:solidFill>
                <a:effectLst>
                  <a:outerShdw blurRad="38100" dist="38100" dir="2700000" algn="tl">
                    <a:srgbClr val="000000"/>
                  </a:outerShdw>
                </a:effectLst>
              </a:rPr>
              <a:t>, R. </a:t>
            </a:r>
            <a:r>
              <a:rPr lang="en-US" sz="1800" dirty="0" err="1" smtClean="0">
                <a:solidFill>
                  <a:srgbClr val="FFFF00"/>
                </a:solidFill>
                <a:effectLst>
                  <a:outerShdw blurRad="38100" dist="38100" dir="2700000" algn="tl">
                    <a:srgbClr val="000000"/>
                  </a:outerShdw>
                </a:effectLst>
              </a:rPr>
              <a:t>Veness</a:t>
            </a:r>
            <a:r>
              <a:rPr lang="en-US" sz="1800" dirty="0" smtClean="0">
                <a:solidFill>
                  <a:srgbClr val="FFFF00"/>
                </a:solidFill>
                <a:effectLst>
                  <a:outerShdw blurRad="38100" dist="38100" dir="2700000" algn="tl">
                    <a:srgbClr val="000000"/>
                  </a:outerShdw>
                </a:effectLst>
              </a:rPr>
              <a:t>, C. </a:t>
            </a:r>
            <a:r>
              <a:rPr lang="en-US" sz="1800" dirty="0" err="1" smtClean="0">
                <a:solidFill>
                  <a:srgbClr val="FFFF00"/>
                </a:solidFill>
                <a:effectLst>
                  <a:outerShdw blurRad="38100" dist="38100" dir="2700000" algn="tl">
                    <a:srgbClr val="000000"/>
                  </a:outerShdw>
                </a:effectLst>
              </a:rPr>
              <a:t>Vollinger</a:t>
            </a:r>
            <a:r>
              <a:rPr lang="en-US" sz="1800" dirty="0" smtClean="0">
                <a:solidFill>
                  <a:srgbClr val="FFFF00"/>
                </a:solidFill>
                <a:effectLst>
                  <a:outerShdw blurRad="38100" dist="38100" dir="2700000" algn="tl">
                    <a:srgbClr val="000000"/>
                  </a:outerShdw>
                </a:effectLst>
              </a:rPr>
              <a:t>, W. </a:t>
            </a:r>
            <a:r>
              <a:rPr lang="en-US" sz="1800" dirty="0" err="1" smtClean="0">
                <a:solidFill>
                  <a:srgbClr val="FFFF00"/>
                </a:solidFill>
                <a:effectLst>
                  <a:outerShdw blurRad="38100" dist="38100" dir="2700000" algn="tl">
                    <a:srgbClr val="000000"/>
                  </a:outerShdw>
                </a:effectLst>
              </a:rPr>
              <a:t>Weterings</a:t>
            </a:r>
            <a:r>
              <a:rPr lang="en-US" sz="1800" dirty="0" smtClean="0">
                <a:solidFill>
                  <a:srgbClr val="FFFF00"/>
                </a:solidFill>
                <a:effectLst>
                  <a:outerShdw blurRad="38100" dist="38100" dir="2700000" algn="tl">
                    <a:srgbClr val="000000"/>
                  </a:outerShdw>
                </a:effectLst>
              </a:rPr>
              <a:t> </a:t>
            </a:r>
          </a:p>
        </p:txBody>
      </p:sp>
      <p:pic>
        <p:nvPicPr>
          <p:cNvPr id="7" name="Picture 6" descr="IMG_1709.jpg"/>
          <p:cNvPicPr>
            <a:picLocks noChangeAspect="1"/>
          </p:cNvPicPr>
          <p:nvPr/>
        </p:nvPicPr>
        <p:blipFill>
          <a:blip r:embed="rId3"/>
          <a:stretch>
            <a:fillRect/>
          </a:stretch>
        </p:blipFill>
        <p:spPr>
          <a:xfrm>
            <a:off x="2133600" y="3124200"/>
            <a:ext cx="4876800" cy="3657600"/>
          </a:xfrm>
          <a:prstGeom prst="rect">
            <a:avLst/>
          </a:prstGeom>
        </p:spPr>
      </p:pic>
      <p:sp>
        <p:nvSpPr>
          <p:cNvPr id="8" name="AutoShape 16"/>
          <p:cNvSpPr>
            <a:spLocks noChangeArrowheads="1"/>
          </p:cNvSpPr>
          <p:nvPr/>
        </p:nvSpPr>
        <p:spPr bwMode="auto">
          <a:xfrm>
            <a:off x="5943600" y="5486400"/>
            <a:ext cx="2819400" cy="1219200"/>
          </a:xfrm>
          <a:prstGeom prst="wedgeEllipseCallout">
            <a:avLst>
              <a:gd name="adj1" fmla="val -97339"/>
              <a:gd name="adj2" fmla="val -20486"/>
            </a:avLst>
          </a:prstGeom>
          <a:solidFill>
            <a:schemeClr val="hlink"/>
          </a:solidFill>
          <a:ln w="28575">
            <a:solidFill>
              <a:srgbClr val="FF0000"/>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charset="0"/>
            </a:endParaRPr>
          </a:p>
        </p:txBody>
      </p:sp>
      <p:sp>
        <p:nvSpPr>
          <p:cNvPr id="9" name="Text Box 17"/>
          <p:cNvSpPr txBox="1">
            <a:spLocks noChangeArrowheads="1"/>
          </p:cNvSpPr>
          <p:nvPr/>
        </p:nvSpPr>
        <p:spPr bwMode="auto">
          <a:xfrm>
            <a:off x="5943600" y="5562600"/>
            <a:ext cx="2895600" cy="923330"/>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b="1" dirty="0" smtClean="0">
                <a:solidFill>
                  <a:schemeClr val="bg2"/>
                </a:solidFill>
                <a:latin typeface="Arial" charset="0"/>
              </a:rPr>
              <a:t>Some people </a:t>
            </a:r>
            <a:br>
              <a:rPr lang="en-US" sz="1800" b="1" dirty="0" smtClean="0">
                <a:solidFill>
                  <a:schemeClr val="bg2"/>
                </a:solidFill>
                <a:latin typeface="Arial" charset="0"/>
              </a:rPr>
            </a:br>
            <a:r>
              <a:rPr lang="en-US" sz="1800" b="1" dirty="0" smtClean="0">
                <a:solidFill>
                  <a:schemeClr val="bg2"/>
                </a:solidFill>
                <a:latin typeface="Arial" charset="0"/>
              </a:rPr>
              <a:t>installed this in the LHC and are very happy!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10</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(4/13)</a:t>
            </a:r>
          </a:p>
        </p:txBody>
      </p:sp>
      <p:sp>
        <p:nvSpPr>
          <p:cNvPr id="17" name="Rectangle 55"/>
          <p:cNvSpPr>
            <a:spLocks noChangeArrowheads="1"/>
          </p:cNvSpPr>
          <p:nvPr/>
        </p:nvSpPr>
        <p:spPr bwMode="auto">
          <a:xfrm>
            <a:off x="304800" y="685800"/>
            <a:ext cx="8610600" cy="4876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SzPct val="120000"/>
              <a:buFont typeface="Arial"/>
              <a:buChar char="•"/>
              <a:tabLst>
                <a:tab pos="1146175" algn="l"/>
              </a:tabLst>
            </a:pPr>
            <a:r>
              <a:rPr lang="en-US" sz="2000" dirty="0" smtClean="0">
                <a:solidFill>
                  <a:schemeClr val="hlink"/>
                </a:solidFill>
                <a:latin typeface="Arial" pitchFamily="-109" charset="0"/>
                <a:sym typeface="Symbol" pitchFamily="-109" charset="2"/>
              </a:rPr>
              <a:t>Power loss formula for the case of a (sharp) resonance (i.e. with only 1 line)</a:t>
            </a: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i="1" baseline="-25000" dirty="0" smtClean="0">
              <a:solidFill>
                <a:schemeClr val="hlink"/>
              </a:solidFill>
              <a:latin typeface="Arial" pitchFamily="-109" charset="0"/>
              <a:sym typeface="Symbol" pitchFamily="-109" charset="2"/>
            </a:endParaRPr>
          </a:p>
          <a:p>
            <a:pPr marL="342900" indent="-342900" algn="just">
              <a:lnSpc>
                <a:spcPct val="120000"/>
              </a:lnSpc>
              <a:tabLst>
                <a:tab pos="1146175" algn="l"/>
              </a:tabLst>
            </a:pPr>
            <a:r>
              <a:rPr lang="en-US" sz="2000" dirty="0" smtClean="0">
                <a:solidFill>
                  <a:schemeClr val="hlink"/>
                </a:solidFill>
                <a:latin typeface="Arial" pitchFamily="-109" charset="0"/>
                <a:sym typeface="Symbol" pitchFamily="-109" charset="2"/>
              </a:rPr>
              <a:t> </a:t>
            </a:r>
            <a:endParaRPr lang="en-US" sz="1000" dirty="0" smtClean="0">
              <a:solidFill>
                <a:schemeClr val="hlink"/>
              </a:solidFill>
              <a:latin typeface="Arial" pitchFamily="-109" charset="0"/>
              <a:sym typeface="Symbol" pitchFamily="-109" charset="2"/>
            </a:endParaRPr>
          </a:p>
          <a:p>
            <a:pPr marL="800100" lvl="1" indent="-342900" algn="just">
              <a:lnSpc>
                <a:spcPct val="120000"/>
              </a:lnSpc>
              <a:buSzPct val="100000"/>
              <a:buFont typeface="Wingdings" charset="2"/>
              <a:buChar char="²"/>
              <a:tabLst>
                <a:tab pos="1146175" algn="l"/>
              </a:tabLst>
            </a:pPr>
            <a:r>
              <a:rPr lang="en-US" sz="2000" dirty="0" smtClean="0">
                <a:solidFill>
                  <a:schemeClr val="tx1"/>
                </a:solidFill>
                <a:latin typeface="Arial" pitchFamily="-109" charset="0"/>
                <a:sym typeface="Symbol" pitchFamily="-109" charset="2"/>
              </a:rPr>
              <a:t>A.N.</a:t>
            </a:r>
            <a:r>
              <a:rPr lang="en-US" sz="2000" dirty="0" smtClean="0">
                <a:solidFill>
                  <a:schemeClr val="hlink"/>
                </a:solidFill>
                <a:latin typeface="Arial" pitchFamily="-109" charset="0"/>
                <a:sym typeface="Symbol" pitchFamily="-109" charset="2"/>
              </a:rPr>
              <a:t>: </a:t>
            </a:r>
            <a:r>
              <a:rPr lang="en-US" sz="2000" i="1" dirty="0" smtClean="0">
                <a:solidFill>
                  <a:schemeClr val="hlink"/>
                </a:solidFill>
                <a:latin typeface="Arial" pitchFamily="-109" charset="0"/>
                <a:sym typeface="Symbol" pitchFamily="-109" charset="2"/>
              </a:rPr>
              <a:t>M</a:t>
            </a:r>
            <a:r>
              <a:rPr lang="en-US" sz="2000" dirty="0" smtClean="0">
                <a:solidFill>
                  <a:schemeClr val="hlink"/>
                </a:solidFill>
                <a:latin typeface="Arial" pitchFamily="-109" charset="0"/>
                <a:sym typeface="Symbol" pitchFamily="-109" charset="2"/>
              </a:rPr>
              <a:t> = 1380, </a:t>
            </a:r>
            <a:r>
              <a:rPr lang="en-US" sz="2000" i="1" dirty="0" err="1" smtClean="0">
                <a:solidFill>
                  <a:schemeClr val="hlink"/>
                </a:solidFill>
                <a:latin typeface="Arial" pitchFamily="-109" charset="0"/>
                <a:sym typeface="Symbol" pitchFamily="-109" charset="2"/>
              </a:rPr>
              <a:t>N</a:t>
            </a:r>
            <a:r>
              <a:rPr lang="en-US" sz="2000" i="1" baseline="-25000" dirty="0" err="1" smtClean="0">
                <a:solidFill>
                  <a:schemeClr val="hlink"/>
                </a:solidFill>
                <a:latin typeface="Arial" pitchFamily="-109" charset="0"/>
                <a:sym typeface="Symbol" pitchFamily="-109" charset="2"/>
              </a:rPr>
              <a:t>b</a:t>
            </a:r>
            <a:r>
              <a:rPr lang="en-US" sz="2000" dirty="0" smtClean="0">
                <a:solidFill>
                  <a:schemeClr val="hlink"/>
                </a:solidFill>
                <a:latin typeface="Arial" pitchFamily="-109" charset="0"/>
                <a:sym typeface="Symbol" pitchFamily="-109" charset="2"/>
              </a:rPr>
              <a:t> = 1.45E11 </a:t>
            </a:r>
            <a:r>
              <a:rPr lang="en-US" sz="2000" dirty="0" err="1" smtClean="0">
                <a:solidFill>
                  <a:schemeClr val="hlink"/>
                </a:solidFill>
                <a:latin typeface="Arial" pitchFamily="-109" charset="0"/>
                <a:sym typeface="Symbol" pitchFamily="-109" charset="2"/>
              </a:rPr>
              <a:t>p/b</a:t>
            </a:r>
            <a:r>
              <a:rPr lang="en-US" sz="2000" dirty="0" smtClean="0">
                <a:solidFill>
                  <a:schemeClr val="hlink"/>
                </a:solidFill>
                <a:latin typeface="Arial" pitchFamily="-109" charset="0"/>
                <a:sym typeface="Symbol" pitchFamily="-109" charset="2"/>
              </a:rPr>
              <a:t> =&gt; </a:t>
            </a:r>
            <a:r>
              <a:rPr lang="en-US" sz="2000" i="1" dirty="0" smtClean="0">
                <a:solidFill>
                  <a:schemeClr val="hlink"/>
                </a:solidFill>
                <a:latin typeface="Arial" pitchFamily="-109" charset="0"/>
                <a:sym typeface="Symbol" pitchFamily="-109" charset="2"/>
              </a:rPr>
              <a:t>M</a:t>
            </a:r>
            <a:r>
              <a:rPr lang="en-US" sz="2000" dirty="0" smtClean="0">
                <a:solidFill>
                  <a:schemeClr val="hlink"/>
                </a:solidFill>
                <a:latin typeface="Arial" pitchFamily="-109" charset="0"/>
                <a:sym typeface="Symbol" pitchFamily="-109" charset="2"/>
              </a:rPr>
              <a:t> × </a:t>
            </a:r>
            <a:r>
              <a:rPr lang="en-US" sz="2000" i="1" dirty="0" err="1" smtClean="0">
                <a:solidFill>
                  <a:schemeClr val="hlink"/>
                </a:solidFill>
                <a:latin typeface="Arial" pitchFamily="-109" charset="0"/>
                <a:sym typeface="Symbol" pitchFamily="-109" charset="2"/>
              </a:rPr>
              <a:t>I</a:t>
            </a:r>
            <a:r>
              <a:rPr lang="en-US" sz="2000" i="1" baseline="-25000" dirty="0" err="1" smtClean="0">
                <a:solidFill>
                  <a:schemeClr val="hlink"/>
                </a:solidFill>
                <a:latin typeface="Arial" pitchFamily="-109" charset="0"/>
                <a:sym typeface="Symbol" pitchFamily="-109" charset="2"/>
              </a:rPr>
              <a:t>b</a:t>
            </a:r>
            <a:r>
              <a:rPr lang="en-US" sz="2000" i="1" dirty="0" smtClean="0">
                <a:solidFill>
                  <a:schemeClr val="hlink"/>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 </a:t>
            </a:r>
            <a:r>
              <a:rPr lang="en-US" sz="2000" i="1" dirty="0" err="1" smtClean="0">
                <a:solidFill>
                  <a:schemeClr val="hlink"/>
                </a:solidFill>
                <a:latin typeface="Arial" pitchFamily="-109" charset="0"/>
                <a:sym typeface="Symbol" pitchFamily="-109" charset="2"/>
              </a:rPr>
              <a:t>I</a:t>
            </a:r>
            <a:r>
              <a:rPr lang="en-US" sz="2000" i="1" baseline="-25000" dirty="0" err="1" smtClean="0">
                <a:solidFill>
                  <a:schemeClr val="hlink"/>
                </a:solidFill>
                <a:latin typeface="Arial" pitchFamily="-109" charset="0"/>
                <a:sym typeface="Symbol" pitchFamily="-109" charset="2"/>
              </a:rPr>
              <a:t>total</a:t>
            </a:r>
            <a:r>
              <a:rPr lang="en-US" sz="2000" i="1" dirty="0" smtClean="0">
                <a:solidFill>
                  <a:schemeClr val="hlink"/>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 0.36 A,</a:t>
            </a:r>
            <a:br>
              <a:rPr lang="en-US" sz="2000" dirty="0" smtClean="0">
                <a:solidFill>
                  <a:schemeClr val="hlink"/>
                </a:solidFill>
                <a:latin typeface="Arial" pitchFamily="-109" charset="0"/>
                <a:sym typeface="Symbol" pitchFamily="-109" charset="2"/>
              </a:rPr>
            </a:br>
            <a:r>
              <a:rPr lang="en-US" sz="2000" i="1" dirty="0" err="1" smtClean="0">
                <a:solidFill>
                  <a:schemeClr val="hlink"/>
                </a:solidFill>
                <a:latin typeface="Arial" pitchFamily="-109" charset="0"/>
                <a:sym typeface="Symbol" pitchFamily="-109" charset="2"/>
              </a:rPr>
              <a:t>R</a:t>
            </a:r>
            <a:r>
              <a:rPr lang="en-US" sz="2000" i="1" baseline="-25000" dirty="0" err="1" smtClean="0">
                <a:solidFill>
                  <a:schemeClr val="hlink"/>
                </a:solidFill>
                <a:latin typeface="Arial" pitchFamily="-109" charset="0"/>
                <a:sym typeface="Symbol" pitchFamily="-109" charset="2"/>
              </a:rPr>
              <a:t>l</a:t>
            </a:r>
            <a:r>
              <a:rPr lang="en-US" sz="2000" dirty="0" smtClean="0">
                <a:solidFill>
                  <a:schemeClr val="hlink"/>
                </a:solidFill>
                <a:latin typeface="Arial" pitchFamily="-109" charset="0"/>
                <a:sym typeface="Symbol" pitchFamily="-109" charset="2"/>
              </a:rPr>
              <a:t> = 10 Ohm and </a:t>
            </a:r>
            <a:r>
              <a:rPr lang="en-US" sz="1800" i="1" dirty="0" err="1" smtClean="0">
                <a:solidFill>
                  <a:srgbClr val="FFFF00"/>
                </a:solidFill>
                <a:latin typeface="Arial" pitchFamily="-109" charset="0"/>
                <a:sym typeface="Symbol" pitchFamily="-109" charset="2"/>
              </a:rPr>
              <a:t>f</a:t>
            </a:r>
            <a:r>
              <a:rPr lang="en-US" sz="1800" i="1" baseline="-25000" dirty="0" err="1" smtClean="0">
                <a:solidFill>
                  <a:srgbClr val="FFFF00"/>
                </a:solidFill>
                <a:latin typeface="Arial" pitchFamily="-109" charset="0"/>
                <a:sym typeface="Symbol" pitchFamily="-109" charset="2"/>
              </a:rPr>
              <a:t>r</a:t>
            </a:r>
            <a:r>
              <a:rPr lang="en-US" sz="1800" dirty="0" smtClean="0">
                <a:solidFill>
                  <a:srgbClr val="FFFF00"/>
                </a:solidFill>
                <a:latin typeface="Arial" pitchFamily="-109" charset="0"/>
                <a:sym typeface="Symbol" pitchFamily="-109" charset="2"/>
              </a:rPr>
              <a:t>  = 1 GHz =&gt; </a:t>
            </a:r>
            <a:r>
              <a:rPr lang="en-US" sz="1800" i="1" dirty="0" err="1" smtClean="0">
                <a:solidFill>
                  <a:srgbClr val="FFFF00"/>
                </a:solidFill>
                <a:latin typeface="Arial" pitchFamily="-109" charset="0"/>
                <a:sym typeface="Symbol" pitchFamily="-109" charset="2"/>
              </a:rPr>
              <a:t>P</a:t>
            </a:r>
            <a:r>
              <a:rPr lang="en-US" sz="1800" i="1" baseline="-25000" dirty="0" err="1" smtClean="0">
                <a:solidFill>
                  <a:srgbClr val="FFFF00"/>
                </a:solidFill>
                <a:latin typeface="Arial" pitchFamily="-109" charset="0"/>
                <a:sym typeface="Symbol" pitchFamily="-109" charset="2"/>
              </a:rPr>
              <a:t>dB</a:t>
            </a:r>
            <a:r>
              <a:rPr lang="en-US" sz="1800" dirty="0" smtClean="0">
                <a:solidFill>
                  <a:srgbClr val="FFFF00"/>
                </a:solidFill>
                <a:latin typeface="Arial" pitchFamily="-109" charset="0"/>
                <a:sym typeface="Symbol" pitchFamily="-109" charset="2"/>
              </a:rPr>
              <a:t> (1 GHz) </a:t>
            </a:r>
            <a:r>
              <a:rPr lang="en-US" sz="1800" dirty="0" smtClean="0">
                <a:solidFill>
                  <a:schemeClr val="hlink"/>
                </a:solidFill>
                <a:latin typeface="Arial" pitchFamily="-109" charset="0"/>
                <a:sym typeface="Symbol" pitchFamily="-109" charset="2"/>
              </a:rPr>
              <a:t>≈ - 17 dB (see next slide)                          </a:t>
            </a:r>
            <a:r>
              <a:rPr lang="en-US" sz="2000" dirty="0" smtClean="0">
                <a:solidFill>
                  <a:schemeClr val="hlink"/>
                </a:solidFill>
                <a:latin typeface="Arial" pitchFamily="-109" charset="0"/>
                <a:sym typeface="Symbol" pitchFamily="-109" charset="2"/>
              </a:rPr>
              <a:t>=&gt; </a:t>
            </a:r>
            <a:r>
              <a:rPr lang="en-US" sz="2000" i="1" dirty="0" err="1" smtClean="0">
                <a:solidFill>
                  <a:schemeClr val="hlink"/>
                </a:solidFill>
                <a:latin typeface="Arial" pitchFamily="-109" charset="0"/>
                <a:sym typeface="Symbol" pitchFamily="-109" charset="2"/>
              </a:rPr>
              <a:t>P</a:t>
            </a:r>
            <a:r>
              <a:rPr lang="en-US" sz="2000" i="1" baseline="-25000" dirty="0" err="1" smtClean="0">
                <a:solidFill>
                  <a:schemeClr val="hlink"/>
                </a:solidFill>
                <a:latin typeface="Arial" pitchFamily="-109" charset="0"/>
                <a:sym typeface="Symbol" pitchFamily="-109" charset="2"/>
              </a:rPr>
              <a:t>loss</a:t>
            </a:r>
            <a:r>
              <a:rPr lang="en-US" sz="2000" dirty="0" smtClean="0">
                <a:solidFill>
                  <a:schemeClr val="hlink"/>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52</a:t>
            </a:r>
            <a:r>
              <a:rPr lang="en-US" sz="2000" dirty="0" smtClean="0">
                <a:solidFill>
                  <a:schemeClr val="hlink"/>
                </a:solidFill>
                <a:latin typeface="Arial" pitchFamily="-109" charset="0"/>
                <a:sym typeface="Symbol" pitchFamily="-109" charset="2"/>
              </a:rPr>
              <a:t> </a:t>
            </a:r>
            <a:r>
              <a:rPr lang="en-US" sz="2000" dirty="0" err="1" smtClean="0">
                <a:solidFill>
                  <a:schemeClr val="hlink"/>
                </a:solidFill>
                <a:latin typeface="Arial" pitchFamily="-109" charset="0"/>
                <a:sym typeface="Symbol" pitchFamily="-109" charset="2"/>
              </a:rPr>
              <a:t>mW</a:t>
            </a:r>
            <a:endParaRPr lang="en-US" sz="2000" dirty="0" smtClean="0">
              <a:solidFill>
                <a:schemeClr val="hlink"/>
              </a:solidFill>
              <a:latin typeface="Arial" pitchFamily="-109" charset="0"/>
              <a:sym typeface="Symbol" pitchFamily="-109" charset="2"/>
            </a:endParaRPr>
          </a:p>
          <a:p>
            <a:pPr marL="800100" lvl="1" indent="-342900" algn="just">
              <a:lnSpc>
                <a:spcPct val="120000"/>
              </a:lnSpc>
              <a:buSzPct val="100000"/>
              <a:buFont typeface="Wingdings" charset="2"/>
              <a:buChar char="²"/>
              <a:tabLst>
                <a:tab pos="1146175" algn="l"/>
              </a:tabLst>
            </a:pPr>
            <a:endParaRPr lang="en-US" sz="1000" dirty="0" smtClean="0">
              <a:solidFill>
                <a:schemeClr val="hlink"/>
              </a:solidFill>
              <a:latin typeface="Arial" pitchFamily="-109" charset="0"/>
              <a:sym typeface="Symbol" pitchFamily="-109" charset="2"/>
            </a:endParaRPr>
          </a:p>
          <a:p>
            <a:pPr marL="342900" indent="-342900" algn="just">
              <a:lnSpc>
                <a:spcPct val="120000"/>
              </a:lnSpc>
              <a:buSzPct val="120000"/>
              <a:buFont typeface="Arial"/>
              <a:buChar char="•"/>
              <a:tabLst>
                <a:tab pos="1146175" algn="l"/>
              </a:tabLst>
            </a:pPr>
            <a:r>
              <a:rPr lang="en-US" sz="2000" dirty="0" smtClean="0">
                <a:solidFill>
                  <a:schemeClr val="hlink"/>
                </a:solidFill>
                <a:latin typeface="Arial" pitchFamily="-109" charset="0"/>
                <a:sym typeface="Symbol" pitchFamily="-109" charset="2"/>
              </a:rPr>
              <a:t>Note that in the case of a Gaussian bunch, the power loss is</a:t>
            </a:r>
          </a:p>
          <a:p>
            <a:pPr marL="800100" lvl="1" indent="-342900" algn="just">
              <a:lnSpc>
                <a:spcPct val="120000"/>
              </a:lnSpc>
              <a:buSzPct val="100000"/>
              <a:tabLst>
                <a:tab pos="1146175" algn="l"/>
              </a:tabLst>
            </a:pPr>
            <a:r>
              <a:rPr lang="en-US" sz="2000" dirty="0" smtClean="0">
                <a:solidFill>
                  <a:schemeClr val="hlink"/>
                </a:solidFill>
                <a:latin typeface="Arial" pitchFamily="-109" charset="0"/>
                <a:sym typeface="Symbol" pitchFamily="-109" charset="2"/>
              </a:rPr>
              <a:t> </a:t>
            </a:r>
          </a:p>
        </p:txBody>
      </p:sp>
      <p:graphicFrame>
        <p:nvGraphicFramePr>
          <p:cNvPr id="18" name="Object 3"/>
          <p:cNvGraphicFramePr>
            <a:graphicFrameLocks noChangeAspect="1"/>
          </p:cNvGraphicFramePr>
          <p:nvPr/>
        </p:nvGraphicFramePr>
        <p:xfrm>
          <a:off x="2552700" y="1447800"/>
          <a:ext cx="4114800" cy="655638"/>
        </p:xfrm>
        <a:graphic>
          <a:graphicData uri="http://schemas.openxmlformats.org/presentationml/2006/ole">
            <p:oleObj spid="_x0000_s393218" name="Equation" r:id="rId4" imgW="2057400" imgH="330200" progId="Equation.3">
              <p:embed/>
            </p:oleObj>
          </a:graphicData>
        </a:graphic>
      </p:graphicFrame>
      <p:sp>
        <p:nvSpPr>
          <p:cNvPr id="19" name="AutoShape 23"/>
          <p:cNvSpPr>
            <a:spLocks noChangeArrowheads="1"/>
          </p:cNvSpPr>
          <p:nvPr/>
        </p:nvSpPr>
        <p:spPr bwMode="auto">
          <a:xfrm>
            <a:off x="1143000" y="2590800"/>
            <a:ext cx="2590800" cy="1371600"/>
          </a:xfrm>
          <a:prstGeom prst="wedgeEllipseCallout">
            <a:avLst>
              <a:gd name="adj1" fmla="val 50799"/>
              <a:gd name="adj2" fmla="val -86337"/>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0" name="Text Box 24"/>
          <p:cNvSpPr txBox="1">
            <a:spLocks noChangeArrowheads="1"/>
          </p:cNvSpPr>
          <p:nvPr/>
        </p:nvSpPr>
        <p:spPr bwMode="auto">
          <a:xfrm>
            <a:off x="990600" y="2824162"/>
            <a:ext cx="2895600" cy="1034129"/>
          </a:xfrm>
          <a:prstGeom prst="rect">
            <a:avLst/>
          </a:prstGeom>
          <a:noFill/>
          <a:ln w="12700">
            <a:noFill/>
            <a:miter lim="800000"/>
            <a:headEnd type="none" w="sm" len="sm"/>
            <a:tailEnd type="none" w="sm" len="sm"/>
          </a:ln>
        </p:spPr>
        <p:txBody>
          <a:bodyPr>
            <a:prstTxWarp prst="textNoShape">
              <a:avLst/>
            </a:prstTxWarp>
            <a:spAutoFit/>
          </a:bodyPr>
          <a:lstStyle/>
          <a:p>
            <a:pPr algn="ctr"/>
            <a:r>
              <a:rPr lang="en-US" sz="1800" b="1" dirty="0" smtClean="0">
                <a:solidFill>
                  <a:schemeClr val="bg2"/>
                </a:solidFill>
              </a:rPr>
              <a:t>Total beam current:</a:t>
            </a:r>
          </a:p>
          <a:p>
            <a:pPr algn="ctr"/>
            <a:r>
              <a:rPr lang="en-US" sz="1800" i="1" dirty="0" smtClean="0">
                <a:solidFill>
                  <a:schemeClr val="bg2"/>
                </a:solidFill>
              </a:rPr>
              <a:t>M</a:t>
            </a:r>
            <a:r>
              <a:rPr lang="en-US" sz="1800" dirty="0" smtClean="0">
                <a:solidFill>
                  <a:schemeClr val="bg2"/>
                </a:solidFill>
              </a:rPr>
              <a:t> = # bunches</a:t>
            </a:r>
          </a:p>
          <a:p>
            <a:pPr algn="ctr"/>
            <a:r>
              <a:rPr lang="en-US" sz="1800" b="1" i="1" dirty="0" err="1" smtClean="0">
                <a:solidFill>
                  <a:schemeClr val="bg2"/>
                </a:solidFill>
              </a:rPr>
              <a:t>I</a:t>
            </a:r>
            <a:r>
              <a:rPr lang="en-US" sz="1800" b="1" i="1" baseline="-25000" dirty="0" err="1" smtClean="0">
                <a:solidFill>
                  <a:schemeClr val="bg2"/>
                </a:solidFill>
              </a:rPr>
              <a:t>b</a:t>
            </a:r>
            <a:r>
              <a:rPr lang="en-US" sz="1800" b="1" dirty="0" smtClean="0">
                <a:solidFill>
                  <a:schemeClr val="bg2"/>
                </a:solidFill>
              </a:rPr>
              <a:t> = </a:t>
            </a:r>
            <a:r>
              <a:rPr lang="en-US" sz="1800" b="1" i="1" dirty="0" err="1" smtClean="0">
                <a:solidFill>
                  <a:schemeClr val="bg2"/>
                </a:solidFill>
              </a:rPr>
              <a:t>N</a:t>
            </a:r>
            <a:r>
              <a:rPr lang="en-US" sz="1800" b="1" i="1" baseline="-25000" dirty="0" err="1" smtClean="0">
                <a:solidFill>
                  <a:schemeClr val="bg2"/>
                </a:solidFill>
              </a:rPr>
              <a:t>b</a:t>
            </a:r>
            <a:r>
              <a:rPr lang="en-US" sz="1800" b="1" i="1" dirty="0" smtClean="0">
                <a:solidFill>
                  <a:schemeClr val="bg2"/>
                </a:solidFill>
              </a:rPr>
              <a:t> </a:t>
            </a:r>
            <a:r>
              <a:rPr lang="en-US" sz="1800" b="1" i="1" dirty="0" err="1" smtClean="0">
                <a:solidFill>
                  <a:schemeClr val="bg2"/>
                </a:solidFill>
              </a:rPr>
              <a:t>e</a:t>
            </a:r>
            <a:r>
              <a:rPr lang="en-US" sz="1800" b="1" i="1" dirty="0" smtClean="0">
                <a:solidFill>
                  <a:schemeClr val="bg2"/>
                </a:solidFill>
              </a:rPr>
              <a:t> f</a:t>
            </a:r>
            <a:r>
              <a:rPr lang="en-US" sz="1800" b="1" baseline="-25000" dirty="0" smtClean="0">
                <a:solidFill>
                  <a:schemeClr val="bg2"/>
                </a:solidFill>
              </a:rPr>
              <a:t>0</a:t>
            </a:r>
            <a:endParaRPr lang="en-US" sz="1800" b="1" baseline="-25000" dirty="0">
              <a:solidFill>
                <a:schemeClr val="bg2"/>
              </a:solidFill>
            </a:endParaRPr>
          </a:p>
        </p:txBody>
      </p:sp>
      <p:sp>
        <p:nvSpPr>
          <p:cNvPr id="21" name="AutoShape 23"/>
          <p:cNvSpPr>
            <a:spLocks noChangeArrowheads="1"/>
          </p:cNvSpPr>
          <p:nvPr/>
        </p:nvSpPr>
        <p:spPr bwMode="auto">
          <a:xfrm>
            <a:off x="4191000" y="2514600"/>
            <a:ext cx="4038600" cy="1676400"/>
          </a:xfrm>
          <a:prstGeom prst="wedgeEllipseCallout">
            <a:avLst>
              <a:gd name="adj1" fmla="val -7386"/>
              <a:gd name="adj2" fmla="val -80360"/>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3" name="Text Box 24"/>
          <p:cNvSpPr txBox="1">
            <a:spLocks noChangeArrowheads="1"/>
          </p:cNvSpPr>
          <p:nvPr/>
        </p:nvSpPr>
        <p:spPr bwMode="auto">
          <a:xfrm>
            <a:off x="4191000" y="2695307"/>
            <a:ext cx="3886200" cy="1800493"/>
          </a:xfrm>
          <a:prstGeom prst="rect">
            <a:avLst/>
          </a:prstGeom>
          <a:noFill/>
          <a:ln w="12700">
            <a:noFill/>
            <a:miter lim="800000"/>
            <a:headEnd type="none" w="sm" len="sm"/>
            <a:tailEnd type="none" w="sm" len="sm"/>
          </a:ln>
        </p:spPr>
        <p:txBody>
          <a:bodyPr wrap="square">
            <a:prstTxWarp prst="textNoShape">
              <a:avLst/>
            </a:prstTxWarp>
            <a:spAutoFit/>
          </a:bodyPr>
          <a:lstStyle/>
          <a:p>
            <a:pPr marL="342900" indent="-342900" algn="ctr">
              <a:lnSpc>
                <a:spcPct val="120000"/>
              </a:lnSpc>
              <a:tabLst>
                <a:tab pos="1146175" algn="l"/>
              </a:tabLst>
            </a:pPr>
            <a:r>
              <a:rPr lang="en-US" sz="1800" i="1" dirty="0" err="1" smtClean="0">
                <a:solidFill>
                  <a:schemeClr val="bg2"/>
                </a:solidFill>
                <a:latin typeface="Arial" pitchFamily="-109" charset="0"/>
                <a:sym typeface="Symbol" pitchFamily="-109" charset="2"/>
              </a:rPr>
              <a:t>P</a:t>
            </a:r>
            <a:r>
              <a:rPr lang="en-US" sz="1800" i="1" baseline="-25000" dirty="0" err="1" smtClean="0">
                <a:solidFill>
                  <a:schemeClr val="bg2"/>
                </a:solidFill>
                <a:latin typeface="Arial" pitchFamily="-109" charset="0"/>
                <a:sym typeface="Symbol" pitchFamily="-109" charset="2"/>
              </a:rPr>
              <a:t>dB</a:t>
            </a:r>
            <a:r>
              <a:rPr lang="en-US" sz="1800" dirty="0" smtClean="0">
                <a:solidFill>
                  <a:schemeClr val="bg2"/>
                </a:solidFill>
                <a:latin typeface="Arial" pitchFamily="-109" charset="0"/>
                <a:sym typeface="Symbol" pitchFamily="-109" charset="2"/>
              </a:rPr>
              <a:t> ( </a:t>
            </a:r>
            <a:r>
              <a:rPr lang="en-US" sz="1800" i="1" dirty="0" err="1" smtClean="0">
                <a:solidFill>
                  <a:schemeClr val="bg2"/>
                </a:solidFill>
                <a:latin typeface="Arial" pitchFamily="-109" charset="0"/>
                <a:sym typeface="Symbol" pitchFamily="-109" charset="2"/>
              </a:rPr>
              <a:t>f</a:t>
            </a:r>
            <a:r>
              <a:rPr lang="en-US" sz="1800" i="1" baseline="-25000" dirty="0" err="1" smtClean="0">
                <a:solidFill>
                  <a:schemeClr val="bg2"/>
                </a:solidFill>
                <a:latin typeface="Arial" pitchFamily="-109" charset="0"/>
                <a:sym typeface="Symbol" pitchFamily="-109" charset="2"/>
              </a:rPr>
              <a:t>r</a:t>
            </a:r>
            <a:r>
              <a:rPr lang="en-US" sz="1800" dirty="0" smtClean="0">
                <a:solidFill>
                  <a:schemeClr val="bg2"/>
                </a:solidFill>
                <a:latin typeface="Arial" pitchFamily="-109" charset="0"/>
                <a:sym typeface="Symbol" pitchFamily="-109" charset="2"/>
              </a:rPr>
              <a:t> ) is the power in dB </a:t>
            </a:r>
            <a:br>
              <a:rPr lang="en-US" sz="1800" dirty="0" smtClean="0">
                <a:solidFill>
                  <a:schemeClr val="bg2"/>
                </a:solidFill>
                <a:latin typeface="Arial" pitchFamily="-109" charset="0"/>
                <a:sym typeface="Symbol" pitchFamily="-109" charset="2"/>
              </a:rPr>
            </a:br>
            <a:r>
              <a:rPr lang="en-US" sz="1800" dirty="0" smtClean="0">
                <a:solidFill>
                  <a:schemeClr val="bg2"/>
                </a:solidFill>
                <a:latin typeface="Arial" pitchFamily="-109" charset="0"/>
                <a:sym typeface="Symbol" pitchFamily="-109" charset="2"/>
              </a:rPr>
              <a:t>read from a power spectrum (computed or measured) at the frequency </a:t>
            </a:r>
            <a:r>
              <a:rPr lang="en-US" sz="1800" i="1" dirty="0" err="1" smtClean="0">
                <a:solidFill>
                  <a:schemeClr val="bg2"/>
                </a:solidFill>
                <a:latin typeface="Arial" pitchFamily="-109" charset="0"/>
                <a:sym typeface="Symbol" pitchFamily="-109" charset="2"/>
              </a:rPr>
              <a:t>f</a:t>
            </a:r>
            <a:r>
              <a:rPr lang="en-US" sz="1800" i="1" baseline="-25000" dirty="0" err="1" smtClean="0">
                <a:solidFill>
                  <a:schemeClr val="bg2"/>
                </a:solidFill>
                <a:latin typeface="Arial" pitchFamily="-109" charset="0"/>
                <a:sym typeface="Symbol" pitchFamily="-109" charset="2"/>
              </a:rPr>
              <a:t>r</a:t>
            </a:r>
            <a:r>
              <a:rPr lang="en-US" sz="1800" i="1" baseline="-25000" dirty="0" smtClean="0">
                <a:solidFill>
                  <a:schemeClr val="bg2"/>
                </a:solidFill>
                <a:latin typeface="Arial" pitchFamily="-109" charset="0"/>
                <a:sym typeface="Symbol" pitchFamily="-109" charset="2"/>
              </a:rPr>
              <a:t>  </a:t>
            </a:r>
            <a:endParaRPr lang="en-US" sz="1800" dirty="0" smtClean="0">
              <a:solidFill>
                <a:schemeClr val="bg2"/>
              </a:solidFill>
              <a:latin typeface="Arial" pitchFamily="-109" charset="0"/>
              <a:sym typeface="Symbol" pitchFamily="-109" charset="2"/>
            </a:endParaRPr>
          </a:p>
          <a:p>
            <a:pPr marL="342900" indent="-342900" algn="ctr">
              <a:lnSpc>
                <a:spcPct val="120000"/>
              </a:lnSpc>
              <a:tabLst>
                <a:tab pos="1146175" algn="l"/>
              </a:tabLst>
            </a:pPr>
            <a:r>
              <a:rPr lang="en-US" sz="1800" dirty="0" smtClean="0">
                <a:solidFill>
                  <a:schemeClr val="bg2"/>
                </a:solidFill>
                <a:latin typeface="Arial" pitchFamily="-109" charset="0"/>
                <a:sym typeface="Symbol" pitchFamily="-109" charset="2"/>
              </a:rPr>
              <a:t> </a:t>
            </a:r>
            <a:endParaRPr lang="en-US" sz="1800" b="1" dirty="0">
              <a:solidFill>
                <a:schemeClr val="bg2"/>
              </a:solidFill>
            </a:endParaRPr>
          </a:p>
        </p:txBody>
      </p:sp>
      <p:graphicFrame>
        <p:nvGraphicFramePr>
          <p:cNvPr id="393221" name="Object 5"/>
          <p:cNvGraphicFramePr>
            <a:graphicFrameLocks noChangeAspect="1"/>
          </p:cNvGraphicFramePr>
          <p:nvPr/>
        </p:nvGraphicFramePr>
        <p:xfrm>
          <a:off x="2184400" y="6149975"/>
          <a:ext cx="4800600" cy="479425"/>
        </p:xfrm>
        <a:graphic>
          <a:graphicData uri="http://schemas.openxmlformats.org/presentationml/2006/ole">
            <p:oleObj spid="_x0000_s393221" name="Equation" r:id="rId5" imgW="2400300" imgH="241300" progId="Equation.3">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11</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(5/13)</a:t>
            </a:r>
          </a:p>
        </p:txBody>
      </p:sp>
      <p:pic>
        <p:nvPicPr>
          <p:cNvPr id="22" name="Picture 21"/>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49910" y="838200"/>
            <a:ext cx="8863604" cy="56388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12</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(6/13)</a:t>
            </a:r>
          </a:p>
        </p:txBody>
      </p:sp>
      <p:pic>
        <p:nvPicPr>
          <p:cNvPr id="8" name="Picture 7"/>
          <p:cNvPicPr>
            <a:picLocks noChangeAspect="1"/>
          </p:cNvPicPr>
          <p:nvPr/>
        </p:nvPicPr>
        <p:blipFill>
          <a:blip r:embed="rId3"/>
          <a:stretch>
            <a:fillRect/>
          </a:stretch>
        </p:blipFill>
        <p:spPr>
          <a:xfrm>
            <a:off x="-152400" y="762000"/>
            <a:ext cx="9296400" cy="3374197"/>
          </a:xfrm>
          <a:prstGeom prst="rect">
            <a:avLst/>
          </a:prstGeom>
        </p:spPr>
      </p:pic>
      <p:pic>
        <p:nvPicPr>
          <p:cNvPr id="10" name="Picture 9" descr="PhilippeB.png"/>
          <p:cNvPicPr>
            <a:picLocks noChangeAspect="1"/>
          </p:cNvPicPr>
          <p:nvPr/>
        </p:nvPicPr>
        <p:blipFill>
          <a:blip r:embed="rId4"/>
          <a:stretch>
            <a:fillRect/>
          </a:stretch>
        </p:blipFill>
        <p:spPr>
          <a:xfrm>
            <a:off x="4724399" y="796983"/>
            <a:ext cx="4495801" cy="3373132"/>
          </a:xfrm>
          <a:prstGeom prst="rect">
            <a:avLst/>
          </a:prstGeom>
        </p:spPr>
      </p:pic>
      <p:sp>
        <p:nvSpPr>
          <p:cNvPr id="11" name="Text Box 5"/>
          <p:cNvSpPr txBox="1">
            <a:spLocks noChangeArrowheads="1"/>
          </p:cNvSpPr>
          <p:nvPr/>
        </p:nvSpPr>
        <p:spPr bwMode="auto">
          <a:xfrm>
            <a:off x="3657600" y="3789115"/>
            <a:ext cx="1905000" cy="338554"/>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spcBef>
                <a:spcPct val="20000"/>
              </a:spcBef>
              <a:buClr>
                <a:schemeClr val="tx2"/>
              </a:buClr>
              <a:buSzPct val="75000"/>
              <a:buFont typeface="Monotype Sorts" pitchFamily="-105" charset="2"/>
              <a:buNone/>
            </a:pPr>
            <a:r>
              <a:rPr lang="en-US" sz="1600" b="1" i="1" dirty="0" err="1" smtClean="0">
                <a:latin typeface="Arial" pitchFamily="-105" charset="0"/>
              </a:rPr>
              <a:t>PhilippeB</a:t>
            </a:r>
            <a:endParaRPr lang="en-US" sz="1600" b="1" i="1" dirty="0">
              <a:latin typeface="Arial" pitchFamily="-105" charset="0"/>
            </a:endParaRPr>
          </a:p>
        </p:txBody>
      </p:sp>
      <p:sp>
        <p:nvSpPr>
          <p:cNvPr id="9" name="Rectangle 55"/>
          <p:cNvSpPr>
            <a:spLocks noChangeArrowheads="1"/>
          </p:cNvSpPr>
          <p:nvPr/>
        </p:nvSpPr>
        <p:spPr bwMode="auto">
          <a:xfrm>
            <a:off x="381000" y="4953000"/>
            <a:ext cx="3886200" cy="1143000"/>
          </a:xfrm>
          <a:prstGeom prst="rect">
            <a:avLst/>
          </a:prstGeom>
          <a:noFill/>
          <a:ln w="9525">
            <a:noFill/>
            <a:miter lim="800000"/>
            <a:headEnd/>
            <a:tailEnd/>
          </a:ln>
        </p:spPr>
        <p:txBody>
          <a:bodyPr lIns="92075" tIns="46038" rIns="92075" bIns="46038">
            <a:prstTxWarp prst="textNoShape">
              <a:avLst/>
            </a:prstTxWarp>
          </a:bodyPr>
          <a:lstStyle/>
          <a:p>
            <a:pPr marL="342900" lvl="0" indent="-342900" algn="just">
              <a:lnSpc>
                <a:spcPct val="120000"/>
              </a:lnSpc>
              <a:buClr>
                <a:srgbClr val="00CCCC"/>
              </a:buClr>
              <a:buSzPct val="120000"/>
              <a:buFont typeface="Arial"/>
              <a:buChar char="•"/>
              <a:tabLst>
                <a:tab pos="1146175" algn="l"/>
              </a:tabLst>
            </a:pPr>
            <a:r>
              <a:rPr lang="en-US" sz="2000" dirty="0" smtClean="0">
                <a:solidFill>
                  <a:srgbClr val="FFFF00"/>
                </a:solidFill>
                <a:latin typeface="Arial" pitchFamily="-109" charset="0"/>
                <a:sym typeface="Symbol" pitchFamily="-109" charset="2"/>
              </a:rPr>
              <a:t>Let’s consider the following </a:t>
            </a:r>
          </a:p>
          <a:p>
            <a:pPr marL="342900" lvl="0" indent="-342900" algn="just">
              <a:lnSpc>
                <a:spcPct val="120000"/>
              </a:lnSpc>
              <a:buClr>
                <a:srgbClr val="00CCCC"/>
              </a:buClr>
              <a:buSzPct val="120000"/>
              <a:tabLst>
                <a:tab pos="1146175" algn="l"/>
              </a:tabLst>
            </a:pPr>
            <a:r>
              <a:rPr lang="en-US" sz="2000" dirty="0" smtClean="0">
                <a:solidFill>
                  <a:srgbClr val="FFFF00"/>
                </a:solidFill>
                <a:latin typeface="Arial" pitchFamily="-109" charset="0"/>
                <a:sym typeface="Symbol" pitchFamily="-109" charset="2"/>
              </a:rPr>
              <a:t>	(analytical) distribution</a:t>
            </a:r>
            <a:endParaRPr lang="en-US" sz="1800" dirty="0" smtClean="0">
              <a:solidFill>
                <a:srgbClr val="FFFFFF"/>
              </a:solidFill>
              <a:latin typeface="Arial" pitchFamily="-109" charset="0"/>
              <a:sym typeface="Symbol" pitchFamily="-109" charset="2"/>
            </a:endParaRPr>
          </a:p>
        </p:txBody>
      </p:sp>
      <p:pic>
        <p:nvPicPr>
          <p:cNvPr id="12" name="Picture 11"/>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419600" y="4294189"/>
            <a:ext cx="3969774" cy="2563811"/>
          </a:xfrm>
          <a:prstGeom prst="rect">
            <a:avLst/>
          </a:prstGeom>
          <a:solidFill>
            <a:srgbClr val="FFFFFF"/>
          </a:solid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13</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(7/13)</a:t>
            </a:r>
          </a:p>
        </p:txBody>
      </p:sp>
      <p:pic>
        <p:nvPicPr>
          <p:cNvPr id="11" name="Picture 10"/>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18979" y="3848100"/>
            <a:ext cx="4224421" cy="3009900"/>
          </a:xfrm>
          <a:prstGeom prst="rect">
            <a:avLst/>
          </a:prstGeom>
          <a:solidFill>
            <a:srgbClr val="FFFFFF"/>
          </a:solidFill>
        </p:spPr>
      </p:pic>
      <p:pic>
        <p:nvPicPr>
          <p:cNvPr id="13" name="Picture 12"/>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767179" y="3848100"/>
            <a:ext cx="4224421" cy="3009900"/>
          </a:xfrm>
          <a:prstGeom prst="rect">
            <a:avLst/>
          </a:prstGeom>
          <a:solidFill>
            <a:srgbClr val="FFFFFF"/>
          </a:solidFill>
        </p:spPr>
      </p:pic>
      <p:pic>
        <p:nvPicPr>
          <p:cNvPr id="27" name="Picture 26"/>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28600" y="762000"/>
            <a:ext cx="4090736" cy="2590800"/>
          </a:xfrm>
          <a:prstGeom prst="rect">
            <a:avLst/>
          </a:prstGeom>
          <a:solidFill>
            <a:srgbClr val="FFFFFF"/>
          </a:solidFill>
        </p:spPr>
      </p:pic>
      <p:graphicFrame>
        <p:nvGraphicFramePr>
          <p:cNvPr id="405512" name="Object 8"/>
          <p:cNvGraphicFramePr>
            <a:graphicFrameLocks noChangeAspect="1"/>
          </p:cNvGraphicFramePr>
          <p:nvPr/>
        </p:nvGraphicFramePr>
        <p:xfrm>
          <a:off x="2938211" y="762000"/>
          <a:ext cx="1381125" cy="373062"/>
        </p:xfrm>
        <a:graphic>
          <a:graphicData uri="http://schemas.openxmlformats.org/presentationml/2006/ole">
            <p:oleObj spid="_x0000_s405512" name="Equation" r:id="rId10" imgW="660400" imgH="177800" progId="Equation.3">
              <p:embed/>
            </p:oleObj>
          </a:graphicData>
        </a:graphic>
      </p:graphicFrame>
      <p:graphicFrame>
        <p:nvGraphicFramePr>
          <p:cNvPr id="405513" name="Object 9"/>
          <p:cNvGraphicFramePr>
            <a:graphicFrameLocks noChangeAspect="1"/>
          </p:cNvGraphicFramePr>
          <p:nvPr/>
        </p:nvGraphicFramePr>
        <p:xfrm>
          <a:off x="2362200" y="1150938"/>
          <a:ext cx="1941513" cy="373062"/>
        </p:xfrm>
        <a:graphic>
          <a:graphicData uri="http://schemas.openxmlformats.org/presentationml/2006/ole">
            <p:oleObj spid="_x0000_s405513" name="Equation" r:id="rId11" imgW="927100" imgH="177800" progId="Equation.3">
              <p:embed/>
            </p:oleObj>
          </a:graphicData>
        </a:graphic>
      </p:graphicFrame>
      <p:graphicFrame>
        <p:nvGraphicFramePr>
          <p:cNvPr id="405514" name="Object 10"/>
          <p:cNvGraphicFramePr>
            <a:graphicFrameLocks noChangeAspect="1"/>
          </p:cNvGraphicFramePr>
          <p:nvPr/>
        </p:nvGraphicFramePr>
        <p:xfrm>
          <a:off x="457200" y="6324600"/>
          <a:ext cx="1328738" cy="425450"/>
        </p:xfrm>
        <a:graphic>
          <a:graphicData uri="http://schemas.openxmlformats.org/presentationml/2006/ole">
            <p:oleObj spid="_x0000_s405514" name="Equation" r:id="rId12" imgW="635000" imgH="203200" progId="Equation.3">
              <p:embed/>
            </p:oleObj>
          </a:graphicData>
        </a:graphic>
      </p:graphicFrame>
      <p:graphicFrame>
        <p:nvGraphicFramePr>
          <p:cNvPr id="405515" name="Object 11"/>
          <p:cNvGraphicFramePr>
            <a:graphicFrameLocks noChangeAspect="1"/>
          </p:cNvGraphicFramePr>
          <p:nvPr/>
        </p:nvGraphicFramePr>
        <p:xfrm>
          <a:off x="5105400" y="6324600"/>
          <a:ext cx="1328738" cy="425450"/>
        </p:xfrm>
        <a:graphic>
          <a:graphicData uri="http://schemas.openxmlformats.org/presentationml/2006/ole">
            <p:oleObj spid="_x0000_s405515" name="Equation" r:id="rId13" imgW="635000" imgH="203200" progId="Equation.3">
              <p:embed/>
            </p:oleObj>
          </a:graphicData>
        </a:graphic>
      </p:graphicFrame>
      <p:graphicFrame>
        <p:nvGraphicFramePr>
          <p:cNvPr id="405516" name="Object 12"/>
          <p:cNvGraphicFramePr>
            <a:graphicFrameLocks noChangeAspect="1"/>
          </p:cNvGraphicFramePr>
          <p:nvPr/>
        </p:nvGraphicFramePr>
        <p:xfrm>
          <a:off x="7920038" y="6127750"/>
          <a:ext cx="1116012" cy="425450"/>
        </p:xfrm>
        <a:graphic>
          <a:graphicData uri="http://schemas.openxmlformats.org/presentationml/2006/ole">
            <p:oleObj spid="_x0000_s405516" name="Equation" r:id="rId14" imgW="533400" imgH="203200" progId="Equation.3">
              <p:embed/>
            </p:oleObj>
          </a:graphicData>
        </a:graphic>
      </p:graphicFrame>
      <p:graphicFrame>
        <p:nvGraphicFramePr>
          <p:cNvPr id="405517" name="Object 13"/>
          <p:cNvGraphicFramePr>
            <a:graphicFrameLocks noChangeAspect="1"/>
          </p:cNvGraphicFramePr>
          <p:nvPr/>
        </p:nvGraphicFramePr>
        <p:xfrm>
          <a:off x="3233738" y="6127750"/>
          <a:ext cx="1116012" cy="425450"/>
        </p:xfrm>
        <a:graphic>
          <a:graphicData uri="http://schemas.openxmlformats.org/presentationml/2006/ole">
            <p:oleObj spid="_x0000_s405517" name="Equation" r:id="rId15" imgW="533400" imgH="203200" progId="Equation.3">
              <p:embed/>
            </p:oleObj>
          </a:graphicData>
        </a:graphic>
      </p:graphicFrame>
      <p:graphicFrame>
        <p:nvGraphicFramePr>
          <p:cNvPr id="405518" name="Object 14"/>
          <p:cNvGraphicFramePr>
            <a:graphicFrameLocks noChangeAspect="1"/>
          </p:cNvGraphicFramePr>
          <p:nvPr/>
        </p:nvGraphicFramePr>
        <p:xfrm>
          <a:off x="3797300" y="3733800"/>
          <a:ext cx="1384300" cy="984250"/>
        </p:xfrm>
        <a:graphic>
          <a:graphicData uri="http://schemas.openxmlformats.org/presentationml/2006/ole">
            <p:oleObj spid="_x0000_s405518" name="Equation" r:id="rId16" imgW="660400" imgH="469900" progId="Equation.3">
              <p:embed/>
            </p:oleObj>
          </a:graphicData>
        </a:graphic>
      </p:graphicFrame>
      <p:pic>
        <p:nvPicPr>
          <p:cNvPr id="20" name="Picture 19"/>
          <p:cNvPicPr>
            <a:picLocks noChangeAspect="1"/>
          </p:cNvPicPr>
          <p:nvPr/>
        </p:nvPicPr>
        <mc:AlternateContent>
          <mc:Choice xmlns:ma="http://schemas.microsoft.com/office/mac/drawingml/2008/main" Requires="ma">
            <p:blipFill>
              <a:blip r:embed="rId17"/>
              <a:stretch>
                <a:fillRect/>
              </a:stretch>
            </p:blipFill>
          </mc:Choice>
          <mc:Fallback>
            <p:blipFill>
              <a:blip r:embed="rId18"/>
              <a:stretch>
                <a:fillRect/>
              </a:stretch>
            </p:blipFill>
          </mc:Fallback>
        </mc:AlternateContent>
        <p:spPr>
          <a:xfrm>
            <a:off x="4800600" y="762000"/>
            <a:ext cx="4090737" cy="2590800"/>
          </a:xfrm>
          <a:prstGeom prst="rect">
            <a:avLst/>
          </a:prstGeom>
          <a:solidFill>
            <a:schemeClr val="tx1"/>
          </a:solidFill>
        </p:spPr>
      </p:pic>
      <p:graphicFrame>
        <p:nvGraphicFramePr>
          <p:cNvPr id="405521" name="Object 17"/>
          <p:cNvGraphicFramePr>
            <a:graphicFrameLocks noChangeAspect="1"/>
          </p:cNvGraphicFramePr>
          <p:nvPr/>
        </p:nvGraphicFramePr>
        <p:xfrm>
          <a:off x="7735888" y="769938"/>
          <a:ext cx="1408112" cy="373062"/>
        </p:xfrm>
        <a:graphic>
          <a:graphicData uri="http://schemas.openxmlformats.org/presentationml/2006/ole">
            <p:oleObj spid="_x0000_s405521" name="Equation" r:id="rId19" imgW="673100" imgH="177800" progId="Equation.3">
              <p:embed/>
            </p:oleObj>
          </a:graphicData>
        </a:graphic>
      </p:graphicFrame>
      <p:graphicFrame>
        <p:nvGraphicFramePr>
          <p:cNvPr id="405522" name="Object 18"/>
          <p:cNvGraphicFramePr>
            <a:graphicFrameLocks noChangeAspect="1"/>
          </p:cNvGraphicFramePr>
          <p:nvPr/>
        </p:nvGraphicFramePr>
        <p:xfrm>
          <a:off x="7177088" y="1150938"/>
          <a:ext cx="1966912" cy="373062"/>
        </p:xfrm>
        <a:graphic>
          <a:graphicData uri="http://schemas.openxmlformats.org/presentationml/2006/ole">
            <p:oleObj spid="_x0000_s405522" name="Equation" r:id="rId20" imgW="939800" imgH="177800" progId="Equation.3">
              <p:embed/>
            </p:oleObj>
          </a:graphicData>
        </a:graphic>
      </p:graphicFrame>
      <p:sp>
        <p:nvSpPr>
          <p:cNvPr id="23" name="Down Arrow 22"/>
          <p:cNvSpPr/>
          <p:nvPr/>
        </p:nvSpPr>
        <p:spPr bwMode="auto">
          <a:xfrm>
            <a:off x="2514600" y="3483173"/>
            <a:ext cx="381000" cy="555427"/>
          </a:xfrm>
          <a:prstGeom prst="downArrow">
            <a:avLst/>
          </a:prstGeom>
          <a:solidFill>
            <a:schemeClr val="hlink"/>
          </a:solidFill>
          <a:ln w="28575" cap="flat" cmpd="sng" algn="ctr">
            <a:solidFill>
              <a:srgbClr val="D6009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
                <a:schemeClr val="tx2"/>
              </a:buClr>
              <a:buSzPct val="75000"/>
              <a:buFont typeface="Monotype Sorts" pitchFamily="-106" charset="2"/>
              <a:buNone/>
              <a:tabLst/>
            </a:pPr>
            <a:endParaRPr kumimoji="0" lang="en-US" sz="2400" b="1" i="0" u="none" strike="noStrike" cap="none" normalizeH="0" baseline="0">
              <a:ln>
                <a:noFill/>
              </a:ln>
              <a:solidFill>
                <a:schemeClr val="accent1"/>
              </a:solidFill>
              <a:effectLst/>
              <a:latin typeface="Arial" pitchFamily="-106" charset="0"/>
            </a:endParaRPr>
          </a:p>
        </p:txBody>
      </p:sp>
      <p:sp>
        <p:nvSpPr>
          <p:cNvPr id="24" name="Down Arrow 23"/>
          <p:cNvSpPr/>
          <p:nvPr/>
        </p:nvSpPr>
        <p:spPr bwMode="auto">
          <a:xfrm>
            <a:off x="7086600" y="3483173"/>
            <a:ext cx="381000" cy="555427"/>
          </a:xfrm>
          <a:prstGeom prst="downArrow">
            <a:avLst/>
          </a:prstGeom>
          <a:solidFill>
            <a:schemeClr val="hlink"/>
          </a:solidFill>
          <a:ln w="28575" cap="flat" cmpd="sng" algn="ctr">
            <a:solidFill>
              <a:srgbClr val="D6009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
                <a:schemeClr val="tx2"/>
              </a:buClr>
              <a:buSzPct val="75000"/>
              <a:buFont typeface="Monotype Sorts" pitchFamily="-106" charset="2"/>
              <a:buNone/>
              <a:tabLst/>
            </a:pPr>
            <a:endParaRPr kumimoji="0" lang="en-US" sz="2400" b="1" i="0" u="none" strike="noStrike" cap="none" normalizeH="0" baseline="0">
              <a:ln>
                <a:noFill/>
              </a:ln>
              <a:solidFill>
                <a:schemeClr val="accent1"/>
              </a:solidFill>
              <a:effectLst/>
              <a:latin typeface="Arial" pitchFamily="-10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14</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(8/13)</a:t>
            </a:r>
          </a:p>
        </p:txBody>
      </p:sp>
      <p:graphicFrame>
        <p:nvGraphicFramePr>
          <p:cNvPr id="506891" name="Object 11"/>
          <p:cNvGraphicFramePr>
            <a:graphicFrameLocks noChangeAspect="1"/>
          </p:cNvGraphicFramePr>
          <p:nvPr/>
        </p:nvGraphicFramePr>
        <p:xfrm>
          <a:off x="7129462" y="6203950"/>
          <a:ext cx="1328738" cy="425450"/>
        </p:xfrm>
        <a:graphic>
          <a:graphicData uri="http://schemas.openxmlformats.org/presentationml/2006/ole">
            <p:oleObj spid="_x0000_s506891" name="Equation" r:id="rId4" imgW="635000" imgH="203200" progId="Equation.3">
              <p:embed/>
            </p:oleObj>
          </a:graphicData>
        </a:graphic>
      </p:graphicFrame>
      <p:pic>
        <p:nvPicPr>
          <p:cNvPr id="26" name="Picture 25"/>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848428" y="1447800"/>
            <a:ext cx="7609772" cy="4724400"/>
          </a:xfrm>
          <a:prstGeom prst="rect">
            <a:avLst/>
          </a:prstGeom>
          <a:solidFill>
            <a:srgbClr val="FFFFFF"/>
          </a:solidFill>
        </p:spPr>
      </p:pic>
      <p:graphicFrame>
        <p:nvGraphicFramePr>
          <p:cNvPr id="506893" name="Object 13"/>
          <p:cNvGraphicFramePr>
            <a:graphicFrameLocks noChangeAspect="1"/>
          </p:cNvGraphicFramePr>
          <p:nvPr/>
        </p:nvGraphicFramePr>
        <p:xfrm>
          <a:off x="1600200" y="914400"/>
          <a:ext cx="2501900" cy="930275"/>
        </p:xfrm>
        <a:graphic>
          <a:graphicData uri="http://schemas.openxmlformats.org/presentationml/2006/ole">
            <p:oleObj spid="_x0000_s506893" name="Equation" r:id="rId7" imgW="1193800" imgH="444500" progId="Equation.3">
              <p:embed/>
            </p:oleObj>
          </a:graphicData>
        </a:graphic>
      </p:graphicFrame>
      <p:sp>
        <p:nvSpPr>
          <p:cNvPr id="10" name="AutoShape 23"/>
          <p:cNvSpPr>
            <a:spLocks noChangeArrowheads="1"/>
          </p:cNvSpPr>
          <p:nvPr/>
        </p:nvSpPr>
        <p:spPr bwMode="auto">
          <a:xfrm>
            <a:off x="3124200" y="2209800"/>
            <a:ext cx="1905000" cy="1066800"/>
          </a:xfrm>
          <a:prstGeom prst="wedgeEllipseCallout">
            <a:avLst>
              <a:gd name="adj1" fmla="val -62123"/>
              <a:gd name="adj2" fmla="val -58150"/>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1" name="Text Box 24"/>
          <p:cNvSpPr txBox="1">
            <a:spLocks noChangeArrowheads="1"/>
          </p:cNvSpPr>
          <p:nvPr/>
        </p:nvSpPr>
        <p:spPr bwMode="auto">
          <a:xfrm>
            <a:off x="3200400" y="2290762"/>
            <a:ext cx="1828800" cy="923330"/>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Assuming the </a:t>
            </a:r>
            <a:br>
              <a:rPr lang="en-US" sz="1800" b="1" dirty="0" smtClean="0">
                <a:solidFill>
                  <a:schemeClr val="bg2"/>
                </a:solidFill>
              </a:rPr>
            </a:br>
            <a:r>
              <a:rPr lang="en-US" sz="1800" b="1" dirty="0" smtClean="0">
                <a:solidFill>
                  <a:schemeClr val="bg2"/>
                </a:solidFill>
              </a:rPr>
              <a:t>same shape of the </a:t>
            </a:r>
            <a:r>
              <a:rPr lang="en-US" sz="1800" dirty="0" smtClean="0">
                <a:solidFill>
                  <a:schemeClr val="bg2"/>
                </a:solidFill>
              </a:rPr>
              <a:t>profile</a:t>
            </a:r>
            <a:endParaRPr lang="en-US" sz="1800" b="1" baseline="-25000" dirty="0">
              <a:solidFill>
                <a:schemeClr val="bg2"/>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15</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(9/13)</a:t>
            </a:r>
          </a:p>
        </p:txBody>
      </p:sp>
      <p:pic>
        <p:nvPicPr>
          <p:cNvPr id="12" name="Picture 11"/>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38200" y="1425575"/>
            <a:ext cx="7620000" cy="4746625"/>
          </a:xfrm>
          <a:prstGeom prst="rect">
            <a:avLst/>
          </a:prstGeom>
          <a:solidFill>
            <a:srgbClr val="FFFFFF"/>
          </a:solidFill>
        </p:spPr>
      </p:pic>
      <p:graphicFrame>
        <p:nvGraphicFramePr>
          <p:cNvPr id="13" name="Object 11"/>
          <p:cNvGraphicFramePr>
            <a:graphicFrameLocks noChangeAspect="1"/>
          </p:cNvGraphicFramePr>
          <p:nvPr/>
        </p:nvGraphicFramePr>
        <p:xfrm>
          <a:off x="7129462" y="6203950"/>
          <a:ext cx="1328738" cy="425450"/>
        </p:xfrm>
        <a:graphic>
          <a:graphicData uri="http://schemas.openxmlformats.org/presentationml/2006/ole">
            <p:oleObj spid="_x0000_s631812" name="Equation" r:id="rId6" imgW="635000" imgH="203200" progId="Equation.3">
              <p:embed/>
            </p:oleObj>
          </a:graphicData>
        </a:graphic>
      </p:graphicFrame>
      <p:graphicFrame>
        <p:nvGraphicFramePr>
          <p:cNvPr id="14" name="Object 13"/>
          <p:cNvGraphicFramePr>
            <a:graphicFrameLocks noChangeAspect="1"/>
          </p:cNvGraphicFramePr>
          <p:nvPr/>
        </p:nvGraphicFramePr>
        <p:xfrm>
          <a:off x="1600200" y="914400"/>
          <a:ext cx="2501900" cy="930275"/>
        </p:xfrm>
        <a:graphic>
          <a:graphicData uri="http://schemas.openxmlformats.org/presentationml/2006/ole">
            <p:oleObj spid="_x0000_s631813" name="Equation" r:id="rId7" imgW="1193800" imgH="444500" progId="Equation.3">
              <p:embed/>
            </p:oleObj>
          </a:graphicData>
        </a:graphic>
      </p:graphicFrame>
      <p:sp>
        <p:nvSpPr>
          <p:cNvPr id="15" name="AutoShape 23"/>
          <p:cNvSpPr>
            <a:spLocks noChangeArrowheads="1"/>
          </p:cNvSpPr>
          <p:nvPr/>
        </p:nvSpPr>
        <p:spPr bwMode="auto">
          <a:xfrm>
            <a:off x="3124200" y="2209800"/>
            <a:ext cx="1905000" cy="1066800"/>
          </a:xfrm>
          <a:prstGeom prst="wedgeEllipseCallout">
            <a:avLst>
              <a:gd name="adj1" fmla="val -62123"/>
              <a:gd name="adj2" fmla="val -58150"/>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6" name="Text Box 24"/>
          <p:cNvSpPr txBox="1">
            <a:spLocks noChangeArrowheads="1"/>
          </p:cNvSpPr>
          <p:nvPr/>
        </p:nvSpPr>
        <p:spPr bwMode="auto">
          <a:xfrm>
            <a:off x="3200400" y="2290762"/>
            <a:ext cx="1828800" cy="923330"/>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Assuming the </a:t>
            </a:r>
            <a:br>
              <a:rPr lang="en-US" sz="1800" b="1" dirty="0" smtClean="0">
                <a:solidFill>
                  <a:schemeClr val="bg2"/>
                </a:solidFill>
              </a:rPr>
            </a:br>
            <a:r>
              <a:rPr lang="en-US" sz="1800" b="1" dirty="0" smtClean="0">
                <a:solidFill>
                  <a:schemeClr val="bg2"/>
                </a:solidFill>
              </a:rPr>
              <a:t>same shape of the </a:t>
            </a:r>
            <a:r>
              <a:rPr lang="en-US" sz="1800" dirty="0" smtClean="0">
                <a:solidFill>
                  <a:schemeClr val="bg2"/>
                </a:solidFill>
              </a:rPr>
              <a:t>profile</a:t>
            </a:r>
            <a:endParaRPr lang="en-US" sz="1800" b="1" baseline="-25000" dirty="0">
              <a:solidFill>
                <a:schemeClr val="bg2"/>
              </a:solidFill>
            </a:endParaRPr>
          </a:p>
        </p:txBody>
      </p:sp>
      <p:graphicFrame>
        <p:nvGraphicFramePr>
          <p:cNvPr id="631814" name="Object 6"/>
          <p:cNvGraphicFramePr>
            <a:graphicFrameLocks noChangeAspect="1"/>
          </p:cNvGraphicFramePr>
          <p:nvPr/>
        </p:nvGraphicFramePr>
        <p:xfrm>
          <a:off x="7762875" y="1531938"/>
          <a:ext cx="1381125" cy="373062"/>
        </p:xfrm>
        <a:graphic>
          <a:graphicData uri="http://schemas.openxmlformats.org/presentationml/2006/ole">
            <p:oleObj spid="_x0000_s631814" name="Equation" r:id="rId8" imgW="660400" imgH="177800" progId="Equation.3">
              <p:embed/>
            </p:oleObj>
          </a:graphicData>
        </a:graphic>
      </p:graphicFrame>
      <p:graphicFrame>
        <p:nvGraphicFramePr>
          <p:cNvPr id="631815" name="Object 7"/>
          <p:cNvGraphicFramePr>
            <a:graphicFrameLocks noChangeAspect="1"/>
          </p:cNvGraphicFramePr>
          <p:nvPr/>
        </p:nvGraphicFramePr>
        <p:xfrm>
          <a:off x="7177088" y="1912938"/>
          <a:ext cx="1966912" cy="373062"/>
        </p:xfrm>
        <a:graphic>
          <a:graphicData uri="http://schemas.openxmlformats.org/presentationml/2006/ole">
            <p:oleObj spid="_x0000_s631815" name="Equation" r:id="rId9" imgW="939800" imgH="177800" progId="Equation.3">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16</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(10/13)</a:t>
            </a:r>
          </a:p>
        </p:txBody>
      </p:sp>
      <p:cxnSp>
        <p:nvCxnSpPr>
          <p:cNvPr id="14" name="Straight Connector 13"/>
          <p:cNvCxnSpPr/>
          <p:nvPr/>
        </p:nvCxnSpPr>
        <p:spPr bwMode="auto">
          <a:xfrm>
            <a:off x="1336800" y="3732212"/>
            <a:ext cx="7121400" cy="1588"/>
          </a:xfrm>
          <a:prstGeom prst="line">
            <a:avLst/>
          </a:prstGeom>
          <a:solidFill>
            <a:schemeClr val="hlink"/>
          </a:solidFill>
          <a:ln w="28575" cap="flat" cmpd="sng" algn="ctr">
            <a:solidFill>
              <a:schemeClr val="accent2"/>
            </a:solidFill>
            <a:prstDash val="solid"/>
            <a:round/>
            <a:headEnd type="none" w="med" len="med"/>
            <a:tailEnd type="none" w="med" len="med"/>
          </a:ln>
          <a:effectLst/>
        </p:spPr>
      </p:cxnSp>
      <p:pic>
        <p:nvPicPr>
          <p:cNvPr id="15" name="Picture 14"/>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38199" y="1425574"/>
            <a:ext cx="7620001" cy="4746626"/>
          </a:xfrm>
          <a:prstGeom prst="rect">
            <a:avLst/>
          </a:prstGeom>
          <a:solidFill>
            <a:srgbClr val="FFFFFF"/>
          </a:solidFill>
        </p:spPr>
      </p:pic>
      <p:graphicFrame>
        <p:nvGraphicFramePr>
          <p:cNvPr id="16" name="Object 11"/>
          <p:cNvGraphicFramePr>
            <a:graphicFrameLocks noChangeAspect="1"/>
          </p:cNvGraphicFramePr>
          <p:nvPr/>
        </p:nvGraphicFramePr>
        <p:xfrm>
          <a:off x="7129462" y="6203950"/>
          <a:ext cx="1328738" cy="425450"/>
        </p:xfrm>
        <a:graphic>
          <a:graphicData uri="http://schemas.openxmlformats.org/presentationml/2006/ole">
            <p:oleObj spid="_x0000_s516102" name="Equation" r:id="rId6" imgW="635000" imgH="203200" progId="Equation.3">
              <p:embed/>
            </p:oleObj>
          </a:graphicData>
        </a:graphic>
      </p:graphicFrame>
      <p:graphicFrame>
        <p:nvGraphicFramePr>
          <p:cNvPr id="17" name="Object 13"/>
          <p:cNvGraphicFramePr>
            <a:graphicFrameLocks noChangeAspect="1"/>
          </p:cNvGraphicFramePr>
          <p:nvPr/>
        </p:nvGraphicFramePr>
        <p:xfrm>
          <a:off x="1601788" y="914400"/>
          <a:ext cx="2500312" cy="930275"/>
        </p:xfrm>
        <a:graphic>
          <a:graphicData uri="http://schemas.openxmlformats.org/presentationml/2006/ole">
            <p:oleObj spid="_x0000_s516103" name="Equation" r:id="rId7" imgW="1193800" imgH="444500" progId="Equation.3">
              <p:embed/>
            </p:oleObj>
          </a:graphicData>
        </a:graphic>
      </p:graphicFrame>
      <p:sp>
        <p:nvSpPr>
          <p:cNvPr id="18" name="AutoShape 23"/>
          <p:cNvSpPr>
            <a:spLocks noChangeArrowheads="1"/>
          </p:cNvSpPr>
          <p:nvPr/>
        </p:nvSpPr>
        <p:spPr bwMode="auto">
          <a:xfrm>
            <a:off x="3124200" y="2209800"/>
            <a:ext cx="1905000" cy="1066800"/>
          </a:xfrm>
          <a:prstGeom prst="wedgeEllipseCallout">
            <a:avLst>
              <a:gd name="adj1" fmla="val -62123"/>
              <a:gd name="adj2" fmla="val -58150"/>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9" name="Text Box 24"/>
          <p:cNvSpPr txBox="1">
            <a:spLocks noChangeArrowheads="1"/>
          </p:cNvSpPr>
          <p:nvPr/>
        </p:nvSpPr>
        <p:spPr bwMode="auto">
          <a:xfrm>
            <a:off x="3200400" y="2290762"/>
            <a:ext cx="1828800" cy="923330"/>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Assuming the </a:t>
            </a:r>
            <a:br>
              <a:rPr lang="en-US" sz="1800" b="1" dirty="0" smtClean="0">
                <a:solidFill>
                  <a:schemeClr val="bg2"/>
                </a:solidFill>
              </a:rPr>
            </a:br>
            <a:r>
              <a:rPr lang="en-US" sz="1800" b="1" dirty="0" smtClean="0">
                <a:solidFill>
                  <a:schemeClr val="bg2"/>
                </a:solidFill>
              </a:rPr>
              <a:t>same shape of the </a:t>
            </a:r>
            <a:r>
              <a:rPr lang="en-US" sz="1800" dirty="0" smtClean="0">
                <a:solidFill>
                  <a:schemeClr val="bg2"/>
                </a:solidFill>
              </a:rPr>
              <a:t>profile</a:t>
            </a:r>
            <a:endParaRPr lang="en-US" sz="1800" b="1" baseline="-25000" dirty="0">
              <a:solidFill>
                <a:schemeClr val="bg2"/>
              </a:solidFill>
            </a:endParaRPr>
          </a:p>
        </p:txBody>
      </p:sp>
      <p:sp>
        <p:nvSpPr>
          <p:cNvPr id="20" name="AutoShape 23"/>
          <p:cNvSpPr>
            <a:spLocks noChangeArrowheads="1"/>
          </p:cNvSpPr>
          <p:nvPr/>
        </p:nvSpPr>
        <p:spPr bwMode="auto">
          <a:xfrm>
            <a:off x="4343400" y="762000"/>
            <a:ext cx="1981200" cy="1143000"/>
          </a:xfrm>
          <a:prstGeom prst="wedgeEllipseCallout">
            <a:avLst>
              <a:gd name="adj1" fmla="val -59559"/>
              <a:gd name="adj2" fmla="val -18150"/>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1" name="Text Box 24"/>
          <p:cNvSpPr txBox="1">
            <a:spLocks noChangeArrowheads="1"/>
          </p:cNvSpPr>
          <p:nvPr/>
        </p:nvSpPr>
        <p:spPr bwMode="auto">
          <a:xfrm>
            <a:off x="4419600" y="838200"/>
            <a:ext cx="1828800" cy="923330"/>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i.e. – 50 </a:t>
            </a:r>
            <a:r>
              <a:rPr lang="en-US" sz="1800" b="1" dirty="0" err="1" smtClean="0">
                <a:solidFill>
                  <a:schemeClr val="bg2"/>
                </a:solidFill>
              </a:rPr>
              <a:t>ps</a:t>
            </a:r>
            <a:r>
              <a:rPr lang="en-US" sz="1800" b="1" dirty="0" smtClean="0">
                <a:solidFill>
                  <a:schemeClr val="bg2"/>
                </a:solidFill>
              </a:rPr>
              <a:t> compared to the 9 cm case</a:t>
            </a:r>
            <a:endParaRPr lang="en-US" sz="1800" b="1" baseline="-25000" dirty="0">
              <a:solidFill>
                <a:schemeClr val="bg2"/>
              </a:solidFill>
            </a:endParaRPr>
          </a:p>
        </p:txBody>
      </p:sp>
      <p:graphicFrame>
        <p:nvGraphicFramePr>
          <p:cNvPr id="516104" name="Object 8"/>
          <p:cNvGraphicFramePr>
            <a:graphicFrameLocks noChangeAspect="1"/>
          </p:cNvGraphicFramePr>
          <p:nvPr/>
        </p:nvGraphicFramePr>
        <p:xfrm>
          <a:off x="7604125" y="1531938"/>
          <a:ext cx="1539875" cy="373062"/>
        </p:xfrm>
        <a:graphic>
          <a:graphicData uri="http://schemas.openxmlformats.org/presentationml/2006/ole">
            <p:oleObj spid="_x0000_s516104" name="Equation" r:id="rId8" imgW="736600" imgH="177800" progId="Equation.3">
              <p:embed/>
            </p:oleObj>
          </a:graphicData>
        </a:graphic>
      </p:graphicFrame>
      <p:graphicFrame>
        <p:nvGraphicFramePr>
          <p:cNvPr id="516105" name="Object 9"/>
          <p:cNvGraphicFramePr>
            <a:graphicFrameLocks noChangeAspect="1"/>
          </p:cNvGraphicFramePr>
          <p:nvPr/>
        </p:nvGraphicFramePr>
        <p:xfrm>
          <a:off x="7204075" y="1912938"/>
          <a:ext cx="1939925" cy="373062"/>
        </p:xfrm>
        <a:graphic>
          <a:graphicData uri="http://schemas.openxmlformats.org/presentationml/2006/ole">
            <p:oleObj spid="_x0000_s516105" name="Equation" r:id="rId9" imgW="927100" imgH="177800" progId="Equation.3">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17</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(11/13)</a:t>
            </a:r>
          </a:p>
        </p:txBody>
      </p:sp>
      <p:cxnSp>
        <p:nvCxnSpPr>
          <p:cNvPr id="16" name="Straight Connector 15"/>
          <p:cNvCxnSpPr/>
          <p:nvPr/>
        </p:nvCxnSpPr>
        <p:spPr bwMode="auto">
          <a:xfrm>
            <a:off x="1371600" y="3732212"/>
            <a:ext cx="7085400" cy="1588"/>
          </a:xfrm>
          <a:prstGeom prst="line">
            <a:avLst/>
          </a:prstGeom>
          <a:solidFill>
            <a:schemeClr val="hlink"/>
          </a:solidFill>
          <a:ln w="28575" cap="flat" cmpd="sng" algn="ctr">
            <a:solidFill>
              <a:schemeClr val="accent2"/>
            </a:solidFill>
            <a:prstDash val="solid"/>
            <a:round/>
            <a:headEnd type="none" w="med" len="med"/>
            <a:tailEnd type="none" w="med" len="med"/>
          </a:ln>
          <a:effectLst/>
        </p:spPr>
      </p:cxnSp>
      <p:pic>
        <p:nvPicPr>
          <p:cNvPr id="15" name="Picture 14"/>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73879" y="1447800"/>
            <a:ext cx="7584321" cy="4724400"/>
          </a:xfrm>
          <a:prstGeom prst="rect">
            <a:avLst/>
          </a:prstGeom>
          <a:solidFill>
            <a:srgbClr val="FFFFFF"/>
          </a:solidFill>
        </p:spPr>
      </p:pic>
      <p:graphicFrame>
        <p:nvGraphicFramePr>
          <p:cNvPr id="17" name="Object 11"/>
          <p:cNvGraphicFramePr>
            <a:graphicFrameLocks noChangeAspect="1"/>
          </p:cNvGraphicFramePr>
          <p:nvPr/>
        </p:nvGraphicFramePr>
        <p:xfrm>
          <a:off x="7129462" y="6203950"/>
          <a:ext cx="1328738" cy="425450"/>
        </p:xfrm>
        <a:graphic>
          <a:graphicData uri="http://schemas.openxmlformats.org/presentationml/2006/ole">
            <p:oleObj spid="_x0000_s513032" name="Equation" r:id="rId6" imgW="635000" imgH="203200" progId="Equation.3">
              <p:embed/>
            </p:oleObj>
          </a:graphicData>
        </a:graphic>
      </p:graphicFrame>
      <p:graphicFrame>
        <p:nvGraphicFramePr>
          <p:cNvPr id="18" name="Object 13"/>
          <p:cNvGraphicFramePr>
            <a:graphicFrameLocks noChangeAspect="1"/>
          </p:cNvGraphicFramePr>
          <p:nvPr/>
        </p:nvGraphicFramePr>
        <p:xfrm>
          <a:off x="1535113" y="914400"/>
          <a:ext cx="2633662" cy="930275"/>
        </p:xfrm>
        <a:graphic>
          <a:graphicData uri="http://schemas.openxmlformats.org/presentationml/2006/ole">
            <p:oleObj spid="_x0000_s513033" name="Equation" r:id="rId7" imgW="1257300" imgH="444500" progId="Equation.3">
              <p:embed/>
            </p:oleObj>
          </a:graphicData>
        </a:graphic>
      </p:graphicFrame>
      <p:graphicFrame>
        <p:nvGraphicFramePr>
          <p:cNvPr id="513036" name="Object 12"/>
          <p:cNvGraphicFramePr>
            <a:graphicFrameLocks noChangeAspect="1"/>
          </p:cNvGraphicFramePr>
          <p:nvPr/>
        </p:nvGraphicFramePr>
        <p:xfrm>
          <a:off x="7762875" y="1531938"/>
          <a:ext cx="1381125" cy="373062"/>
        </p:xfrm>
        <a:graphic>
          <a:graphicData uri="http://schemas.openxmlformats.org/presentationml/2006/ole">
            <p:oleObj spid="_x0000_s513036" name="Equation" r:id="rId8" imgW="660400" imgH="177800" progId="Equation.3">
              <p:embed/>
            </p:oleObj>
          </a:graphicData>
        </a:graphic>
      </p:graphicFrame>
      <p:graphicFrame>
        <p:nvGraphicFramePr>
          <p:cNvPr id="513037" name="Object 13"/>
          <p:cNvGraphicFramePr>
            <a:graphicFrameLocks noChangeAspect="1"/>
          </p:cNvGraphicFramePr>
          <p:nvPr/>
        </p:nvGraphicFramePr>
        <p:xfrm>
          <a:off x="7086600" y="1912938"/>
          <a:ext cx="2073275" cy="373062"/>
        </p:xfrm>
        <a:graphic>
          <a:graphicData uri="http://schemas.openxmlformats.org/presentationml/2006/ole">
            <p:oleObj spid="_x0000_s513037" name="Equation" r:id="rId9" imgW="990600" imgH="177800" progId="Equation.3">
              <p:embed/>
            </p:oleObj>
          </a:graphicData>
        </a:graphic>
      </p:graphicFrame>
      <p:sp>
        <p:nvSpPr>
          <p:cNvPr id="21" name="AutoShape 23"/>
          <p:cNvSpPr>
            <a:spLocks noChangeArrowheads="1"/>
          </p:cNvSpPr>
          <p:nvPr/>
        </p:nvSpPr>
        <p:spPr bwMode="auto">
          <a:xfrm>
            <a:off x="3124200" y="2209800"/>
            <a:ext cx="1905000" cy="1066800"/>
          </a:xfrm>
          <a:prstGeom prst="wedgeEllipseCallout">
            <a:avLst>
              <a:gd name="adj1" fmla="val -62123"/>
              <a:gd name="adj2" fmla="val -58150"/>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2" name="Text Box 24"/>
          <p:cNvSpPr txBox="1">
            <a:spLocks noChangeArrowheads="1"/>
          </p:cNvSpPr>
          <p:nvPr/>
        </p:nvSpPr>
        <p:spPr bwMode="auto">
          <a:xfrm>
            <a:off x="3200400" y="2290762"/>
            <a:ext cx="1828800" cy="923330"/>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Assuming the </a:t>
            </a:r>
            <a:br>
              <a:rPr lang="en-US" sz="1800" b="1" dirty="0" smtClean="0">
                <a:solidFill>
                  <a:schemeClr val="bg2"/>
                </a:solidFill>
              </a:rPr>
            </a:br>
            <a:r>
              <a:rPr lang="en-US" sz="1800" b="1" dirty="0" smtClean="0">
                <a:solidFill>
                  <a:schemeClr val="bg2"/>
                </a:solidFill>
              </a:rPr>
              <a:t>same shape of the </a:t>
            </a:r>
            <a:r>
              <a:rPr lang="en-US" sz="1800" dirty="0" smtClean="0">
                <a:solidFill>
                  <a:schemeClr val="bg2"/>
                </a:solidFill>
              </a:rPr>
              <a:t>profile</a:t>
            </a:r>
            <a:endParaRPr lang="en-US" sz="1800" b="1" baseline="-25000" dirty="0">
              <a:solidFill>
                <a:schemeClr val="bg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18</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(12/13)</a:t>
            </a:r>
          </a:p>
        </p:txBody>
      </p:sp>
      <p:pic>
        <p:nvPicPr>
          <p:cNvPr id="14" name="Picture 13"/>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73879" y="1447800"/>
            <a:ext cx="7584321" cy="4724400"/>
          </a:xfrm>
          <a:prstGeom prst="rect">
            <a:avLst/>
          </a:prstGeom>
          <a:solidFill>
            <a:srgbClr val="FFFFFF"/>
          </a:solidFill>
        </p:spPr>
      </p:pic>
      <p:graphicFrame>
        <p:nvGraphicFramePr>
          <p:cNvPr id="633862" name="Object 6"/>
          <p:cNvGraphicFramePr>
            <a:graphicFrameLocks noChangeAspect="1"/>
          </p:cNvGraphicFramePr>
          <p:nvPr/>
        </p:nvGraphicFramePr>
        <p:xfrm>
          <a:off x="7129463" y="6203950"/>
          <a:ext cx="1328737" cy="425450"/>
        </p:xfrm>
        <a:graphic>
          <a:graphicData uri="http://schemas.openxmlformats.org/presentationml/2006/ole">
            <p:oleObj spid="_x0000_s633862" name="Equation" r:id="rId6" imgW="635000" imgH="203200" progId="Equation.3">
              <p:embed/>
            </p:oleObj>
          </a:graphicData>
        </a:graphic>
      </p:graphicFrame>
      <p:graphicFrame>
        <p:nvGraphicFramePr>
          <p:cNvPr id="19" name="Object 13"/>
          <p:cNvGraphicFramePr>
            <a:graphicFrameLocks noChangeAspect="1"/>
          </p:cNvGraphicFramePr>
          <p:nvPr/>
        </p:nvGraphicFramePr>
        <p:xfrm>
          <a:off x="1601788" y="914400"/>
          <a:ext cx="2500312" cy="930275"/>
        </p:xfrm>
        <a:graphic>
          <a:graphicData uri="http://schemas.openxmlformats.org/presentationml/2006/ole">
            <p:oleObj spid="_x0000_s633863" name="Equation" r:id="rId7" imgW="1193800" imgH="444500" progId="Equation.3">
              <p:embed/>
            </p:oleObj>
          </a:graphicData>
        </a:graphic>
      </p:graphicFrame>
      <p:sp>
        <p:nvSpPr>
          <p:cNvPr id="20" name="AutoShape 23"/>
          <p:cNvSpPr>
            <a:spLocks noChangeArrowheads="1"/>
          </p:cNvSpPr>
          <p:nvPr/>
        </p:nvSpPr>
        <p:spPr bwMode="auto">
          <a:xfrm>
            <a:off x="1600200" y="2209800"/>
            <a:ext cx="1905000" cy="1066800"/>
          </a:xfrm>
          <a:prstGeom prst="wedgeEllipseCallout">
            <a:avLst>
              <a:gd name="adj1" fmla="val -20790"/>
              <a:gd name="adj2" fmla="val -74817"/>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3" name="Text Box 24"/>
          <p:cNvSpPr txBox="1">
            <a:spLocks noChangeArrowheads="1"/>
          </p:cNvSpPr>
          <p:nvPr/>
        </p:nvSpPr>
        <p:spPr bwMode="auto">
          <a:xfrm>
            <a:off x="1676400" y="2290762"/>
            <a:ext cx="1828800" cy="923330"/>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Assuming the </a:t>
            </a:r>
            <a:br>
              <a:rPr lang="en-US" sz="1800" b="1" dirty="0" smtClean="0">
                <a:solidFill>
                  <a:schemeClr val="bg2"/>
                </a:solidFill>
              </a:rPr>
            </a:br>
            <a:r>
              <a:rPr lang="en-US" sz="1800" b="1" dirty="0" smtClean="0">
                <a:solidFill>
                  <a:schemeClr val="bg2"/>
                </a:solidFill>
              </a:rPr>
              <a:t>same shape of the </a:t>
            </a:r>
            <a:r>
              <a:rPr lang="en-US" sz="1800" dirty="0" smtClean="0">
                <a:solidFill>
                  <a:schemeClr val="bg2"/>
                </a:solidFill>
              </a:rPr>
              <a:t>profile</a:t>
            </a:r>
            <a:endParaRPr lang="en-US" sz="1800" b="1" baseline="-25000" dirty="0">
              <a:solidFill>
                <a:schemeClr val="bg2"/>
              </a:solidFill>
            </a:endParaRPr>
          </a:p>
        </p:txBody>
      </p:sp>
      <p:graphicFrame>
        <p:nvGraphicFramePr>
          <p:cNvPr id="633864" name="Object 8"/>
          <p:cNvGraphicFramePr>
            <a:graphicFrameLocks noChangeAspect="1"/>
          </p:cNvGraphicFramePr>
          <p:nvPr/>
        </p:nvGraphicFramePr>
        <p:xfrm>
          <a:off x="7470775" y="685800"/>
          <a:ext cx="1673225" cy="373063"/>
        </p:xfrm>
        <a:graphic>
          <a:graphicData uri="http://schemas.openxmlformats.org/presentationml/2006/ole">
            <p:oleObj spid="_x0000_s633864" name="Equation" r:id="rId8" imgW="800100" imgH="177800" progId="Equation.3">
              <p:embed/>
            </p:oleObj>
          </a:graphicData>
        </a:graphic>
      </p:graphicFrame>
      <p:graphicFrame>
        <p:nvGraphicFramePr>
          <p:cNvPr id="633865" name="Object 9"/>
          <p:cNvGraphicFramePr>
            <a:graphicFrameLocks noChangeAspect="1"/>
          </p:cNvGraphicFramePr>
          <p:nvPr/>
        </p:nvGraphicFramePr>
        <p:xfrm>
          <a:off x="7470775" y="1143000"/>
          <a:ext cx="1673225" cy="373063"/>
        </p:xfrm>
        <a:graphic>
          <a:graphicData uri="http://schemas.openxmlformats.org/presentationml/2006/ole">
            <p:oleObj spid="_x0000_s633865" name="Equation" r:id="rId9" imgW="800100" imgH="177800" progId="Equation.3">
              <p:embed/>
            </p:oleObj>
          </a:graphicData>
        </a:graphic>
      </p:graphicFrame>
      <p:graphicFrame>
        <p:nvGraphicFramePr>
          <p:cNvPr id="633866" name="Object 10"/>
          <p:cNvGraphicFramePr>
            <a:graphicFrameLocks noChangeAspect="1"/>
          </p:cNvGraphicFramePr>
          <p:nvPr/>
        </p:nvGraphicFramePr>
        <p:xfrm>
          <a:off x="7470775" y="1608138"/>
          <a:ext cx="1673225" cy="373062"/>
        </p:xfrm>
        <a:graphic>
          <a:graphicData uri="http://schemas.openxmlformats.org/presentationml/2006/ole">
            <p:oleObj spid="_x0000_s633866" name="Equation" r:id="rId10" imgW="800100" imgH="177800" progId="Equation.3">
              <p:embed/>
            </p:oleObj>
          </a:graphicData>
        </a:graphic>
      </p:graphicFrame>
      <p:graphicFrame>
        <p:nvGraphicFramePr>
          <p:cNvPr id="633867" name="Object 11"/>
          <p:cNvGraphicFramePr>
            <a:graphicFrameLocks noChangeAspect="1"/>
          </p:cNvGraphicFramePr>
          <p:nvPr/>
        </p:nvGraphicFramePr>
        <p:xfrm>
          <a:off x="7337425" y="2065338"/>
          <a:ext cx="1806575" cy="373062"/>
        </p:xfrm>
        <a:graphic>
          <a:graphicData uri="http://schemas.openxmlformats.org/presentationml/2006/ole">
            <p:oleObj spid="_x0000_s633867" name="Equation" r:id="rId11" imgW="863600" imgH="177800" progId="Equation.3">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19</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(13/13)</a:t>
            </a:r>
          </a:p>
        </p:txBody>
      </p:sp>
      <p:sp>
        <p:nvSpPr>
          <p:cNvPr id="9" name="Rectangle 55"/>
          <p:cNvSpPr>
            <a:spLocks noChangeArrowheads="1"/>
          </p:cNvSpPr>
          <p:nvPr/>
        </p:nvSpPr>
        <p:spPr bwMode="auto">
          <a:xfrm>
            <a:off x="152400" y="838200"/>
            <a:ext cx="8839200" cy="5562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Example for the transverse instabilities =&gt; Case of the TCTVB (2-beam) collimator</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The simulated 2 most critical trapped modes</a:t>
            </a:r>
          </a:p>
          <a:p>
            <a:pPr marL="800100" lvl="1" indent="-342900" algn="just">
              <a:lnSpc>
                <a:spcPct val="120000"/>
              </a:lnSpc>
              <a:buSzPct val="120000"/>
              <a:buFont typeface="Wingdings" charset="2"/>
              <a:buChar char="§"/>
              <a:tabLst>
                <a:tab pos="1146175" algn="l"/>
              </a:tabLst>
            </a:pPr>
            <a:endParaRPr lang="en-US" sz="1800" dirty="0" smtClean="0">
              <a:solidFill>
                <a:srgbClr val="FFFFFF"/>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endParaRPr lang="en-US" sz="1800" dirty="0" smtClean="0">
              <a:solidFill>
                <a:srgbClr val="FFFFFF"/>
              </a:solidFill>
              <a:latin typeface="Arial" pitchFamily="-109" charset="0"/>
              <a:sym typeface="Symbol" pitchFamily="-109" charset="2"/>
            </a:endParaRPr>
          </a:p>
          <a:p>
            <a:pPr marL="800100" lvl="1" indent="-342900" algn="just">
              <a:lnSpc>
                <a:spcPct val="120000"/>
              </a:lnSpc>
              <a:buSzPct val="120000"/>
              <a:tabLst>
                <a:tab pos="1146175" algn="l"/>
              </a:tabLst>
            </a:pPr>
            <a:endParaRPr lang="en-US" sz="1800" dirty="0" smtClean="0">
              <a:solidFill>
                <a:srgbClr val="FFFFFF"/>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endParaRPr lang="en-US" sz="1000" dirty="0" smtClean="0">
              <a:solidFill>
                <a:srgbClr val="FFFFFF"/>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Stability (</a:t>
            </a:r>
            <a:r>
              <a:rPr lang="en-US" sz="1800" dirty="0" err="1" smtClean="0">
                <a:solidFill>
                  <a:srgbClr val="FFFFFF"/>
                </a:solidFill>
                <a:latin typeface="Arial" pitchFamily="-109" charset="0"/>
                <a:sym typeface="Symbol" pitchFamily="-109" charset="2"/>
              </a:rPr>
              <a:t>octupoles</a:t>
            </a:r>
            <a:r>
              <a:rPr lang="en-US" sz="1800" dirty="0" smtClean="0">
                <a:solidFill>
                  <a:srgbClr val="FFFFFF"/>
                </a:solidFill>
                <a:latin typeface="Arial" pitchFamily="-109" charset="0"/>
                <a:sym typeface="Symbol" pitchFamily="-109" charset="2"/>
              </a:rPr>
              <a:t> only) </a:t>
            </a:r>
          </a:p>
          <a:p>
            <a:pPr marL="800100" lvl="1" indent="-342900" algn="just">
              <a:lnSpc>
                <a:spcPct val="120000"/>
              </a:lnSpc>
              <a:buSzPct val="120000"/>
              <a:tabLst>
                <a:tab pos="1146175" algn="l"/>
              </a:tabLst>
            </a:pPr>
            <a:r>
              <a:rPr lang="en-US" sz="1800" dirty="0" smtClean="0">
                <a:solidFill>
                  <a:srgbClr val="FFFFFF"/>
                </a:solidFill>
                <a:latin typeface="Arial" pitchFamily="-109" charset="0"/>
                <a:sym typeface="Symbol" pitchFamily="-109" charset="2"/>
              </a:rPr>
              <a:t>	at 7 </a:t>
            </a:r>
            <a:r>
              <a:rPr lang="en-US" sz="1800" dirty="0" err="1" smtClean="0">
                <a:solidFill>
                  <a:srgbClr val="FFFFFF"/>
                </a:solidFill>
                <a:latin typeface="Arial" pitchFamily="-109" charset="0"/>
                <a:sym typeface="Symbol" pitchFamily="-109" charset="2"/>
              </a:rPr>
              <a:t>TeV</a:t>
            </a:r>
            <a:endParaRPr lang="en-US" sz="1800" dirty="0" smtClean="0">
              <a:solidFill>
                <a:srgbClr val="FFFFFF"/>
              </a:solidFill>
              <a:latin typeface="Arial" pitchFamily="-109" charset="0"/>
              <a:sym typeface="Symbol" pitchFamily="-109" charset="2"/>
            </a:endParaRP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Close to the limit for </a:t>
            </a:r>
            <a:br>
              <a:rPr lang="en-US" sz="1800" dirty="0" smtClean="0">
                <a:solidFill>
                  <a:srgbClr val="FFCC99"/>
                </a:solidFill>
                <a:latin typeface="Arial" pitchFamily="-109" charset="0"/>
                <a:sym typeface="Symbol" pitchFamily="-109" charset="2"/>
              </a:rPr>
            </a:br>
            <a:r>
              <a:rPr lang="en-US" sz="1800" dirty="0" smtClean="0">
                <a:solidFill>
                  <a:srgbClr val="FFCC99"/>
                </a:solidFill>
                <a:latin typeface="Arial" pitchFamily="-109" charset="0"/>
                <a:sym typeface="Symbol" pitchFamily="-109" charset="2"/>
              </a:rPr>
              <a:t>nominal parameters and </a:t>
            </a:r>
            <a:br>
              <a:rPr lang="en-US" sz="1800" dirty="0" smtClean="0">
                <a:solidFill>
                  <a:srgbClr val="FFCC99"/>
                </a:solidFill>
                <a:latin typeface="Arial" pitchFamily="-109" charset="0"/>
                <a:sym typeface="Symbol" pitchFamily="-109" charset="2"/>
              </a:rPr>
            </a:br>
            <a:r>
              <a:rPr lang="en-US" sz="1800" dirty="0" smtClean="0">
                <a:solidFill>
                  <a:srgbClr val="FFCC99"/>
                </a:solidFill>
                <a:latin typeface="Arial" pitchFamily="-109" charset="0"/>
                <a:sym typeface="Symbol" pitchFamily="-109" charset="2"/>
              </a:rPr>
              <a:t>these impedances only! </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Ferrite (</a:t>
            </a:r>
            <a:r>
              <a:rPr lang="en-US" sz="1800" dirty="0" err="1" smtClean="0">
                <a:solidFill>
                  <a:srgbClr val="FFCC99"/>
                </a:solidFill>
                <a:latin typeface="Arial" pitchFamily="-109" charset="0"/>
                <a:sym typeface="Symbol" pitchFamily="-109" charset="2"/>
              </a:rPr>
              <a:t>Ferroxcube</a:t>
            </a:r>
            <a:r>
              <a:rPr lang="en-US" sz="1800" dirty="0" smtClean="0">
                <a:solidFill>
                  <a:srgbClr val="FFCC99"/>
                </a:solidFill>
                <a:latin typeface="Arial" pitchFamily="-109" charset="0"/>
                <a:sym typeface="Symbol" pitchFamily="-109" charset="2"/>
              </a:rPr>
              <a:t> 4S60) </a:t>
            </a:r>
            <a:br>
              <a:rPr lang="en-US" sz="1800" dirty="0" smtClean="0">
                <a:solidFill>
                  <a:srgbClr val="FFCC99"/>
                </a:solidFill>
                <a:latin typeface="Arial" pitchFamily="-109" charset="0"/>
                <a:sym typeface="Symbol" pitchFamily="-109" charset="2"/>
              </a:rPr>
            </a:br>
            <a:r>
              <a:rPr lang="en-US" sz="1800" dirty="0" smtClean="0">
                <a:solidFill>
                  <a:srgbClr val="FFCC99"/>
                </a:solidFill>
                <a:latin typeface="Arial" pitchFamily="-109" charset="0"/>
                <a:sym typeface="Symbol" pitchFamily="-109" charset="2"/>
              </a:rPr>
              <a:t>added to standard sliding </a:t>
            </a:r>
            <a:br>
              <a:rPr lang="en-US" sz="1800" dirty="0" smtClean="0">
                <a:solidFill>
                  <a:srgbClr val="FFCC99"/>
                </a:solidFill>
                <a:latin typeface="Arial" pitchFamily="-109" charset="0"/>
                <a:sym typeface="Symbol" pitchFamily="-109" charset="2"/>
              </a:rPr>
            </a:br>
            <a:r>
              <a:rPr lang="en-US" sz="1800" dirty="0" smtClean="0">
                <a:solidFill>
                  <a:srgbClr val="FFCC99"/>
                </a:solidFill>
                <a:latin typeface="Arial" pitchFamily="-109" charset="0"/>
                <a:sym typeface="Symbol" pitchFamily="-109" charset="2"/>
              </a:rPr>
              <a:t>contacts to damp </a:t>
            </a:r>
            <a:r>
              <a:rPr lang="en-US" sz="1800" dirty="0" err="1" smtClean="0">
                <a:solidFill>
                  <a:srgbClr val="FFCC99"/>
                </a:solidFill>
                <a:latin typeface="Arial" pitchFamily="-109" charset="0"/>
                <a:sym typeface="Symbol" pitchFamily="-109" charset="2"/>
              </a:rPr>
              <a:t>HOMs</a:t>
            </a:r>
            <a:endParaRPr lang="en-US" sz="1800" dirty="0" smtClean="0">
              <a:solidFill>
                <a:srgbClr val="FFCC99"/>
              </a:solidFill>
              <a:latin typeface="Arial" pitchFamily="-109" charset="0"/>
              <a:sym typeface="Symbol" pitchFamily="-109" charset="2"/>
            </a:endParaRPr>
          </a:p>
        </p:txBody>
      </p:sp>
      <p:graphicFrame>
        <p:nvGraphicFramePr>
          <p:cNvPr id="382978" name="Object 2"/>
          <p:cNvGraphicFramePr>
            <a:graphicFrameLocks noChangeAspect="1"/>
          </p:cNvGraphicFramePr>
          <p:nvPr/>
        </p:nvGraphicFramePr>
        <p:xfrm>
          <a:off x="1593850" y="2173288"/>
          <a:ext cx="2139950" cy="449262"/>
        </p:xfrm>
        <a:graphic>
          <a:graphicData uri="http://schemas.openxmlformats.org/presentationml/2006/ole">
            <p:oleObj spid="_x0000_s382978" name="Equation" r:id="rId4" imgW="7315200" imgH="1536700" progId="Equation.3">
              <p:embed/>
            </p:oleObj>
          </a:graphicData>
        </a:graphic>
      </p:graphicFrame>
      <p:graphicFrame>
        <p:nvGraphicFramePr>
          <p:cNvPr id="382979" name="Object 3"/>
          <p:cNvGraphicFramePr>
            <a:graphicFrameLocks noChangeAspect="1"/>
          </p:cNvGraphicFramePr>
          <p:nvPr/>
        </p:nvGraphicFramePr>
        <p:xfrm>
          <a:off x="1587500" y="2706688"/>
          <a:ext cx="2166938" cy="449262"/>
        </p:xfrm>
        <a:graphic>
          <a:graphicData uri="http://schemas.openxmlformats.org/presentationml/2006/ole">
            <p:oleObj spid="_x0000_s382979" name="Equation" r:id="rId5" imgW="7315200" imgH="1511300" progId="Equation.3">
              <p:embed/>
            </p:oleObj>
          </a:graphicData>
        </a:graphic>
      </p:graphicFrame>
      <p:graphicFrame>
        <p:nvGraphicFramePr>
          <p:cNvPr id="382980" name="Object 4"/>
          <p:cNvGraphicFramePr>
            <a:graphicFrameLocks noChangeAspect="1"/>
          </p:cNvGraphicFramePr>
          <p:nvPr/>
        </p:nvGraphicFramePr>
        <p:xfrm>
          <a:off x="3937000" y="2173288"/>
          <a:ext cx="1320800" cy="449262"/>
        </p:xfrm>
        <a:graphic>
          <a:graphicData uri="http://schemas.openxmlformats.org/presentationml/2006/ole">
            <p:oleObj spid="_x0000_s382980" name="Equation" r:id="rId6" imgW="7315200" imgH="2489200" progId="Equation.3">
              <p:embed/>
            </p:oleObj>
          </a:graphicData>
        </a:graphic>
      </p:graphicFrame>
      <p:graphicFrame>
        <p:nvGraphicFramePr>
          <p:cNvPr id="382981" name="Object 5"/>
          <p:cNvGraphicFramePr>
            <a:graphicFrameLocks noChangeAspect="1"/>
          </p:cNvGraphicFramePr>
          <p:nvPr/>
        </p:nvGraphicFramePr>
        <p:xfrm>
          <a:off x="3924300" y="2706688"/>
          <a:ext cx="1346200" cy="449262"/>
        </p:xfrm>
        <a:graphic>
          <a:graphicData uri="http://schemas.openxmlformats.org/presentationml/2006/ole">
            <p:oleObj spid="_x0000_s382981" name="Equation" r:id="rId7" imgW="7315200" imgH="2438400" progId="Equation.3">
              <p:embed/>
            </p:oleObj>
          </a:graphicData>
        </a:graphic>
      </p:graphicFrame>
      <p:graphicFrame>
        <p:nvGraphicFramePr>
          <p:cNvPr id="382982" name="Object 6"/>
          <p:cNvGraphicFramePr>
            <a:graphicFrameLocks noChangeAspect="1"/>
          </p:cNvGraphicFramePr>
          <p:nvPr/>
        </p:nvGraphicFramePr>
        <p:xfrm>
          <a:off x="5441950" y="2139950"/>
          <a:ext cx="2430463" cy="501650"/>
        </p:xfrm>
        <a:graphic>
          <a:graphicData uri="http://schemas.openxmlformats.org/presentationml/2006/ole">
            <p:oleObj spid="_x0000_s382982" name="Equation" r:id="rId8" imgW="7315200" imgH="1511300" progId="Equation.3">
              <p:embed/>
            </p:oleObj>
          </a:graphicData>
        </a:graphic>
      </p:graphicFrame>
      <p:graphicFrame>
        <p:nvGraphicFramePr>
          <p:cNvPr id="382983" name="Object 7"/>
          <p:cNvGraphicFramePr>
            <a:graphicFrameLocks noChangeAspect="1"/>
          </p:cNvGraphicFramePr>
          <p:nvPr/>
        </p:nvGraphicFramePr>
        <p:xfrm>
          <a:off x="5441950" y="2698750"/>
          <a:ext cx="2482850" cy="501650"/>
        </p:xfrm>
        <a:graphic>
          <a:graphicData uri="http://schemas.openxmlformats.org/presentationml/2006/ole">
            <p:oleObj spid="_x0000_s382983" name="Equation" r:id="rId9" imgW="7315200" imgH="1473200" progId="Equation.3">
              <p:embed/>
            </p:oleObj>
          </a:graphicData>
        </a:graphic>
      </p:graphicFrame>
      <p:pic>
        <p:nvPicPr>
          <p:cNvPr id="14" name="Picture 13"/>
          <p:cNvPicPr>
            <a:picLocks noChangeAspect="1"/>
          </p:cNvPicPr>
          <p:nvPr/>
        </p:nvPicPr>
        <p:blipFill>
          <a:blip r:embed="rId10"/>
          <a:stretch>
            <a:fillRect/>
          </a:stretch>
        </p:blipFill>
        <p:spPr>
          <a:xfrm>
            <a:off x="4499811" y="3505200"/>
            <a:ext cx="4644189" cy="27432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a:t>
            </a:fld>
            <a:endParaRPr lang="en-US" sz="1000" dirty="0" smtClean="0"/>
          </a:p>
        </p:txBody>
      </p:sp>
      <p:sp>
        <p:nvSpPr>
          <p:cNvPr id="8" name="Rectangle 55"/>
          <p:cNvSpPr>
            <a:spLocks noChangeArrowheads="1"/>
          </p:cNvSpPr>
          <p:nvPr/>
        </p:nvSpPr>
        <p:spPr bwMode="auto">
          <a:xfrm>
            <a:off x="152400" y="762000"/>
            <a:ext cx="8839200" cy="54864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Introduction</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Why do we need RF fingers and/or ferrite (absorbers)?</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What we planned to do</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What was done</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RF fingers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Several designs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Possible issues to consider</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Example of a known issue with a TCDD</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Typical nonconformities found with X-rays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List of all the nonconformities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Recent issues observed with RF contacts in SPS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Guidelines</a:t>
            </a: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OUTLINE (1/2)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20</a:t>
            </a:fld>
            <a:endParaRPr lang="en-US" sz="1000" dirty="0" smtClean="0"/>
          </a:p>
        </p:txBody>
      </p:sp>
      <p:sp>
        <p:nvSpPr>
          <p:cNvPr id="8" name="Rectangle 55"/>
          <p:cNvSpPr>
            <a:spLocks noChangeArrowheads="1"/>
          </p:cNvSpPr>
          <p:nvPr/>
        </p:nvSpPr>
        <p:spPr bwMode="auto">
          <a:xfrm>
            <a:off x="152400" y="1066800"/>
            <a:ext cx="8839200" cy="2895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Exhaustive review of all the equipments with RF fingers</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Ranking by criticality and action plan</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First recommendations of the Task Force</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New design and/or mitigation measures</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List of endorsed actions presented by the Task Force =&gt; To be presented at the LMC</a:t>
            </a: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WE PLANNED TO DO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21</a:t>
            </a:fld>
            <a:endParaRPr lang="en-US" sz="1000" dirty="0" smtClean="0"/>
          </a:p>
        </p:txBody>
      </p:sp>
      <p:sp>
        <p:nvSpPr>
          <p:cNvPr id="8" name="Rectangle 55"/>
          <p:cNvSpPr>
            <a:spLocks noChangeArrowheads="1"/>
          </p:cNvSpPr>
          <p:nvPr/>
        </p:nvSpPr>
        <p:spPr bwMode="auto">
          <a:xfrm>
            <a:off x="152400" y="685800"/>
            <a:ext cx="8839200" cy="5715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1) </a:t>
            </a:r>
            <a:r>
              <a:rPr lang="en-US" sz="2000" dirty="0" smtClean="0">
                <a:solidFill>
                  <a:schemeClr val="hlink"/>
                </a:solidFill>
                <a:latin typeface="Arial" pitchFamily="-109" charset="0"/>
                <a:sym typeface="Symbol" pitchFamily="-109" charset="2"/>
              </a:rPr>
              <a:t>Follow-up of the VMTSA: EM and heat transfer simulations</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2) </a:t>
            </a:r>
            <a:r>
              <a:rPr lang="en-US" sz="2000" dirty="0" smtClean="0">
                <a:solidFill>
                  <a:schemeClr val="hlink"/>
                </a:solidFill>
                <a:latin typeface="Arial" pitchFamily="-109" charset="0"/>
                <a:sym typeface="Symbol" pitchFamily="-109" charset="2"/>
              </a:rPr>
              <a:t>Review of past work and issue with the </a:t>
            </a:r>
            <a:r>
              <a:rPr lang="en-US" sz="2000" dirty="0" err="1" smtClean="0">
                <a:solidFill>
                  <a:schemeClr val="hlink"/>
                </a:solidFill>
                <a:latin typeface="Arial" pitchFamily="-109" charset="0"/>
                <a:sym typeface="Symbol" pitchFamily="-109" charset="2"/>
              </a:rPr>
              <a:t>PIMs</a:t>
            </a:r>
            <a:r>
              <a:rPr lang="en-US" sz="2000" dirty="0" smtClean="0">
                <a:solidFill>
                  <a:schemeClr val="hlink"/>
                </a:solidFill>
                <a:latin typeface="Arial" pitchFamily="-109" charset="0"/>
                <a:sym typeface="Symbol" pitchFamily="-109" charset="2"/>
              </a:rPr>
              <a:t> (what was wrong with the Plug-In Modules in the cold part of the LHC?)</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3) </a:t>
            </a:r>
            <a:r>
              <a:rPr lang="en-US" sz="2000" dirty="0" smtClean="0">
                <a:solidFill>
                  <a:schemeClr val="hlink"/>
                </a:solidFill>
                <a:latin typeface="Arial" pitchFamily="-109" charset="0"/>
                <a:sym typeface="Symbol" pitchFamily="-109" charset="2"/>
              </a:rPr>
              <a:t>Review of past development work on RF contacts</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4) </a:t>
            </a:r>
            <a:r>
              <a:rPr lang="en-US" sz="2000" dirty="0" smtClean="0">
                <a:solidFill>
                  <a:schemeClr val="hlink"/>
                </a:solidFill>
                <a:latin typeface="Arial" pitchFamily="-109" charset="0"/>
                <a:sym typeface="Symbol" pitchFamily="-109" charset="2"/>
              </a:rPr>
              <a:t>Review of equipments from TE/VSC</a:t>
            </a:r>
            <a:r>
              <a:rPr lang="en-US" sz="2000" dirty="0" smtClean="0">
                <a:solidFill>
                  <a:srgbClr val="FFFF00"/>
                </a:solidFill>
                <a:latin typeface="Arial" pitchFamily="-109" charset="0"/>
                <a:sym typeface="Symbol" pitchFamily="-109" charset="2"/>
              </a:rPr>
              <a:t>,</a:t>
            </a:r>
            <a:r>
              <a:rPr lang="en-US" sz="2000" dirty="0" smtClean="0">
                <a:solidFill>
                  <a:srgbClr val="FFFFFF"/>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BE/BI, TE/ABT, collimators from EN/STI-MME (and past impedance studies with RF fingers), wake field suppressor in the </a:t>
            </a:r>
            <a:r>
              <a:rPr lang="en-US" sz="2000" dirty="0" err="1" smtClean="0">
                <a:solidFill>
                  <a:schemeClr val="hlink"/>
                </a:solidFill>
                <a:latin typeface="Arial" pitchFamily="-109" charset="0"/>
                <a:sym typeface="Symbol" pitchFamily="-109" charset="2"/>
              </a:rPr>
              <a:t>LHCb</a:t>
            </a:r>
            <a:r>
              <a:rPr lang="en-US" sz="2000" dirty="0" smtClean="0">
                <a:solidFill>
                  <a:schemeClr val="hlink"/>
                </a:solidFill>
                <a:latin typeface="Arial" pitchFamily="-109" charset="0"/>
                <a:sym typeface="Symbol" pitchFamily="-109" charset="2"/>
              </a:rPr>
              <a:t> VELO</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5) </a:t>
            </a:r>
            <a:r>
              <a:rPr lang="en-US" sz="2000" dirty="0" smtClean="0">
                <a:solidFill>
                  <a:schemeClr val="hlink"/>
                </a:solidFill>
                <a:latin typeface="Arial" pitchFamily="-109" charset="0"/>
                <a:sym typeface="Symbol" pitchFamily="-109" charset="2"/>
              </a:rPr>
              <a:t>New design for RF fingers proposed by TE/VSC and impedance studies</a:t>
            </a:r>
            <a:endParaRPr lang="en-US" sz="2000" dirty="0" smtClean="0">
              <a:solidFill>
                <a:srgbClr val="FFFFFF"/>
              </a:solidFill>
              <a:latin typeface="Arial" pitchFamily="-109" charset="0"/>
              <a:sym typeface="Symbol" pitchFamily="-109" charset="2"/>
            </a:endParaRP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6) </a:t>
            </a:r>
            <a:r>
              <a:rPr lang="en-US" sz="2000" dirty="0" smtClean="0">
                <a:solidFill>
                  <a:schemeClr val="hlink"/>
                </a:solidFill>
                <a:latin typeface="Arial" pitchFamily="-109" charset="0"/>
                <a:sym typeface="Symbol" pitchFamily="-109" charset="2"/>
              </a:rPr>
              <a:t>Review of nonconformities in warm modules following the X-ray campaign =&gt; Typical defects and complete list of all of them</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7) </a:t>
            </a:r>
            <a:r>
              <a:rPr lang="en-US" sz="2000" dirty="0" smtClean="0">
                <a:solidFill>
                  <a:schemeClr val="hlink"/>
                </a:solidFill>
                <a:latin typeface="Arial" pitchFamily="-109" charset="0"/>
                <a:sym typeface="Symbol" pitchFamily="-109" charset="2"/>
              </a:rPr>
              <a:t>Review of recent contacts’ issues in the SPS (after 35 years without any problem) =&gt; In power transmission lines (not machine)</a:t>
            </a:r>
          </a:p>
          <a:p>
            <a:pPr marL="342900" indent="-342900" algn="just">
              <a:lnSpc>
                <a:spcPct val="120000"/>
              </a:lnSpc>
              <a:buFont typeface="Wingdings" charset="2"/>
              <a:buChar char="u"/>
              <a:tabLst>
                <a:tab pos="1146175" algn="l"/>
              </a:tabLst>
            </a:pPr>
            <a:r>
              <a:rPr lang="en-US" sz="2000" dirty="0" smtClean="0">
                <a:solidFill>
                  <a:srgbClr val="FFFFFF"/>
                </a:solidFill>
                <a:latin typeface="Arial" pitchFamily="-109" charset="0"/>
                <a:sym typeface="Symbol" pitchFamily="-109" charset="2"/>
              </a:rPr>
              <a:t>8) </a:t>
            </a:r>
            <a:r>
              <a:rPr lang="en-US" sz="2000" dirty="0" smtClean="0">
                <a:solidFill>
                  <a:schemeClr val="hlink"/>
                </a:solidFill>
                <a:latin typeface="Arial" pitchFamily="-109" charset="0"/>
                <a:sym typeface="Symbol" pitchFamily="-109" charset="2"/>
              </a:rPr>
              <a:t>Guidelines for the use of ferrite: EM and heat transfer simulations</a:t>
            </a:r>
            <a:endParaRPr lang="en-US" sz="2000" dirty="0" smtClean="0">
              <a:solidFill>
                <a:srgbClr val="FFFFFF"/>
              </a:solidFill>
              <a:latin typeface="Arial" pitchFamily="-109" charset="0"/>
              <a:sym typeface="Symbol" pitchFamily="-109" charset="2"/>
            </a:endParaRP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WAS DONE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22</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SEVERAL DESIGNS FOR RF FINGERS (1/5)</a:t>
            </a:r>
          </a:p>
        </p:txBody>
      </p:sp>
      <p:sp>
        <p:nvSpPr>
          <p:cNvPr id="6" name="Rectangle 55"/>
          <p:cNvSpPr>
            <a:spLocks noChangeArrowheads="1"/>
          </p:cNvSpPr>
          <p:nvPr/>
        </p:nvSpPr>
        <p:spPr bwMode="auto">
          <a:xfrm>
            <a:off x="0" y="914400"/>
            <a:ext cx="3886200" cy="2133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1) Funnel for the </a:t>
            </a:r>
            <a:r>
              <a:rPr lang="en-US" sz="2000" dirty="0" err="1" smtClean="0">
                <a:solidFill>
                  <a:schemeClr val="hlink"/>
                </a:solidFill>
                <a:latin typeface="Arial" pitchFamily="-109" charset="0"/>
                <a:sym typeface="Symbol" pitchFamily="-109" charset="2"/>
              </a:rPr>
              <a:t>PIMs</a:t>
            </a:r>
            <a:endParaRPr lang="en-US" sz="2000" dirty="0" smtClean="0">
              <a:solidFill>
                <a:schemeClr val="hlink"/>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For case of longitudinal movement (only) </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Good for contact / gap</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Possible issue with buckling and aperture restriction</a:t>
            </a:r>
          </a:p>
        </p:txBody>
      </p:sp>
      <p:pic>
        <p:nvPicPr>
          <p:cNvPr id="9" name="Picture 8"/>
          <p:cNvPicPr>
            <a:picLocks noChangeAspect="1"/>
          </p:cNvPicPr>
          <p:nvPr/>
        </p:nvPicPr>
        <p:blipFill>
          <a:blip r:embed="rId3"/>
          <a:stretch>
            <a:fillRect/>
          </a:stretch>
        </p:blipFill>
        <p:spPr>
          <a:xfrm>
            <a:off x="4321465" y="838200"/>
            <a:ext cx="4246408" cy="2286000"/>
          </a:xfrm>
          <a:prstGeom prst="rect">
            <a:avLst/>
          </a:prstGeom>
        </p:spPr>
      </p:pic>
      <p:sp>
        <p:nvSpPr>
          <p:cNvPr id="10" name="Rectangle 55"/>
          <p:cNvSpPr>
            <a:spLocks noChangeArrowheads="1"/>
          </p:cNvSpPr>
          <p:nvPr/>
        </p:nvSpPr>
        <p:spPr bwMode="auto">
          <a:xfrm>
            <a:off x="0" y="3886200"/>
            <a:ext cx="3886200" cy="24384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2) Spring for the VMTSA</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For case of transversal movement </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Possible issue with contact / gap (due to elliptical shape) =&gt; RF heating</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Possible issue with aperture restriction </a:t>
            </a:r>
          </a:p>
        </p:txBody>
      </p:sp>
      <p:pic>
        <p:nvPicPr>
          <p:cNvPr id="11" name="Picture 2"/>
          <p:cNvPicPr>
            <a:picLocks noChangeAspect="1" noChangeArrowheads="1"/>
          </p:cNvPicPr>
          <p:nvPr/>
        </p:nvPicPr>
        <p:blipFill>
          <a:blip r:embed="rId4" cstate="print"/>
          <a:srcRect/>
          <a:stretch>
            <a:fillRect/>
          </a:stretch>
        </p:blipFill>
        <p:spPr bwMode="auto">
          <a:xfrm>
            <a:off x="3886200" y="4114800"/>
            <a:ext cx="3024988" cy="2266692"/>
          </a:xfrm>
          <a:prstGeom prst="rect">
            <a:avLst/>
          </a:prstGeom>
          <a:noFill/>
          <a:ln w="9525">
            <a:noFill/>
            <a:miter lim="800000"/>
            <a:headEnd/>
            <a:tailEnd/>
          </a:ln>
          <a:effectLst/>
        </p:spPr>
      </p:pic>
      <p:sp>
        <p:nvSpPr>
          <p:cNvPr id="13" name="AutoShape 23"/>
          <p:cNvSpPr>
            <a:spLocks noChangeArrowheads="1"/>
          </p:cNvSpPr>
          <p:nvPr/>
        </p:nvSpPr>
        <p:spPr bwMode="auto">
          <a:xfrm>
            <a:off x="3810000" y="3048000"/>
            <a:ext cx="2438400" cy="1524000"/>
          </a:xfrm>
          <a:prstGeom prst="wedgeEllipseCallout">
            <a:avLst>
              <a:gd name="adj1" fmla="val -11983"/>
              <a:gd name="adj2" fmla="val 119651"/>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4" name="Text Box 24"/>
          <p:cNvSpPr txBox="1">
            <a:spLocks noChangeArrowheads="1"/>
          </p:cNvSpPr>
          <p:nvPr/>
        </p:nvSpPr>
        <p:spPr bwMode="auto">
          <a:xfrm>
            <a:off x="3962400" y="3124200"/>
            <a:ext cx="2209800" cy="1265988"/>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Spring (to be put </a:t>
            </a:r>
            <a:br>
              <a:rPr lang="en-US" sz="1600" dirty="0" smtClean="0">
                <a:solidFill>
                  <a:schemeClr val="bg2"/>
                </a:solidFill>
                <a:latin typeface="Arial" pitchFamily="-109" charset="0"/>
                <a:sym typeface="Symbol" pitchFamily="-109" charset="2"/>
              </a:rPr>
            </a:br>
            <a:r>
              <a:rPr lang="en-US" sz="1600" dirty="0" smtClean="0">
                <a:solidFill>
                  <a:schemeClr val="bg2"/>
                </a:solidFill>
                <a:latin typeface="Arial" pitchFamily="-109" charset="0"/>
                <a:sym typeface="Symbol" pitchFamily="-109" charset="2"/>
              </a:rPr>
              <a:t>at the extremity of the RF fingers where there is a groove)</a:t>
            </a:r>
            <a:endParaRPr lang="en-US" sz="1600" b="1" dirty="0">
              <a:solidFill>
                <a:schemeClr val="bg2"/>
              </a:solidFill>
            </a:endParaRPr>
          </a:p>
        </p:txBody>
      </p:sp>
      <p:sp>
        <p:nvSpPr>
          <p:cNvPr id="15" name="AutoShape 23"/>
          <p:cNvSpPr>
            <a:spLocks noChangeArrowheads="1"/>
          </p:cNvSpPr>
          <p:nvPr/>
        </p:nvSpPr>
        <p:spPr bwMode="auto">
          <a:xfrm>
            <a:off x="4114800" y="1524000"/>
            <a:ext cx="1066800" cy="457200"/>
          </a:xfrm>
          <a:prstGeom prst="wedgeEllipseCallout">
            <a:avLst>
              <a:gd name="adj1" fmla="val 112645"/>
              <a:gd name="adj2" fmla="val -114515"/>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7" name="AutoShape 23"/>
          <p:cNvSpPr>
            <a:spLocks noChangeArrowheads="1"/>
          </p:cNvSpPr>
          <p:nvPr/>
        </p:nvSpPr>
        <p:spPr bwMode="auto">
          <a:xfrm>
            <a:off x="4114800" y="1524000"/>
            <a:ext cx="1066800" cy="457200"/>
          </a:xfrm>
          <a:prstGeom prst="wedgeEllipseCallout">
            <a:avLst>
              <a:gd name="adj1" fmla="val 113835"/>
              <a:gd name="adj2" fmla="val -81182"/>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8" name="Text Box 24"/>
          <p:cNvSpPr txBox="1">
            <a:spLocks noChangeArrowheads="1"/>
          </p:cNvSpPr>
          <p:nvPr/>
        </p:nvSpPr>
        <p:spPr bwMode="auto">
          <a:xfrm>
            <a:off x="4114800" y="1524000"/>
            <a:ext cx="1066800" cy="379591"/>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Funnel</a:t>
            </a:r>
            <a:endParaRPr lang="en-US" sz="1600" b="1" dirty="0">
              <a:solidFill>
                <a:schemeClr val="bg2"/>
              </a:solidFill>
            </a:endParaRPr>
          </a:p>
        </p:txBody>
      </p:sp>
      <p:pic>
        <p:nvPicPr>
          <p:cNvPr id="19" name="Picture 18" descr="IMG_0680.JPG"/>
          <p:cNvPicPr>
            <a:picLocks noChangeAspect="1"/>
          </p:cNvPicPr>
          <p:nvPr/>
        </p:nvPicPr>
        <p:blipFill>
          <a:blip r:embed="rId5"/>
          <a:stretch>
            <a:fillRect/>
          </a:stretch>
        </p:blipFill>
        <p:spPr>
          <a:xfrm>
            <a:off x="6858000" y="3550355"/>
            <a:ext cx="2286000" cy="1707445"/>
          </a:xfrm>
          <a:prstGeom prst="rect">
            <a:avLst/>
          </a:prstGeom>
        </p:spPr>
      </p:pic>
      <p:pic>
        <p:nvPicPr>
          <p:cNvPr id="20" name="Picture 19" descr="IMG_0687.JPG"/>
          <p:cNvPicPr>
            <a:picLocks noChangeAspect="1"/>
          </p:cNvPicPr>
          <p:nvPr/>
        </p:nvPicPr>
        <p:blipFill>
          <a:blip r:embed="rId6"/>
          <a:stretch>
            <a:fillRect/>
          </a:stretch>
        </p:blipFill>
        <p:spPr>
          <a:xfrm>
            <a:off x="6858000" y="5150554"/>
            <a:ext cx="2286001" cy="1707446"/>
          </a:xfrm>
          <a:prstGeom prst="rect">
            <a:avLst/>
          </a:prstGeom>
        </p:spPr>
      </p:pic>
      <p:sp>
        <p:nvSpPr>
          <p:cNvPr id="21" name="AutoShape 23"/>
          <p:cNvSpPr>
            <a:spLocks noChangeArrowheads="1"/>
          </p:cNvSpPr>
          <p:nvPr/>
        </p:nvSpPr>
        <p:spPr bwMode="auto">
          <a:xfrm>
            <a:off x="4114800" y="6096000"/>
            <a:ext cx="3124200" cy="762000"/>
          </a:xfrm>
          <a:prstGeom prst="wedgeEllipseCallout">
            <a:avLst>
              <a:gd name="adj1" fmla="val 61323"/>
              <a:gd name="adj2" fmla="val -25587"/>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2" name="Text Box 24"/>
          <p:cNvSpPr txBox="1">
            <a:spLocks noChangeArrowheads="1"/>
          </p:cNvSpPr>
          <p:nvPr/>
        </p:nvSpPr>
        <p:spPr bwMode="auto">
          <a:xfrm>
            <a:off x="4343400" y="6096000"/>
            <a:ext cx="2743200" cy="675057"/>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Big gap created in case the spring is NOT in place</a:t>
            </a:r>
            <a:endParaRPr lang="en-US" sz="1600" b="1" dirty="0">
              <a:solidFill>
                <a:schemeClr val="bg2"/>
              </a:solidFill>
            </a:endParaRPr>
          </a:p>
        </p:txBody>
      </p:sp>
      <p:sp>
        <p:nvSpPr>
          <p:cNvPr id="23" name="AutoShape 23"/>
          <p:cNvSpPr>
            <a:spLocks noChangeArrowheads="1"/>
          </p:cNvSpPr>
          <p:nvPr/>
        </p:nvSpPr>
        <p:spPr bwMode="auto">
          <a:xfrm>
            <a:off x="6553200" y="3276600"/>
            <a:ext cx="2590800" cy="457200"/>
          </a:xfrm>
          <a:prstGeom prst="wedgeEllipseCallout">
            <a:avLst>
              <a:gd name="adj1" fmla="val -7795"/>
              <a:gd name="adj2" fmla="val 129969"/>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4" name="Text Box 24"/>
          <p:cNvSpPr txBox="1">
            <a:spLocks noChangeArrowheads="1"/>
          </p:cNvSpPr>
          <p:nvPr/>
        </p:nvSpPr>
        <p:spPr bwMode="auto">
          <a:xfrm>
            <a:off x="6553200" y="3276600"/>
            <a:ext cx="2667000" cy="379591"/>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Conforming RF fingers</a:t>
            </a:r>
            <a:endParaRPr lang="en-US" sz="1600" b="1" dirty="0">
              <a:solidFill>
                <a:schemeClr val="bg2"/>
              </a:solidFill>
            </a:endParaRPr>
          </a:p>
        </p:txBody>
      </p:sp>
      <p:sp>
        <p:nvSpPr>
          <p:cNvPr id="25" name="AutoShape 23"/>
          <p:cNvSpPr>
            <a:spLocks noChangeArrowheads="1"/>
          </p:cNvSpPr>
          <p:nvPr/>
        </p:nvSpPr>
        <p:spPr bwMode="auto">
          <a:xfrm>
            <a:off x="76200" y="3048000"/>
            <a:ext cx="3429000" cy="914400"/>
          </a:xfrm>
          <a:prstGeom prst="wedgeEllipseCallout">
            <a:avLst>
              <a:gd name="adj1" fmla="val 124656"/>
              <a:gd name="adj2" fmla="val -89476"/>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6" name="Text Box 24"/>
          <p:cNvSpPr txBox="1">
            <a:spLocks noChangeArrowheads="1"/>
          </p:cNvSpPr>
          <p:nvPr/>
        </p:nvSpPr>
        <p:spPr bwMode="auto">
          <a:xfrm>
            <a:off x="304800" y="3101652"/>
            <a:ext cx="3048000" cy="860748"/>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400" dirty="0" smtClean="0">
                <a:solidFill>
                  <a:schemeClr val="bg2"/>
                </a:solidFill>
                <a:latin typeface="Arial" pitchFamily="-109" charset="0"/>
                <a:sym typeface="Symbol" pitchFamily="-109" charset="2"/>
              </a:rPr>
              <a:t>RF contact fingers to shield the distorted geometry of the bellows from the beam</a:t>
            </a:r>
            <a:endParaRPr lang="en-US" sz="1400" b="1" dirty="0">
              <a:solidFill>
                <a:schemeClr val="bg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23</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SEVERAL DESIGNS FOR RF FINGERS (2/5)</a:t>
            </a:r>
          </a:p>
        </p:txBody>
      </p:sp>
      <p:sp>
        <p:nvSpPr>
          <p:cNvPr id="6" name="Rectangle 55"/>
          <p:cNvSpPr>
            <a:spLocks noChangeArrowheads="1"/>
          </p:cNvSpPr>
          <p:nvPr/>
        </p:nvSpPr>
        <p:spPr bwMode="auto">
          <a:xfrm>
            <a:off x="0" y="762000"/>
            <a:ext cx="3886200" cy="2133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3) Fixed extremities for the </a:t>
            </a:r>
            <a:r>
              <a:rPr lang="en-US" sz="2000" dirty="0" err="1" smtClean="0">
                <a:solidFill>
                  <a:schemeClr val="hlink"/>
                </a:solidFill>
                <a:latin typeface="Arial" pitchFamily="-109" charset="0"/>
                <a:sym typeface="Symbol" pitchFamily="-109" charset="2"/>
              </a:rPr>
              <a:t>LHCb</a:t>
            </a:r>
            <a:r>
              <a:rPr lang="en-US" sz="2000" dirty="0" smtClean="0">
                <a:solidFill>
                  <a:schemeClr val="hlink"/>
                </a:solidFill>
                <a:latin typeface="Arial" pitchFamily="-109" charset="0"/>
                <a:sym typeface="Symbol" pitchFamily="-109" charset="2"/>
              </a:rPr>
              <a:t> VELO </a:t>
            </a:r>
            <a:r>
              <a:rPr lang="en-US" sz="1700" dirty="0" smtClean="0">
                <a:solidFill>
                  <a:schemeClr val="hlink"/>
                </a:solidFill>
                <a:latin typeface="Arial" pitchFamily="-109" charset="0"/>
                <a:sym typeface="Symbol" pitchFamily="-109" charset="2"/>
              </a:rPr>
              <a:t>(</a:t>
            </a:r>
            <a:r>
              <a:rPr lang="en-US" sz="1700" dirty="0" err="1" smtClean="0">
                <a:solidFill>
                  <a:schemeClr val="hlink"/>
                </a:solidFill>
                <a:latin typeface="Arial" pitchFamily="-109" charset="0"/>
                <a:sym typeface="Symbol" pitchFamily="-109" charset="2"/>
              </a:rPr>
              <a:t>VErtex</a:t>
            </a:r>
            <a:r>
              <a:rPr lang="en-US" sz="1700" dirty="0" smtClean="0">
                <a:solidFill>
                  <a:schemeClr val="hlink"/>
                </a:solidFill>
                <a:latin typeface="Arial" pitchFamily="-109" charset="0"/>
                <a:sym typeface="Symbol" pitchFamily="-109" charset="2"/>
              </a:rPr>
              <a:t> </a:t>
            </a:r>
            <a:r>
              <a:rPr lang="en-US" sz="1700" dirty="0" err="1" smtClean="0">
                <a:solidFill>
                  <a:schemeClr val="hlink"/>
                </a:solidFill>
                <a:latin typeface="Arial" pitchFamily="-109" charset="0"/>
                <a:sym typeface="Symbol" pitchFamily="-109" charset="2"/>
              </a:rPr>
              <a:t>LOcator</a:t>
            </a:r>
            <a:r>
              <a:rPr lang="en-US" sz="1700" dirty="0" smtClean="0">
                <a:solidFill>
                  <a:schemeClr val="hlink"/>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 </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Seems to work very well!</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Well-studied VELO design in terms of impedance effects paid off =&gt; No issue observed</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Future upgrade: Reduction of the inner radius of the foil (from 5.5 to 3 − 4 mm)</a:t>
            </a:r>
          </a:p>
          <a:p>
            <a:pPr marL="800100" lvl="1" indent="-342900" algn="just">
              <a:lnSpc>
                <a:spcPct val="120000"/>
              </a:lnSpc>
              <a:buSzPct val="120000"/>
              <a:buFont typeface="Wingdings" charset="2"/>
              <a:buChar char="§"/>
              <a:tabLst>
                <a:tab pos="1146175" algn="l"/>
              </a:tabLst>
            </a:pPr>
            <a:endParaRPr lang="en-US" sz="1600" dirty="0" smtClean="0">
              <a:solidFill>
                <a:srgbClr val="FFFFFF"/>
              </a:solidFill>
              <a:latin typeface="Arial" pitchFamily="-109" charset="0"/>
              <a:sym typeface="Symbol" pitchFamily="-109" charset="2"/>
            </a:endParaRPr>
          </a:p>
        </p:txBody>
      </p:sp>
      <p:sp>
        <p:nvSpPr>
          <p:cNvPr id="10" name="Rectangle 55"/>
          <p:cNvSpPr>
            <a:spLocks noChangeArrowheads="1"/>
          </p:cNvSpPr>
          <p:nvPr/>
        </p:nvSpPr>
        <p:spPr bwMode="auto">
          <a:xfrm>
            <a:off x="0" y="3962400"/>
            <a:ext cx="3886200" cy="2514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4) New RF design from TE/VSC</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1</a:t>
            </a:r>
            <a:r>
              <a:rPr lang="en-US" sz="1600" baseline="30000" dirty="0" smtClean="0">
                <a:solidFill>
                  <a:srgbClr val="FFFFFF"/>
                </a:solidFill>
                <a:latin typeface="Arial" pitchFamily="-109" charset="0"/>
                <a:sym typeface="Symbol" pitchFamily="-109" charset="2"/>
              </a:rPr>
              <a:t>st</a:t>
            </a:r>
            <a:r>
              <a:rPr lang="en-US" sz="1600" dirty="0" smtClean="0">
                <a:solidFill>
                  <a:srgbClr val="FFFFFF"/>
                </a:solidFill>
                <a:latin typeface="Arial" pitchFamily="-109" charset="0"/>
                <a:sym typeface="Symbol" pitchFamily="-109" charset="2"/>
              </a:rPr>
              <a:t> prototype based on 2 convolutions manufactured this year. Tests ongoing</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Issue: Imaginary part of the longitudinal impedance (if many)</a:t>
            </a:r>
          </a:p>
        </p:txBody>
      </p:sp>
      <p:pic>
        <p:nvPicPr>
          <p:cNvPr id="17" name="Picture 16" descr="46c.jpg"/>
          <p:cNvPicPr>
            <a:picLocks noChangeAspect="1"/>
          </p:cNvPicPr>
          <p:nvPr/>
        </p:nvPicPr>
        <p:blipFill>
          <a:blip r:embed="rId3"/>
          <a:stretch>
            <a:fillRect/>
          </a:stretch>
        </p:blipFill>
        <p:spPr>
          <a:xfrm>
            <a:off x="3962400" y="685800"/>
            <a:ext cx="2541061" cy="1905000"/>
          </a:xfrm>
          <a:prstGeom prst="rect">
            <a:avLst/>
          </a:prstGeom>
        </p:spPr>
      </p:pic>
      <p:pic>
        <p:nvPicPr>
          <p:cNvPr id="18" name="Picture 17" descr="46d.jpg"/>
          <p:cNvPicPr>
            <a:picLocks noChangeAspect="1"/>
          </p:cNvPicPr>
          <p:nvPr/>
        </p:nvPicPr>
        <p:blipFill>
          <a:blip r:embed="rId4"/>
          <a:stretch>
            <a:fillRect/>
          </a:stretch>
        </p:blipFill>
        <p:spPr>
          <a:xfrm>
            <a:off x="6629400" y="705637"/>
            <a:ext cx="2514601" cy="1885164"/>
          </a:xfrm>
          <a:prstGeom prst="rect">
            <a:avLst/>
          </a:prstGeom>
        </p:spPr>
      </p:pic>
      <p:pic>
        <p:nvPicPr>
          <p:cNvPr id="19" name="Picture 18" descr="IMG_1718.jpg"/>
          <p:cNvPicPr>
            <a:picLocks noChangeAspect="1"/>
          </p:cNvPicPr>
          <p:nvPr/>
        </p:nvPicPr>
        <p:blipFill>
          <a:blip r:embed="rId5"/>
          <a:stretch>
            <a:fillRect/>
          </a:stretch>
        </p:blipFill>
        <p:spPr>
          <a:xfrm>
            <a:off x="6629400" y="2209800"/>
            <a:ext cx="2514600" cy="1885950"/>
          </a:xfrm>
          <a:prstGeom prst="rect">
            <a:avLst/>
          </a:prstGeom>
        </p:spPr>
      </p:pic>
      <p:pic>
        <p:nvPicPr>
          <p:cNvPr id="20" name="Picture 19" descr="IMG_1709.jpg"/>
          <p:cNvPicPr>
            <a:picLocks noChangeAspect="1"/>
          </p:cNvPicPr>
          <p:nvPr/>
        </p:nvPicPr>
        <p:blipFill>
          <a:blip r:embed="rId6"/>
          <a:stretch>
            <a:fillRect/>
          </a:stretch>
        </p:blipFill>
        <p:spPr>
          <a:xfrm>
            <a:off x="3962400" y="2209800"/>
            <a:ext cx="2540000" cy="1905000"/>
          </a:xfrm>
          <a:prstGeom prst="rect">
            <a:avLst/>
          </a:prstGeom>
        </p:spPr>
      </p:pic>
      <p:pic>
        <p:nvPicPr>
          <p:cNvPr id="21" name="Picture 2" descr="\\cern.ch\dfs\Users\c\cgarion\Documents\CLIC\Interconnections\flexible_elements\Prototype\IMGP3008.JPG"/>
          <p:cNvPicPr>
            <a:picLocks noChangeAspect="1" noChangeArrowheads="1"/>
          </p:cNvPicPr>
          <p:nvPr/>
        </p:nvPicPr>
        <p:blipFill>
          <a:blip r:embed="rId7" cstate="print"/>
          <a:srcRect l="14382" r="11312"/>
          <a:stretch>
            <a:fillRect/>
          </a:stretch>
        </p:blipFill>
        <p:spPr bwMode="auto">
          <a:xfrm>
            <a:off x="3962400" y="4191000"/>
            <a:ext cx="2912490" cy="2596074"/>
          </a:xfrm>
          <a:prstGeom prst="rect">
            <a:avLst/>
          </a:prstGeom>
          <a:noFill/>
        </p:spPr>
      </p:pic>
      <p:sp>
        <p:nvSpPr>
          <p:cNvPr id="12" name="AutoShape 23"/>
          <p:cNvSpPr>
            <a:spLocks noChangeArrowheads="1"/>
          </p:cNvSpPr>
          <p:nvPr/>
        </p:nvSpPr>
        <p:spPr bwMode="auto">
          <a:xfrm>
            <a:off x="6705600" y="5181600"/>
            <a:ext cx="2590800" cy="1828800"/>
          </a:xfrm>
          <a:prstGeom prst="wedgeEllipseCallout">
            <a:avLst>
              <a:gd name="adj1" fmla="val -73257"/>
              <a:gd name="adj2" fmla="val 7151"/>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3" name="Text Box 24"/>
          <p:cNvSpPr txBox="1">
            <a:spLocks noChangeArrowheads="1"/>
          </p:cNvSpPr>
          <p:nvPr/>
        </p:nvSpPr>
        <p:spPr bwMode="auto">
          <a:xfrm>
            <a:off x="6858000" y="5334000"/>
            <a:ext cx="2438400" cy="1561453"/>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Device EM longer </a:t>
            </a:r>
            <a:br>
              <a:rPr lang="en-US" sz="1600" dirty="0" smtClean="0">
                <a:solidFill>
                  <a:schemeClr val="bg2"/>
                </a:solidFill>
                <a:latin typeface="Arial" pitchFamily="-109" charset="0"/>
                <a:sym typeface="Symbol" pitchFamily="-109" charset="2"/>
              </a:rPr>
            </a:br>
            <a:r>
              <a:rPr lang="en-US" sz="1600" dirty="0" smtClean="0">
                <a:solidFill>
                  <a:schemeClr val="bg2"/>
                </a:solidFill>
                <a:latin typeface="Arial" pitchFamily="-109" charset="0"/>
                <a:sym typeface="Symbol" pitchFamily="-109" charset="2"/>
              </a:rPr>
              <a:t>than mechanically due to induced current having to follow the convolutions</a:t>
            </a:r>
            <a:endParaRPr lang="en-US" sz="1600" b="1" dirty="0">
              <a:solidFill>
                <a:schemeClr val="bg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24</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SEVERAL DESIGNS FOR RF FINGERS (3/5)</a:t>
            </a:r>
          </a:p>
        </p:txBody>
      </p:sp>
      <p:sp>
        <p:nvSpPr>
          <p:cNvPr id="13" name="Rectangle 55"/>
          <p:cNvSpPr>
            <a:spLocks noChangeArrowheads="1"/>
          </p:cNvSpPr>
          <p:nvPr/>
        </p:nvSpPr>
        <p:spPr bwMode="auto">
          <a:xfrm>
            <a:off x="152400" y="838200"/>
            <a:ext cx="8839200" cy="5791200"/>
          </a:xfrm>
          <a:prstGeom prst="rect">
            <a:avLst/>
          </a:prstGeom>
          <a:noFill/>
          <a:ln w="9525">
            <a:noFill/>
            <a:miter lim="800000"/>
            <a:headEnd/>
            <a:tailEnd/>
          </a:ln>
        </p:spPr>
        <p:txBody>
          <a:bodyPr lIns="92075" tIns="46038" rIns="92075" bIns="46038">
            <a:prstTxWarp prst="textNoShape">
              <a:avLst/>
            </a:prstTxWarp>
          </a:bodyPr>
          <a:lstStyle/>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The longitudinal impedance depends on how much the RF fingers are stretched</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The impedance is close to zero in either completely compressed state or completely stretched state</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The maximum normalized longitudinal impedance is                                    </a:t>
            </a:r>
            <a:br>
              <a:rPr lang="en-US" sz="1800" dirty="0" smtClean="0">
                <a:solidFill>
                  <a:schemeClr val="tx1"/>
                </a:solidFill>
                <a:latin typeface="Arial" pitchFamily="-109" charset="0"/>
                <a:sym typeface="Symbol" pitchFamily="-109" charset="2"/>
              </a:rPr>
            </a:br>
            <a:r>
              <a:rPr lang="en-US" sz="1800" dirty="0" smtClean="0">
                <a:solidFill>
                  <a:schemeClr val="tx1"/>
                </a:solidFill>
                <a:latin typeface="Arial" pitchFamily="-109" charset="0"/>
                <a:sym typeface="Symbol" pitchFamily="-109" charset="2"/>
              </a:rPr>
              <a:t>                                       </a:t>
            </a:r>
          </a:p>
          <a:p>
            <a:pPr marL="2171700" lvl="4" indent="-342900" algn="just">
              <a:lnSpc>
                <a:spcPct val="120000"/>
              </a:lnSpc>
              <a:buSzPct val="120000"/>
              <a:tabLst>
                <a:tab pos="1146175" algn="l"/>
              </a:tabLst>
            </a:pPr>
            <a:r>
              <a:rPr lang="en-US" sz="1800" dirty="0" smtClean="0">
                <a:solidFill>
                  <a:schemeClr val="tx1"/>
                </a:solidFill>
                <a:latin typeface="Arial" pitchFamily="-109" charset="0"/>
                <a:sym typeface="Symbol" pitchFamily="-109" charset="2"/>
              </a:rPr>
              <a:t>			</a:t>
            </a:r>
            <a:r>
              <a:rPr lang="en-US" sz="2000" dirty="0" err="1" smtClean="0">
                <a:solidFill>
                  <a:srgbClr val="FFFF00"/>
                </a:solidFill>
                <a:latin typeface="Arial" pitchFamily="-109" charset="0"/>
                <a:sym typeface="Symbol" pitchFamily="-109" charset="2"/>
              </a:rPr>
              <a:t>Im</a:t>
            </a:r>
            <a:r>
              <a:rPr lang="en-US" sz="2000" dirty="0" smtClean="0">
                <a:solidFill>
                  <a:srgbClr val="FFFF00"/>
                </a:solidFill>
                <a:latin typeface="Arial" pitchFamily="-109" charset="0"/>
                <a:sym typeface="Symbol" pitchFamily="-109" charset="2"/>
              </a:rPr>
              <a:t> [</a:t>
            </a:r>
            <a:r>
              <a:rPr lang="en-US" sz="2000" dirty="0" err="1" smtClean="0">
                <a:solidFill>
                  <a:srgbClr val="FFFF00"/>
                </a:solidFill>
                <a:latin typeface="Arial" pitchFamily="-109" charset="0"/>
                <a:sym typeface="Symbol" pitchFamily="-109" charset="2"/>
              </a:rPr>
              <a:t>Z</a:t>
            </a:r>
            <a:r>
              <a:rPr lang="en-US" sz="2000" baseline="-25000" dirty="0" err="1" smtClean="0">
                <a:solidFill>
                  <a:srgbClr val="FFFF00"/>
                </a:solidFill>
                <a:latin typeface="Arial" pitchFamily="-109" charset="0"/>
                <a:sym typeface="Symbol" pitchFamily="-109" charset="2"/>
              </a:rPr>
              <a:t>l</a:t>
            </a:r>
            <a:r>
              <a:rPr lang="en-US" sz="2000" baseline="-25000" dirty="0" smtClean="0">
                <a:solidFill>
                  <a:srgbClr val="FFFF00"/>
                </a:solidFill>
                <a:latin typeface="Arial" pitchFamily="-109" charset="0"/>
                <a:sym typeface="Symbol" pitchFamily="-109" charset="2"/>
              </a:rPr>
              <a:t> </a:t>
            </a:r>
            <a:r>
              <a:rPr lang="en-US" sz="2000" dirty="0" smtClean="0">
                <a:solidFill>
                  <a:srgbClr val="FFFF00"/>
                </a:solidFill>
                <a:latin typeface="Arial" pitchFamily="-109" charset="0"/>
                <a:sym typeface="Symbol" pitchFamily="-109" charset="2"/>
              </a:rPr>
              <a:t>/ </a:t>
            </a:r>
            <a:r>
              <a:rPr lang="en-US" sz="2000" dirty="0" err="1" smtClean="0">
                <a:solidFill>
                  <a:srgbClr val="FFFF00"/>
                </a:solidFill>
                <a:latin typeface="Arial" pitchFamily="-109" charset="0"/>
                <a:sym typeface="Symbol" pitchFamily="-109" charset="2"/>
              </a:rPr>
              <a:t>n</a:t>
            </a:r>
            <a:r>
              <a:rPr lang="en-US" sz="2000" dirty="0" smtClean="0">
                <a:solidFill>
                  <a:srgbClr val="FFFF00"/>
                </a:solidFill>
                <a:latin typeface="Arial" pitchFamily="-109" charset="0"/>
                <a:sym typeface="Symbol" pitchFamily="-109" charset="2"/>
              </a:rPr>
              <a:t>] ≈ 1.5 10</a:t>
            </a:r>
            <a:r>
              <a:rPr lang="en-US" sz="2000" baseline="30000" dirty="0" smtClean="0">
                <a:solidFill>
                  <a:srgbClr val="FFFF00"/>
                </a:solidFill>
                <a:latin typeface="Arial" pitchFamily="-109" charset="0"/>
                <a:sym typeface="Symbol" pitchFamily="-109" charset="2"/>
              </a:rPr>
              <a:t>-4</a:t>
            </a:r>
            <a:r>
              <a:rPr lang="en-US" sz="2000" dirty="0" smtClean="0">
                <a:solidFill>
                  <a:srgbClr val="FFFF00"/>
                </a:solidFill>
                <a:latin typeface="Arial" pitchFamily="-109" charset="0"/>
                <a:sym typeface="Symbol" pitchFamily="-109" charset="2"/>
              </a:rPr>
              <a:t> Ω</a:t>
            </a:r>
          </a:p>
          <a:p>
            <a:pPr marL="800100" lvl="1" indent="-342900" algn="just">
              <a:lnSpc>
                <a:spcPct val="120000"/>
              </a:lnSpc>
              <a:buSzPct val="120000"/>
              <a:buFont typeface="Wingdings" charset="2"/>
              <a:buChar char="§"/>
              <a:tabLst>
                <a:tab pos="1146175" algn="l"/>
              </a:tabLst>
            </a:pPr>
            <a:endParaRPr lang="en-US" sz="1800" dirty="0" smtClean="0">
              <a:solidFill>
                <a:schemeClr val="tx1"/>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Should not be used for all the PIMS for instance as the total LHC budget is ~ 0.1 Ω (i.e. only 667 times more) and there are ~ 1700 </a:t>
            </a:r>
            <a:r>
              <a:rPr lang="en-US" sz="1800" dirty="0" err="1" smtClean="0">
                <a:solidFill>
                  <a:schemeClr val="tx1"/>
                </a:solidFill>
                <a:latin typeface="Arial" pitchFamily="-109" charset="0"/>
                <a:sym typeface="Symbol" pitchFamily="-109" charset="2"/>
              </a:rPr>
              <a:t>PIMs</a:t>
            </a:r>
            <a:r>
              <a:rPr lang="en-US" sz="1800" dirty="0" smtClean="0">
                <a:solidFill>
                  <a:schemeClr val="tx1"/>
                </a:solidFill>
                <a:latin typeface="Arial" pitchFamily="-109" charset="0"/>
                <a:sym typeface="Symbol" pitchFamily="-109" charset="2"/>
              </a:rPr>
              <a:t> / ring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25</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SEVERAL DESIGNS FOR RF FINGERS (4/5)</a:t>
            </a:r>
          </a:p>
        </p:txBody>
      </p:sp>
      <p:sp>
        <p:nvSpPr>
          <p:cNvPr id="6" name="Rectangle 55"/>
          <p:cNvSpPr>
            <a:spLocks noChangeArrowheads="1"/>
          </p:cNvSpPr>
          <p:nvPr/>
        </p:nvSpPr>
        <p:spPr bwMode="auto">
          <a:xfrm>
            <a:off x="0" y="1282700"/>
            <a:ext cx="3581400" cy="35814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5) Longitudinal sliding contacts for collimators</a:t>
            </a:r>
            <a:r>
              <a:rPr lang="en-US" sz="1700" dirty="0" smtClean="0">
                <a:solidFill>
                  <a:schemeClr val="hlink"/>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 </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Initial proposal for 1</a:t>
            </a:r>
            <a:r>
              <a:rPr lang="en-US" sz="1600" baseline="30000" dirty="0" smtClean="0">
                <a:solidFill>
                  <a:srgbClr val="FFFFFF"/>
                </a:solidFill>
                <a:latin typeface="Arial" pitchFamily="-109" charset="0"/>
                <a:sym typeface="Symbol" pitchFamily="-109" charset="2"/>
              </a:rPr>
              <a:t>st</a:t>
            </a:r>
            <a:r>
              <a:rPr lang="en-US" sz="1600" dirty="0" smtClean="0">
                <a:solidFill>
                  <a:srgbClr val="FFFFFF"/>
                </a:solidFill>
                <a:latin typeface="Arial" pitchFamily="-109" charset="0"/>
                <a:sym typeface="Symbol" pitchFamily="-109" charset="2"/>
              </a:rPr>
              <a:t> (SPS) prototype (2003)</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Uncoated </a:t>
            </a:r>
            <a:r>
              <a:rPr lang="en-US" sz="1600" dirty="0" err="1" smtClean="0">
                <a:solidFill>
                  <a:srgbClr val="FFFFFF"/>
                </a:solidFill>
                <a:latin typeface="Arial" pitchFamily="-109" charset="0"/>
                <a:sym typeface="Symbol" pitchFamily="-109" charset="2"/>
              </a:rPr>
              <a:t>CuBe</a:t>
            </a:r>
            <a:r>
              <a:rPr lang="en-US" sz="1600" dirty="0" smtClean="0">
                <a:solidFill>
                  <a:srgbClr val="FFFFFF"/>
                </a:solidFill>
                <a:latin typeface="Arial" pitchFamily="-109" charset="0"/>
                <a:sym typeface="Symbol" pitchFamily="-109" charset="2"/>
              </a:rPr>
              <a:t> fingers sliding on C/C</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Electrical contact resistance ~ 30 </a:t>
            </a:r>
            <a:r>
              <a:rPr lang="en-US" sz="1600" dirty="0" err="1" smtClean="0">
                <a:solidFill>
                  <a:srgbClr val="FFFFFF"/>
                </a:solidFill>
                <a:latin typeface="Arial" pitchFamily="-109" charset="0"/>
                <a:sym typeface="Symbol" pitchFamily="-109" charset="2"/>
              </a:rPr>
              <a:t>mΩ</a:t>
            </a:r>
            <a:r>
              <a:rPr lang="en-US" sz="1600" dirty="0" smtClean="0">
                <a:solidFill>
                  <a:srgbClr val="FFFFFF"/>
                </a:solidFill>
                <a:latin typeface="Arial" pitchFamily="-109" charset="0"/>
                <a:sym typeface="Symbol" pitchFamily="-109" charset="2"/>
              </a:rPr>
              <a:t> (specification: 1 </a:t>
            </a:r>
            <a:r>
              <a:rPr lang="en-US" sz="1600" dirty="0" err="1" smtClean="0">
                <a:solidFill>
                  <a:srgbClr val="FFFFFF"/>
                </a:solidFill>
                <a:latin typeface="Arial" pitchFamily="-109" charset="0"/>
                <a:sym typeface="Symbol" pitchFamily="-109" charset="2"/>
              </a:rPr>
              <a:t>mΩ</a:t>
            </a:r>
            <a:r>
              <a:rPr lang="en-US" sz="1600" dirty="0" smtClean="0">
                <a:solidFill>
                  <a:srgbClr val="FFFFFF"/>
                </a:solidFill>
                <a:latin typeface="Arial" pitchFamily="-109" charset="0"/>
                <a:sym typeface="Symbol" pitchFamily="-109" charset="2"/>
              </a:rPr>
              <a:t>)       =&gt; Redesign necessary</a:t>
            </a:r>
          </a:p>
          <a:p>
            <a:pPr marL="800100" lvl="1" indent="-342900" algn="just">
              <a:lnSpc>
                <a:spcPct val="120000"/>
              </a:lnSpc>
              <a:buSzPct val="120000"/>
              <a:buFont typeface="Wingdings" charset="2"/>
              <a:buChar char="§"/>
              <a:tabLst>
                <a:tab pos="1146175" algn="l"/>
              </a:tabLst>
            </a:pPr>
            <a:endParaRPr lang="en-US" sz="1600" dirty="0" smtClean="0">
              <a:solidFill>
                <a:srgbClr val="FFFFFF"/>
              </a:solidFill>
              <a:latin typeface="Arial" pitchFamily="-109" charset="0"/>
              <a:sym typeface="Symbol" pitchFamily="-109" charset="2"/>
            </a:endParaRP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600316" y="959332"/>
            <a:ext cx="5543684" cy="4146068"/>
          </a:xfrm>
          <a:prstGeom prst="rect">
            <a:avLst/>
          </a:prstGeom>
          <a:solidFill>
            <a:schemeClr val="tx1"/>
          </a:solid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26</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SEVERAL DESIGNS FOR RF FINGERS (5/5)</a:t>
            </a:r>
          </a:p>
        </p:txBody>
      </p:sp>
      <p:sp>
        <p:nvSpPr>
          <p:cNvPr id="6" name="Rectangle 55"/>
          <p:cNvSpPr>
            <a:spLocks noChangeArrowheads="1"/>
          </p:cNvSpPr>
          <p:nvPr/>
        </p:nvSpPr>
        <p:spPr bwMode="auto">
          <a:xfrm>
            <a:off x="0" y="914400"/>
            <a:ext cx="3581400" cy="54864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6) Sliding contacts for </a:t>
            </a:r>
            <a:r>
              <a:rPr lang="en-US" sz="2000" dirty="0" err="1" smtClean="0">
                <a:solidFill>
                  <a:schemeClr val="hlink"/>
                </a:solidFill>
                <a:latin typeface="Arial" pitchFamily="-109" charset="0"/>
                <a:sym typeface="Symbol" pitchFamily="-109" charset="2"/>
              </a:rPr>
              <a:t>BTVs</a:t>
            </a:r>
            <a:endParaRPr lang="en-US" sz="2000" dirty="0" smtClean="0">
              <a:solidFill>
                <a:schemeClr val="hlink"/>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Both beams inside the vacuum chamber</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RF contacts all along the moving parts</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Specifications: movement up and down. Very rare (1 or 2 last year). In front of MKI and next to TDI</a:t>
            </a:r>
          </a:p>
          <a:p>
            <a:pPr marL="800100" lvl="1" indent="-3429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They cannot be completely bake out (due to screen etc.) and they are close to equipments very demanding for </a:t>
            </a:r>
            <a:r>
              <a:rPr lang="en-US" sz="1600" dirty="0" err="1" smtClean="0">
                <a:solidFill>
                  <a:srgbClr val="FFFFFF"/>
                </a:solidFill>
                <a:latin typeface="Arial" pitchFamily="-109" charset="0"/>
                <a:sym typeface="Symbol" pitchFamily="-109" charset="2"/>
              </a:rPr>
              <a:t>outgassing</a:t>
            </a:r>
            <a:r>
              <a:rPr lang="en-US" sz="1600" dirty="0" smtClean="0">
                <a:solidFill>
                  <a:srgbClr val="FFFFFF"/>
                </a:solidFill>
                <a:latin typeface="Arial" pitchFamily="-109" charset="0"/>
                <a:sym typeface="Symbol" pitchFamily="-109" charset="2"/>
              </a:rPr>
              <a:t> =&gt; Possibility to remove them?</a:t>
            </a:r>
          </a:p>
        </p:txBody>
      </p:sp>
      <p:pic>
        <p:nvPicPr>
          <p:cNvPr id="9" name="Picture 2"/>
          <p:cNvPicPr>
            <a:picLocks noChangeAspect="1" noChangeArrowheads="1"/>
          </p:cNvPicPr>
          <p:nvPr/>
        </p:nvPicPr>
        <p:blipFill>
          <a:blip r:embed="rId3" cstate="print"/>
          <a:srcRect/>
          <a:stretch>
            <a:fillRect/>
          </a:stretch>
        </p:blipFill>
        <p:spPr bwMode="auto">
          <a:xfrm>
            <a:off x="6022975" y="1068612"/>
            <a:ext cx="3121025" cy="2341562"/>
          </a:xfrm>
          <a:prstGeom prst="rect">
            <a:avLst/>
          </a:prstGeom>
          <a:noFill/>
          <a:ln w="9525">
            <a:noFill/>
            <a:miter lim="800000"/>
            <a:headEnd/>
            <a:tailEnd/>
          </a:ln>
          <a:effectLst/>
        </p:spPr>
      </p:pic>
      <p:pic>
        <p:nvPicPr>
          <p:cNvPr id="10" name="Picture 3"/>
          <p:cNvPicPr>
            <a:picLocks noChangeAspect="1" noChangeArrowheads="1"/>
          </p:cNvPicPr>
          <p:nvPr/>
        </p:nvPicPr>
        <p:blipFill>
          <a:blip r:embed="rId4" cstate="print"/>
          <a:srcRect/>
          <a:stretch>
            <a:fillRect/>
          </a:stretch>
        </p:blipFill>
        <p:spPr bwMode="auto">
          <a:xfrm>
            <a:off x="6019800" y="3660900"/>
            <a:ext cx="3121025" cy="2341562"/>
          </a:xfrm>
          <a:prstGeom prst="rect">
            <a:avLst/>
          </a:prstGeom>
          <a:noFill/>
          <a:ln w="9525">
            <a:noFill/>
            <a:miter lim="800000"/>
            <a:headEnd/>
            <a:tailEnd/>
          </a:ln>
          <a:effectLst/>
        </p:spPr>
      </p:pic>
      <p:pic>
        <p:nvPicPr>
          <p:cNvPr id="11" name="Picture 4"/>
          <p:cNvPicPr>
            <a:picLocks noChangeAspect="1" noChangeArrowheads="1"/>
          </p:cNvPicPr>
          <p:nvPr/>
        </p:nvPicPr>
        <p:blipFill>
          <a:blip r:embed="rId5" cstate="print"/>
          <a:srcRect/>
          <a:stretch>
            <a:fillRect/>
          </a:stretch>
        </p:blipFill>
        <p:spPr bwMode="auto">
          <a:xfrm>
            <a:off x="3619376" y="1354236"/>
            <a:ext cx="2400424" cy="44369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27</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POSSIBLE ISSUES TO CONSIDER WITH RF FINGERS (1/2)</a:t>
            </a:r>
          </a:p>
        </p:txBody>
      </p:sp>
      <p:sp>
        <p:nvSpPr>
          <p:cNvPr id="6" name="Rectangle 55"/>
          <p:cNvSpPr>
            <a:spLocks noChangeArrowheads="1"/>
          </p:cNvSpPr>
          <p:nvPr/>
        </p:nvSpPr>
        <p:spPr bwMode="auto">
          <a:xfrm>
            <a:off x="152400" y="609600"/>
            <a:ext cx="8839200" cy="6172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RF fingers for </a:t>
            </a:r>
            <a:r>
              <a:rPr lang="en-US" sz="2000" dirty="0" err="1" smtClean="0">
                <a:solidFill>
                  <a:schemeClr val="hlink"/>
                </a:solidFill>
                <a:latin typeface="Arial" pitchFamily="-109" charset="0"/>
                <a:sym typeface="Symbol" pitchFamily="-109" charset="2"/>
              </a:rPr>
              <a:t>PIMs</a:t>
            </a:r>
            <a:endParaRPr lang="en-US" sz="2000" dirty="0" smtClean="0">
              <a:solidFill>
                <a:schemeClr val="hlink"/>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Low contact resistance &lt; 0.1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(i.e. 3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 RF finger as there are 30 RF fingers in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No cold welding</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Low friction</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Good formability properties</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RF fingers for collimators</a:t>
            </a: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Same as above with contact resistance &lt; 1 </a:t>
            </a:r>
            <a:r>
              <a:rPr lang="en-US" sz="1800" dirty="0" err="1" smtClean="0">
                <a:solidFill>
                  <a:srgbClr val="FFFFFF"/>
                </a:solidFill>
                <a:latin typeface="Arial" pitchFamily="-109" charset="0"/>
                <a:sym typeface="Symbol" pitchFamily="-109" charset="2"/>
              </a:rPr>
              <a:t>mΩ</a:t>
            </a:r>
            <a:endParaRPr lang="en-US" sz="1800" dirty="0" smtClean="0">
              <a:solidFill>
                <a:srgbClr val="FFFFFF"/>
              </a:solidFill>
              <a:latin typeface="Arial" pitchFamily="-109" charset="0"/>
              <a:sym typeface="Symbol" pitchFamily="-109" charset="2"/>
            </a:endParaRP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Resistance to bake out: 250°C / 1000 </a:t>
            </a:r>
            <a:r>
              <a:rPr lang="en-US" sz="1800" dirty="0" err="1" smtClean="0">
                <a:solidFill>
                  <a:srgbClr val="FFFFFF"/>
                </a:solidFill>
                <a:latin typeface="Arial" pitchFamily="-109" charset="0"/>
                <a:sym typeface="Symbol" pitchFamily="-109" charset="2"/>
              </a:rPr>
              <a:t>h</a:t>
            </a:r>
            <a:endParaRPr lang="en-US" sz="1800" dirty="0" smtClean="0">
              <a:solidFill>
                <a:srgbClr val="FFFFFF"/>
              </a:solidFill>
              <a:latin typeface="Arial" pitchFamily="-109" charset="0"/>
              <a:sym typeface="Symbol" pitchFamily="-109" charset="2"/>
            </a:endParaRP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Resistance to heating =&gt; Good thermal conductivity</a:t>
            </a: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Wear after many cycles “open-close of the jaws” (1500 cycles ~ 4 years)</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Good electric contacts requires</a:t>
            </a: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Low surface roughness</a:t>
            </a: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Soft metals (at least one)</a:t>
            </a:r>
          </a:p>
          <a:p>
            <a:pPr marL="800100" lvl="1" indent="-342900" algn="just">
              <a:lnSpc>
                <a:spcPct val="120000"/>
              </a:lnSpc>
              <a:buClr>
                <a:srgbClr val="00CCCC"/>
              </a:buClr>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No oxide layer at the surface</a:t>
            </a: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tabLst>
                <a:tab pos="1146175" algn="l"/>
              </a:tabLst>
            </a:pPr>
            <a:endParaRPr lang="en-US" sz="2000" dirty="0" smtClean="0">
              <a:solidFill>
                <a:schemeClr val="hlink"/>
              </a:solidFill>
              <a:latin typeface="Arial" pitchFamily="-109" charset="0"/>
              <a:sym typeface="Symbol" pitchFamily="-109" charset="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28</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POSSIBLE ISSUES TO CONSIDER WITH RF FINGERS (2/2)</a:t>
            </a: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971800" y="762000"/>
            <a:ext cx="6107011" cy="3371850"/>
          </a:xfrm>
          <a:prstGeom prst="rect">
            <a:avLst/>
          </a:prstGeom>
          <a:ln w="28575" cap="flat" cmpd="sng" algn="ctr">
            <a:solidFill>
              <a:schemeClr val="tx1"/>
            </a:solidFill>
            <a:prstDash val="solid"/>
            <a:round/>
            <a:headEnd type="none" w="med" len="med"/>
            <a:tailEnd type="none" w="med" len="med"/>
          </a:ln>
        </p:spPr>
      </p:pic>
      <p:sp>
        <p:nvSpPr>
          <p:cNvPr id="9" name="Rectangle 55"/>
          <p:cNvSpPr>
            <a:spLocks noChangeArrowheads="1"/>
          </p:cNvSpPr>
          <p:nvPr/>
        </p:nvSpPr>
        <p:spPr bwMode="auto">
          <a:xfrm>
            <a:off x="76200" y="914400"/>
            <a:ext cx="2895600" cy="533400"/>
          </a:xfrm>
          <a:prstGeom prst="rect">
            <a:avLst/>
          </a:prstGeom>
          <a:noFill/>
          <a:ln w="9525">
            <a:noFill/>
            <a:miter lim="800000"/>
            <a:headEnd/>
            <a:tailEnd/>
          </a:ln>
        </p:spPr>
        <p:txBody>
          <a:bodyPr lIns="92075" tIns="46038" rIns="92075" bIns="46038">
            <a:prstTxWarp prst="textNoShape">
              <a:avLst/>
            </a:prstTxWarp>
          </a:bodyPr>
          <a:lstStyle/>
          <a:p>
            <a:pPr marL="355600" lvl="1" indent="-3556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Resistive-Wall impedance for LHC collimators</a:t>
            </a:r>
          </a:p>
        </p:txBody>
      </p:sp>
      <p:sp>
        <p:nvSpPr>
          <p:cNvPr id="10" name="Rectangle 55"/>
          <p:cNvSpPr>
            <a:spLocks noChangeArrowheads="1"/>
          </p:cNvSpPr>
          <p:nvPr/>
        </p:nvSpPr>
        <p:spPr bwMode="auto">
          <a:xfrm>
            <a:off x="76200" y="5181600"/>
            <a:ext cx="2895600" cy="533400"/>
          </a:xfrm>
          <a:prstGeom prst="rect">
            <a:avLst/>
          </a:prstGeom>
          <a:noFill/>
          <a:ln w="9525">
            <a:noFill/>
            <a:miter lim="800000"/>
            <a:headEnd/>
            <a:tailEnd/>
          </a:ln>
        </p:spPr>
        <p:txBody>
          <a:bodyPr lIns="92075" tIns="46038" rIns="92075" bIns="46038">
            <a:prstTxWarp prst="textNoShape">
              <a:avLst/>
            </a:prstTxWarp>
          </a:bodyPr>
          <a:lstStyle/>
          <a:p>
            <a:pPr marL="355600" lvl="1" indent="-355600" algn="just">
              <a:lnSpc>
                <a:spcPct val="120000"/>
              </a:lnSpc>
              <a:buSzPct val="120000"/>
              <a:buFont typeface="Wingdings" charset="2"/>
              <a:buChar char="§"/>
              <a:tabLst>
                <a:tab pos="1146175" algn="l"/>
              </a:tabLst>
            </a:pPr>
            <a:r>
              <a:rPr lang="en-US" sz="1600" dirty="0" smtClean="0">
                <a:solidFill>
                  <a:srgbClr val="FFFFFF"/>
                </a:solidFill>
                <a:latin typeface="Arial" pitchFamily="-109" charset="0"/>
                <a:sym typeface="Symbol" pitchFamily="-109" charset="2"/>
              </a:rPr>
              <a:t>Contact resistance for the </a:t>
            </a:r>
            <a:r>
              <a:rPr lang="en-US" sz="1600" dirty="0" err="1" smtClean="0">
                <a:solidFill>
                  <a:srgbClr val="FFFFFF"/>
                </a:solidFill>
                <a:latin typeface="Arial" pitchFamily="-109" charset="0"/>
                <a:sym typeface="Symbol" pitchFamily="-109" charset="2"/>
              </a:rPr>
              <a:t>PIMs</a:t>
            </a:r>
            <a:endParaRPr lang="en-US" sz="1600" dirty="0" smtClean="0">
              <a:solidFill>
                <a:srgbClr val="FFFFFF"/>
              </a:solidFill>
              <a:latin typeface="Arial" pitchFamily="-109" charset="0"/>
              <a:sym typeface="Symbol" pitchFamily="-109" charset="2"/>
            </a:endParaRPr>
          </a:p>
        </p:txBody>
      </p:sp>
      <p:pic>
        <p:nvPicPr>
          <p:cNvPr id="11" name="Picture 10"/>
          <p:cNvPicPr>
            <a:picLocks noChangeAspect="1"/>
          </p:cNvPicPr>
          <p:nvPr/>
        </p:nvPicPr>
        <p:blipFill>
          <a:blip r:embed="rId5"/>
          <a:stretch>
            <a:fillRect/>
          </a:stretch>
        </p:blipFill>
        <p:spPr>
          <a:xfrm>
            <a:off x="4114800" y="4343400"/>
            <a:ext cx="3777001" cy="2363014"/>
          </a:xfrm>
          <a:prstGeom prst="rect">
            <a:avLst/>
          </a:prstGeom>
        </p:spPr>
      </p:pic>
      <p:sp>
        <p:nvSpPr>
          <p:cNvPr id="14" name="AutoShape 23"/>
          <p:cNvSpPr>
            <a:spLocks noChangeArrowheads="1"/>
          </p:cNvSpPr>
          <p:nvPr/>
        </p:nvSpPr>
        <p:spPr bwMode="auto">
          <a:xfrm>
            <a:off x="76200" y="2057400"/>
            <a:ext cx="2743200" cy="2971800"/>
          </a:xfrm>
          <a:prstGeom prst="wedgeEllipseCallout">
            <a:avLst>
              <a:gd name="adj1" fmla="val 45452"/>
              <a:gd name="adj2" fmla="val 45828"/>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6" name="AutoShape 23"/>
          <p:cNvSpPr>
            <a:spLocks noChangeArrowheads="1"/>
          </p:cNvSpPr>
          <p:nvPr/>
        </p:nvSpPr>
        <p:spPr bwMode="auto">
          <a:xfrm>
            <a:off x="76200" y="2057400"/>
            <a:ext cx="2743200" cy="2971800"/>
          </a:xfrm>
          <a:prstGeom prst="wedgeEllipseCallout">
            <a:avLst>
              <a:gd name="adj1" fmla="val 38507"/>
              <a:gd name="adj2" fmla="val -55027"/>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7" name="Text Box 24"/>
          <p:cNvSpPr txBox="1">
            <a:spLocks noChangeArrowheads="1"/>
          </p:cNvSpPr>
          <p:nvPr/>
        </p:nvSpPr>
        <p:spPr bwMode="auto">
          <a:xfrm>
            <a:off x="228600" y="2362200"/>
            <a:ext cx="2438400" cy="2447850"/>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New findings have been made over the last few years for the impedance at low frequency =&gt; Bad conductor is better! But high frequency also important…</a:t>
            </a:r>
            <a:endParaRPr lang="en-US" sz="1600" b="1" dirty="0">
              <a:solidFill>
                <a:schemeClr val="bg2"/>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29</a:t>
            </a:fld>
            <a:endParaRPr lang="en-US" sz="1000" dirty="0" smtClean="0"/>
          </a:p>
        </p:txBody>
      </p:sp>
      <p:sp>
        <p:nvSpPr>
          <p:cNvPr id="8" name="Rectangle 55"/>
          <p:cNvSpPr>
            <a:spLocks noChangeArrowheads="1"/>
          </p:cNvSpPr>
          <p:nvPr/>
        </p:nvSpPr>
        <p:spPr bwMode="auto">
          <a:xfrm>
            <a:off x="152400" y="7620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Example of the TCDD of sector A4L2 with some RF fingers badly bent</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Known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which has been solved for the Phase I collimators: the RF-finger stroke restraint piece (304L) was added for that </a:t>
            </a: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EXAMPLE OF A KNOWN RF FINGER ISSUE WITH A TCDD</a:t>
            </a:r>
          </a:p>
        </p:txBody>
      </p:sp>
      <p:pic>
        <p:nvPicPr>
          <p:cNvPr id="6" name="Picture 5" descr="IMG_0027.JPG"/>
          <p:cNvPicPr>
            <a:picLocks noChangeAspect="1"/>
          </p:cNvPicPr>
          <p:nvPr/>
        </p:nvPicPr>
        <p:blipFill>
          <a:blip r:embed="rId3"/>
          <a:stretch>
            <a:fillRect/>
          </a:stretch>
        </p:blipFill>
        <p:spPr>
          <a:xfrm>
            <a:off x="1905000" y="2438400"/>
            <a:ext cx="5384800" cy="40386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a:t>
            </a:fld>
            <a:endParaRPr lang="en-US" sz="1000" dirty="0" smtClean="0"/>
          </a:p>
        </p:txBody>
      </p:sp>
      <p:sp>
        <p:nvSpPr>
          <p:cNvPr id="8" name="Rectangle 55"/>
          <p:cNvSpPr>
            <a:spLocks noChangeArrowheads="1"/>
          </p:cNvSpPr>
          <p:nvPr/>
        </p:nvSpPr>
        <p:spPr bwMode="auto">
          <a:xfrm>
            <a:off x="152400" y="762000"/>
            <a:ext cx="8839200" cy="54864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Ferrite absorbers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Several types, criteria and guidelines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Measurements of the EM properties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Figure of merit and design guidelines for the ferrite heating</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Measurements of the vacuum properties</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Pros and cons of RF fingers and ferrite absorbers</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What was wrong with the </a:t>
            </a:r>
            <a:r>
              <a:rPr lang="en-US" sz="2000" dirty="0" err="1" smtClean="0">
                <a:solidFill>
                  <a:schemeClr val="hlink"/>
                </a:solidFill>
                <a:latin typeface="Arial" pitchFamily="-109" charset="0"/>
                <a:sym typeface="Symbol" pitchFamily="-109" charset="2"/>
              </a:rPr>
              <a:t>PIMs</a:t>
            </a:r>
            <a:r>
              <a:rPr lang="en-US" sz="2000" dirty="0" smtClean="0">
                <a:solidFill>
                  <a:schemeClr val="hlink"/>
                </a:solidFill>
                <a:latin typeface="Arial" pitchFamily="-109" charset="0"/>
                <a:sym typeface="Symbol" pitchFamily="-109" charset="2"/>
              </a:rPr>
              <a:t> in the cold part of LHC?</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Follow-up of VMTSA issues in 2011</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Conclusions and recommendations</a:t>
            </a: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OUTLINE (2/2)</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30</a:t>
            </a:fld>
            <a:endParaRPr lang="en-US" sz="1000" dirty="0" smtClean="0"/>
          </a:p>
        </p:txBody>
      </p:sp>
      <p:sp>
        <p:nvSpPr>
          <p:cNvPr id="8" name="Rectangle 55"/>
          <p:cNvSpPr>
            <a:spLocks noChangeArrowheads="1"/>
          </p:cNvSpPr>
          <p:nvPr/>
        </p:nvSpPr>
        <p:spPr bwMode="auto">
          <a:xfrm>
            <a:off x="152400" y="914400"/>
            <a:ext cx="8839200" cy="2895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1800 X-rays taken</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92 NC (~ 5 %)</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58 vacuum sector concerned out of 190 at room temperature (88 sectors at cryogenic temperature)</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TYPICAL NONCONFORMITIES IN WARM MODULES </a:t>
            </a:r>
            <a:br>
              <a:rPr lang="en-US" sz="2400" dirty="0" smtClean="0">
                <a:solidFill>
                  <a:schemeClr val="tx1"/>
                </a:solidFill>
              </a:rPr>
            </a:br>
            <a:r>
              <a:rPr lang="en-US" sz="2400" dirty="0" smtClean="0">
                <a:solidFill>
                  <a:schemeClr val="tx1"/>
                </a:solidFill>
              </a:rPr>
              <a:t>FOUND WITH X-RAYS (1/8)</a:t>
            </a:r>
          </a:p>
        </p:txBody>
      </p:sp>
      <p:pic>
        <p:nvPicPr>
          <p:cNvPr id="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2775123"/>
            <a:ext cx="5540041" cy="408287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31</a:t>
            </a:fld>
            <a:endParaRPr lang="en-US" sz="1000" dirty="0" smtClean="0"/>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TYPICAL NONCONFORMITIES IN WARM MODULES </a:t>
            </a:r>
            <a:br>
              <a:rPr lang="en-US" sz="2400" dirty="0" smtClean="0">
                <a:solidFill>
                  <a:schemeClr val="tx1"/>
                </a:solidFill>
              </a:rPr>
            </a:br>
            <a:r>
              <a:rPr lang="en-US" sz="2400" dirty="0" smtClean="0">
                <a:solidFill>
                  <a:schemeClr val="tx1"/>
                </a:solidFill>
              </a:rPr>
              <a:t>FOUND WITH X-RAYS (2/8)</a:t>
            </a:r>
          </a:p>
        </p:txBody>
      </p:sp>
      <p:pic>
        <p:nvPicPr>
          <p:cNvPr id="7"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933449"/>
            <a:ext cx="8763000" cy="592491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32</a:t>
            </a:fld>
            <a:endParaRPr lang="en-US" sz="1000" dirty="0" smtClean="0"/>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TYPICAL NONCONFORMITIES IN WARM MODULES </a:t>
            </a:r>
            <a:br>
              <a:rPr lang="en-US" sz="2400" dirty="0" smtClean="0">
                <a:solidFill>
                  <a:schemeClr val="tx1"/>
                </a:solidFill>
              </a:rPr>
            </a:br>
            <a:r>
              <a:rPr lang="en-US" sz="2400" dirty="0" smtClean="0">
                <a:solidFill>
                  <a:schemeClr val="tx1"/>
                </a:solidFill>
              </a:rPr>
              <a:t>FOUND WITH X-RAYS (3/8)</a:t>
            </a:r>
          </a:p>
        </p:txBody>
      </p:sp>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838200" y="914400"/>
            <a:ext cx="7468301" cy="5943600"/>
          </a:xfrm>
          <a:prstGeom prst="rect">
            <a:avLst/>
          </a:prstGeom>
          <a:solidFill>
            <a:srgbClr val="FFFFFF"/>
          </a:solidFill>
        </p:spPr>
      </p:pic>
      <p:sp>
        <p:nvSpPr>
          <p:cNvPr id="6" name="AutoShape 6"/>
          <p:cNvSpPr>
            <a:spLocks noChangeArrowheads="1"/>
          </p:cNvSpPr>
          <p:nvPr/>
        </p:nvSpPr>
        <p:spPr bwMode="auto">
          <a:xfrm>
            <a:off x="1143000" y="5101436"/>
            <a:ext cx="3733800" cy="918364"/>
          </a:xfrm>
          <a:prstGeom prst="wedgeEllipseCallout">
            <a:avLst>
              <a:gd name="adj1" fmla="val 84944"/>
              <a:gd name="adj2" fmla="val -180843"/>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7" name="Text Box 7"/>
          <p:cNvSpPr txBox="1">
            <a:spLocks noChangeArrowheads="1"/>
          </p:cNvSpPr>
          <p:nvPr/>
        </p:nvSpPr>
        <p:spPr bwMode="auto">
          <a:xfrm>
            <a:off x="1295400" y="5177636"/>
            <a:ext cx="3581400" cy="646331"/>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Possible buckling and/or arcing =&gt; Very unhealthy </a:t>
            </a:r>
            <a:endParaRPr lang="en-US" sz="1800" dirty="0">
              <a:latin typeface="Arial" pitchFamily="-109" charset="0"/>
              <a:ea typeface="Arial" pitchFamily="-109" charset="0"/>
              <a:cs typeface="Arial" pitchFamily="-109"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33</a:t>
            </a:fld>
            <a:endParaRPr lang="en-US" sz="1000" dirty="0" smtClean="0"/>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TYPICAL NONCONFORMITIES IN WARM MODULES </a:t>
            </a:r>
            <a:br>
              <a:rPr lang="en-US" sz="2400" dirty="0" smtClean="0">
                <a:solidFill>
                  <a:schemeClr val="tx1"/>
                </a:solidFill>
              </a:rPr>
            </a:br>
            <a:r>
              <a:rPr lang="en-US" sz="2400" dirty="0" smtClean="0">
                <a:solidFill>
                  <a:schemeClr val="tx1"/>
                </a:solidFill>
              </a:rPr>
              <a:t>FOUND WITH X-RAYS (4/8)</a:t>
            </a:r>
          </a:p>
        </p:txBody>
      </p:sp>
      <p:pic>
        <p:nvPicPr>
          <p:cNvPr id="6" name="Picture 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500752"/>
            <a:ext cx="9144000" cy="3953897"/>
          </a:xfrm>
          <a:prstGeom prst="rect">
            <a:avLst/>
          </a:prstGeom>
          <a:solidFill>
            <a:srgbClr val="FFFFFF"/>
          </a:solid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34</a:t>
            </a:fld>
            <a:endParaRPr lang="en-US" sz="1000" dirty="0" smtClean="0"/>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TYPICAL NONCONFORMITIES IN WARM MODULES </a:t>
            </a:r>
            <a:br>
              <a:rPr lang="en-US" sz="2400" dirty="0" smtClean="0">
                <a:solidFill>
                  <a:schemeClr val="tx1"/>
                </a:solidFill>
              </a:rPr>
            </a:br>
            <a:r>
              <a:rPr lang="en-US" sz="2400" dirty="0" smtClean="0">
                <a:solidFill>
                  <a:schemeClr val="tx1"/>
                </a:solidFill>
              </a:rPr>
              <a:t>FOUND WITH X-RAYS (5/8)</a:t>
            </a:r>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425780"/>
            <a:ext cx="9144000" cy="3889169"/>
          </a:xfrm>
          <a:prstGeom prst="rect">
            <a:avLst/>
          </a:prstGeom>
          <a:solidFill>
            <a:srgbClr val="FFFFFF"/>
          </a:solid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35</a:t>
            </a:fld>
            <a:endParaRPr lang="en-US" sz="1000" dirty="0" smtClean="0"/>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TYPICAL NONCONFORMITIES IN WARM MODULES </a:t>
            </a:r>
            <a:br>
              <a:rPr lang="en-US" sz="2400" dirty="0" smtClean="0">
                <a:solidFill>
                  <a:schemeClr val="tx1"/>
                </a:solidFill>
              </a:rPr>
            </a:br>
            <a:r>
              <a:rPr lang="en-US" sz="2400" dirty="0" smtClean="0">
                <a:solidFill>
                  <a:schemeClr val="tx1"/>
                </a:solidFill>
              </a:rPr>
              <a:t>FOUND WITH X-RAYS (6/8)</a:t>
            </a:r>
          </a:p>
        </p:txBody>
      </p:sp>
      <p:pic>
        <p:nvPicPr>
          <p:cNvPr id="6" name="Picture 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 y="1447800"/>
            <a:ext cx="9144000" cy="3996781"/>
          </a:xfrm>
          <a:prstGeom prst="rect">
            <a:avLst/>
          </a:prstGeom>
          <a:solidFill>
            <a:srgbClr val="FFFFFF"/>
          </a:solidFill>
        </p:spPr>
      </p:pic>
      <p:sp>
        <p:nvSpPr>
          <p:cNvPr id="7" name="AutoShape 6"/>
          <p:cNvSpPr>
            <a:spLocks noChangeArrowheads="1"/>
          </p:cNvSpPr>
          <p:nvPr/>
        </p:nvSpPr>
        <p:spPr bwMode="auto">
          <a:xfrm>
            <a:off x="4191000" y="5334000"/>
            <a:ext cx="4953000" cy="1447800"/>
          </a:xfrm>
          <a:prstGeom prst="wedgeEllipseCallout">
            <a:avLst>
              <a:gd name="adj1" fmla="val 21201"/>
              <a:gd name="adj2" fmla="val -147041"/>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8" name="Text Box 7"/>
          <p:cNvSpPr txBox="1">
            <a:spLocks noChangeArrowheads="1"/>
          </p:cNvSpPr>
          <p:nvPr/>
        </p:nvSpPr>
        <p:spPr bwMode="auto">
          <a:xfrm>
            <a:off x="4495800" y="5429071"/>
            <a:ext cx="4419600" cy="1200329"/>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1 RF finger out but not with the </a:t>
            </a:r>
            <a:br>
              <a:rPr lang="en-US" sz="1800" dirty="0" smtClean="0">
                <a:latin typeface="Arial" pitchFamily="-109" charset="0"/>
                <a:ea typeface="Arial" pitchFamily="-109" charset="0"/>
                <a:cs typeface="Arial" pitchFamily="-109" charset="0"/>
              </a:rPr>
            </a:br>
            <a:r>
              <a:rPr lang="en-US" sz="1800" dirty="0" smtClean="0">
                <a:latin typeface="Arial" pitchFamily="-109" charset="0"/>
                <a:ea typeface="Arial" pitchFamily="-109" charset="0"/>
                <a:cs typeface="Arial" pitchFamily="-109" charset="0"/>
              </a:rPr>
              <a:t>spring attached to it is a better situation than with the spring attached to it (see VMTSA study later)</a:t>
            </a:r>
            <a:endParaRPr lang="en-US" sz="1800" dirty="0">
              <a:latin typeface="Arial" pitchFamily="-109" charset="0"/>
              <a:ea typeface="Arial" pitchFamily="-109" charset="0"/>
              <a:cs typeface="Arial" pitchFamily="-109"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36</a:t>
            </a:fld>
            <a:endParaRPr lang="en-US" sz="1000" dirty="0" smtClean="0"/>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TYPICAL NONCONFORMITIES IN WARM MODULES </a:t>
            </a:r>
            <a:br>
              <a:rPr lang="en-US" sz="2400" dirty="0" smtClean="0">
                <a:solidFill>
                  <a:schemeClr val="tx1"/>
                </a:solidFill>
              </a:rPr>
            </a:br>
            <a:r>
              <a:rPr lang="en-US" sz="2400" dirty="0" smtClean="0">
                <a:solidFill>
                  <a:schemeClr val="tx1"/>
                </a:solidFill>
              </a:rPr>
              <a:t>FOUND WITH X-RAYS (7/8)</a:t>
            </a:r>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981200"/>
            <a:ext cx="9178745" cy="4140200"/>
          </a:xfrm>
          <a:prstGeom prst="rect">
            <a:avLst/>
          </a:prstGeom>
          <a:solidFill>
            <a:srgbClr val="FFFFFF"/>
          </a:solid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37</a:t>
            </a:fld>
            <a:endParaRPr lang="en-US" sz="1000" dirty="0" smtClean="0"/>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TYPICAL NONCONFORMITIES IN WARM MODULES </a:t>
            </a:r>
            <a:br>
              <a:rPr lang="en-US" sz="2400" dirty="0" smtClean="0">
                <a:solidFill>
                  <a:schemeClr val="tx1"/>
                </a:solidFill>
              </a:rPr>
            </a:br>
            <a:r>
              <a:rPr lang="en-US" sz="2400" dirty="0" smtClean="0">
                <a:solidFill>
                  <a:schemeClr val="tx1"/>
                </a:solidFill>
              </a:rPr>
              <a:t>FOUND WITH X-RAYS (8/8)</a:t>
            </a:r>
          </a:p>
        </p:txBody>
      </p:sp>
      <p:pic>
        <p:nvPicPr>
          <p:cNvPr id="6" name="Picture 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 y="1066800"/>
            <a:ext cx="9144001" cy="5374106"/>
          </a:xfrm>
          <a:prstGeom prst="rect">
            <a:avLst/>
          </a:prstGeom>
          <a:solidFill>
            <a:srgbClr val="FFFFFF"/>
          </a:solid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38</a:t>
            </a:fld>
            <a:endParaRPr lang="en-US" sz="1000" dirty="0" smtClean="0"/>
          </a:p>
        </p:txBody>
      </p:sp>
      <p:sp>
        <p:nvSpPr>
          <p:cNvPr id="6"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LIST OF ALL NONCONFORMITIES (1/3)</a:t>
            </a:r>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083590"/>
            <a:ext cx="9144000" cy="4783810"/>
          </a:xfrm>
          <a:prstGeom prst="rect">
            <a:avLst/>
          </a:prstGeom>
          <a:solidFill>
            <a:srgbClr val="FFFFFF"/>
          </a:solid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39</a:t>
            </a:fld>
            <a:endParaRPr lang="en-US" sz="1000" dirty="0" smtClean="0"/>
          </a:p>
        </p:txBody>
      </p:sp>
      <p:sp>
        <p:nvSpPr>
          <p:cNvPr id="6"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LIST OF ALL NONCONFORMITIES (2/3)</a:t>
            </a: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066800"/>
            <a:ext cx="9144000" cy="4349857"/>
          </a:xfrm>
          <a:prstGeom prst="rect">
            <a:avLst/>
          </a:prstGeom>
          <a:solidFill>
            <a:srgbClr val="FFFFFF"/>
          </a:solid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a:t>
            </a:fld>
            <a:endParaRPr lang="en-US" sz="1000" dirty="0" smtClean="0"/>
          </a:p>
        </p:txBody>
      </p:sp>
      <p:sp>
        <p:nvSpPr>
          <p:cNvPr id="8" name="Rectangle 55"/>
          <p:cNvSpPr>
            <a:spLocks noChangeArrowheads="1"/>
          </p:cNvSpPr>
          <p:nvPr/>
        </p:nvSpPr>
        <p:spPr bwMode="auto">
          <a:xfrm>
            <a:off x="152400" y="762000"/>
            <a:ext cx="8839200" cy="3657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Beam-induced heating has been observed in several LHC components during the 2011 run when the bunch/beam intensity was increased and/or the bunch length reduced</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In particular 8 bellows, out of the 10 double-bellows modules (called </a:t>
            </a:r>
            <a:r>
              <a:rPr lang="en-US" sz="2000" dirty="0" smtClean="0">
                <a:solidFill>
                  <a:srgbClr val="FFFFFF"/>
                </a:solidFill>
                <a:latin typeface="Arial" pitchFamily="-109" charset="0"/>
                <a:sym typeface="Symbol" pitchFamily="-109" charset="2"/>
              </a:rPr>
              <a:t>VMTSA</a:t>
            </a:r>
            <a:r>
              <a:rPr lang="en-US" sz="2000" dirty="0" smtClean="0">
                <a:solidFill>
                  <a:schemeClr val="hlink"/>
                </a:solidFill>
                <a:latin typeface="Arial" pitchFamily="-109" charset="0"/>
                <a:sym typeface="Symbol" pitchFamily="-109" charset="2"/>
              </a:rPr>
              <a:t>) present in the machine, were found with the spring, which should keep the RF fingers in good electrical contact with the central insert, broken</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SS spring deformed and brazed to </a:t>
            </a:r>
            <a:r>
              <a:rPr lang="en-US" sz="2000" smtClean="0">
                <a:solidFill>
                  <a:schemeClr val="hlink"/>
                </a:solidFill>
                <a:latin typeface="Arial" pitchFamily="-109" charset="0"/>
                <a:sym typeface="Symbol" pitchFamily="-109" charset="2"/>
              </a:rPr>
              <a:t>the CuBe</a:t>
            </a:r>
            <a:r>
              <a:rPr lang="en-US" sz="2000" dirty="0" smtClean="0">
                <a:solidFill>
                  <a:schemeClr val="hlink"/>
                </a:solidFill>
                <a:latin typeface="Arial" pitchFamily="-109" charset="0"/>
                <a:sym typeface="Symbol" pitchFamily="-109" charset="2"/>
              </a:rPr>
              <a:t> RF fingers with RF fingers permanently deformed =&gt; Estimated temp. of ~ 800 - 1000 °C </a:t>
            </a:r>
            <a:endParaRPr lang="en-US" sz="1800" dirty="0" smtClean="0">
              <a:solidFill>
                <a:srgbClr val="FFFF00"/>
              </a:solidFill>
              <a:latin typeface="Arial" pitchFamily="-109" charset="0"/>
              <a:sym typeface="Symbol" pitchFamily="-109" charset="2"/>
            </a:endParaRP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INTRODUCTION (1/3)</a:t>
            </a:r>
          </a:p>
        </p:txBody>
      </p:sp>
      <p:pic>
        <p:nvPicPr>
          <p:cNvPr id="11" name="Picture 10" descr="image[3].png"/>
          <p:cNvPicPr>
            <a:picLocks noChangeAspect="1"/>
          </p:cNvPicPr>
          <p:nvPr/>
        </p:nvPicPr>
        <p:blipFill>
          <a:blip r:embed="rId3"/>
          <a:stretch>
            <a:fillRect/>
          </a:stretch>
        </p:blipFill>
        <p:spPr>
          <a:xfrm>
            <a:off x="3225799" y="4572000"/>
            <a:ext cx="3048001" cy="2286001"/>
          </a:xfrm>
          <a:prstGeom prst="rect">
            <a:avLst/>
          </a:prstGeom>
        </p:spPr>
      </p:pic>
      <p:pic>
        <p:nvPicPr>
          <p:cNvPr id="13" name="Picture 12"/>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0" y="4572000"/>
            <a:ext cx="3349674" cy="2286000"/>
          </a:xfrm>
          <a:prstGeom prst="rect">
            <a:avLst/>
          </a:prstGeom>
        </p:spPr>
      </p:pic>
      <p:pic>
        <p:nvPicPr>
          <p:cNvPr id="14" name="Picture 2"/>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4530" y="4572000"/>
            <a:ext cx="3049470" cy="2286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AutoShape 16"/>
          <p:cNvSpPr>
            <a:spLocks noChangeArrowheads="1"/>
          </p:cNvSpPr>
          <p:nvPr/>
        </p:nvSpPr>
        <p:spPr bwMode="auto">
          <a:xfrm>
            <a:off x="4191000" y="4267200"/>
            <a:ext cx="1524000" cy="609600"/>
          </a:xfrm>
          <a:prstGeom prst="wedgeEllipseCallout">
            <a:avLst>
              <a:gd name="adj1" fmla="val -141743"/>
              <a:gd name="adj2" fmla="val 292014"/>
            </a:avLst>
          </a:prstGeom>
          <a:solidFill>
            <a:schemeClr val="hlink"/>
          </a:solidFill>
          <a:ln w="28575">
            <a:solidFill>
              <a:srgbClr val="FF0000"/>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charset="0"/>
            </a:endParaRPr>
          </a:p>
        </p:txBody>
      </p:sp>
      <p:sp>
        <p:nvSpPr>
          <p:cNvPr id="10" name="Text Box 17"/>
          <p:cNvSpPr txBox="1">
            <a:spLocks noChangeArrowheads="1"/>
          </p:cNvSpPr>
          <p:nvPr/>
        </p:nvSpPr>
        <p:spPr bwMode="auto">
          <a:xfrm>
            <a:off x="4114800" y="4343400"/>
            <a:ext cx="1828800" cy="369332"/>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b="1" dirty="0" smtClean="0">
                <a:solidFill>
                  <a:schemeClr val="bg2"/>
                </a:solidFill>
                <a:latin typeface="Arial" charset="0"/>
              </a:rPr>
              <a:t>From X-rays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40</a:t>
            </a:fld>
            <a:endParaRPr lang="en-US" sz="1000" dirty="0" smtClean="0"/>
          </a:p>
        </p:txBody>
      </p:sp>
      <p:sp>
        <p:nvSpPr>
          <p:cNvPr id="6"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LIST OF ALL NONCONFORMITIES (3/3)</a:t>
            </a:r>
          </a:p>
        </p:txBody>
      </p:sp>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066800"/>
            <a:ext cx="9144000" cy="4639160"/>
          </a:xfrm>
          <a:prstGeom prst="rect">
            <a:avLst/>
          </a:prstGeom>
          <a:solidFill>
            <a:srgbClr val="FFFFFF"/>
          </a:solid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41</a:t>
            </a:fld>
            <a:endParaRPr lang="en-US" sz="1000" dirty="0" smtClean="0"/>
          </a:p>
        </p:txBody>
      </p:sp>
      <p:sp>
        <p:nvSpPr>
          <p:cNvPr id="6"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RECENT ISSUES OBSERVED WITH RF CONTACTS IN SPS</a:t>
            </a:r>
          </a:p>
        </p:txBody>
      </p:sp>
      <p:sp>
        <p:nvSpPr>
          <p:cNvPr id="7" name="Rectangle 55"/>
          <p:cNvSpPr>
            <a:spLocks noChangeArrowheads="1"/>
          </p:cNvSpPr>
          <p:nvPr/>
        </p:nvSpPr>
        <p:spPr bwMode="auto">
          <a:xfrm>
            <a:off x="152400" y="685800"/>
            <a:ext cx="8839200" cy="3276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1800" dirty="0" smtClean="0">
                <a:solidFill>
                  <a:schemeClr val="hlink"/>
                </a:solidFill>
                <a:latin typeface="Arial" pitchFamily="-109" charset="0"/>
                <a:sym typeface="Symbol" pitchFamily="-109" charset="2"/>
              </a:rPr>
              <a:t>Concerns RF power transmission lines in the SPS BA3 Philips plant in 2012</a:t>
            </a:r>
          </a:p>
          <a:p>
            <a:pPr marL="342900" indent="-342900" algn="just">
              <a:lnSpc>
                <a:spcPct val="120000"/>
              </a:lnSpc>
              <a:buFont typeface="Monotype Sorts" pitchFamily="-109" charset="2"/>
              <a:buChar char="u"/>
              <a:tabLst>
                <a:tab pos="1146175" algn="l"/>
              </a:tabLst>
            </a:pPr>
            <a:r>
              <a:rPr lang="en-US" sz="1800" dirty="0" smtClean="0">
                <a:solidFill>
                  <a:schemeClr val="hlink"/>
                </a:solidFill>
                <a:latin typeface="Arial" pitchFamily="-109" charset="0"/>
                <a:sym typeface="Symbol" pitchFamily="-109" charset="2"/>
              </a:rPr>
              <a:t>There are 68 RF power amplifiers in total, 200 MHz, 35 kW, CW and 17 output power transmission lines are dismounted / year for maintenance</a:t>
            </a:r>
          </a:p>
          <a:p>
            <a:pPr marL="342900" indent="-342900" algn="just">
              <a:lnSpc>
                <a:spcPct val="120000"/>
              </a:lnSpc>
              <a:buFont typeface="Monotype Sorts" pitchFamily="-109" charset="2"/>
              <a:buChar char="u"/>
              <a:tabLst>
                <a:tab pos="1146175" algn="l"/>
              </a:tabLst>
            </a:pPr>
            <a:r>
              <a:rPr lang="en-US" sz="1800" dirty="0" smtClean="0">
                <a:solidFill>
                  <a:schemeClr val="hlink"/>
                </a:solidFill>
                <a:latin typeface="Arial" pitchFamily="-109" charset="0"/>
                <a:sym typeface="Symbol" pitchFamily="-109" charset="2"/>
              </a:rPr>
              <a:t>No problem during 35 years but this year some </a:t>
            </a:r>
            <a:r>
              <a:rPr lang="en-US" sz="1800" dirty="0" err="1" smtClean="0">
                <a:solidFill>
                  <a:schemeClr val="hlink"/>
                </a:solidFill>
                <a:latin typeface="Arial" pitchFamily="-109" charset="0"/>
                <a:sym typeface="Symbol" pitchFamily="-109" charset="2"/>
              </a:rPr>
              <a:t>pbs</a:t>
            </a:r>
            <a:r>
              <a:rPr lang="en-US" sz="1800" dirty="0" smtClean="0">
                <a:solidFill>
                  <a:schemeClr val="hlink"/>
                </a:solidFill>
                <a:latin typeface="Arial" pitchFamily="-109" charset="0"/>
                <a:sym typeface="Symbol" pitchFamily="-109" charset="2"/>
              </a:rPr>
              <a:t> were encountered for the first time with the innerspring contact clamp which ensures the continuity of the inner line of the RF transmission line</a:t>
            </a:r>
          </a:p>
          <a:p>
            <a:pPr marL="342900" indent="-342900" algn="just">
              <a:lnSpc>
                <a:spcPct val="120000"/>
              </a:lnSpc>
              <a:buFont typeface="Monotype Sorts" pitchFamily="-109" charset="2"/>
              <a:buChar char="u"/>
              <a:tabLst>
                <a:tab pos="1146175" algn="l"/>
              </a:tabLst>
            </a:pPr>
            <a:r>
              <a:rPr lang="en-US" sz="1800" dirty="0" smtClean="0">
                <a:solidFill>
                  <a:schemeClr val="hlink"/>
                </a:solidFill>
                <a:latin typeface="Arial" pitchFamily="-109" charset="0"/>
                <a:sym typeface="Symbol" pitchFamily="-109" charset="2"/>
              </a:rPr>
              <a:t>The </a:t>
            </a:r>
            <a:r>
              <a:rPr lang="en-US" sz="1800" dirty="0" err="1" smtClean="0">
                <a:solidFill>
                  <a:schemeClr val="hlink"/>
                </a:solidFill>
                <a:latin typeface="Arial" pitchFamily="-109" charset="0"/>
                <a:sym typeface="Symbol" pitchFamily="-109" charset="2"/>
              </a:rPr>
              <a:t>pb</a:t>
            </a:r>
            <a:r>
              <a:rPr lang="en-US" sz="1800" dirty="0" smtClean="0">
                <a:solidFill>
                  <a:schemeClr val="hlink"/>
                </a:solidFill>
                <a:latin typeface="Arial" pitchFamily="-109" charset="0"/>
                <a:sym typeface="Symbol" pitchFamily="-109" charset="2"/>
              </a:rPr>
              <a:t> was traced back to a bad procedure, using in some cases springs which were too long. As it was too difficult to insert it in the inner line, the mechanist decided to shorten the RF spring contact. The bad RF contact had then important consequences, as the clamp was then destroyed =&gt; This is another example that if everything is mounted normally there is no problem but if the RF contact is too poor, then it can have dramatic effects</a:t>
            </a:r>
          </a:p>
        </p:txBody>
      </p:sp>
      <p:pic>
        <p:nvPicPr>
          <p:cNvPr id="9" name="Picture 5"/>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84400" y="5029200"/>
            <a:ext cx="2438400" cy="1828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1200" y="5029200"/>
            <a:ext cx="2438400" cy="1828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1" name="Picture 12"/>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05600" y="5029199"/>
            <a:ext cx="2438401" cy="182880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029200"/>
            <a:ext cx="2438400" cy="1828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42</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GUIDELINES FOR (SLIDING) RF FINGERS (1/4)</a:t>
            </a:r>
          </a:p>
        </p:txBody>
      </p:sp>
      <p:sp>
        <p:nvSpPr>
          <p:cNvPr id="6" name="Rectangle 55"/>
          <p:cNvSpPr>
            <a:spLocks noChangeArrowheads="1"/>
          </p:cNvSpPr>
          <p:nvPr/>
        </p:nvSpPr>
        <p:spPr bwMode="auto">
          <a:xfrm>
            <a:off x="152400" y="8382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Material to be used for the RF fingers =&gt; </a:t>
            </a:r>
            <a:r>
              <a:rPr lang="en-US" sz="2000" dirty="0" err="1" smtClean="0">
                <a:solidFill>
                  <a:srgbClr val="FFFFFF"/>
                </a:solidFill>
                <a:latin typeface="Arial" pitchFamily="-109" charset="0"/>
                <a:sym typeface="Symbol" pitchFamily="-109" charset="2"/>
              </a:rPr>
              <a:t>CuBe</a:t>
            </a:r>
            <a:r>
              <a:rPr lang="en-US" sz="2000" dirty="0" smtClean="0">
                <a:solidFill>
                  <a:srgbClr val="FFFFFF"/>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a:t>
            </a:r>
            <a:r>
              <a:rPr lang="en-US" sz="2000" dirty="0" smtClean="0">
                <a:solidFill>
                  <a:srgbClr val="FFFFFF"/>
                </a:solidFill>
                <a:latin typeface="Arial" pitchFamily="-109" charset="0"/>
                <a:sym typeface="Symbol" pitchFamily="-109" charset="2"/>
              </a:rPr>
              <a:t>grade very important in case of bake-out =&gt; C17410</a:t>
            </a:r>
            <a:r>
              <a:rPr lang="en-US" sz="2000" dirty="0" smtClean="0">
                <a:solidFill>
                  <a:schemeClr val="hlink"/>
                </a:solidFill>
                <a:latin typeface="Arial" pitchFamily="-109" charset="0"/>
                <a:sym typeface="Symbol" pitchFamily="-109" charset="2"/>
              </a:rPr>
              <a:t>): good conductor, good adhesion of coatings, </a:t>
            </a:r>
            <a:r>
              <a:rPr lang="en-US" sz="2000" dirty="0" err="1" smtClean="0">
                <a:solidFill>
                  <a:schemeClr val="hlink"/>
                </a:solidFill>
                <a:latin typeface="Arial" pitchFamily="-109" charset="0"/>
                <a:sym typeface="Symbol" pitchFamily="-109" charset="2"/>
              </a:rPr>
              <a:t>weldability</a:t>
            </a:r>
            <a:r>
              <a:rPr lang="en-US" sz="2000" dirty="0" smtClean="0">
                <a:solidFill>
                  <a:schemeClr val="hlink"/>
                </a:solidFill>
                <a:latin typeface="Arial" pitchFamily="-109" charset="0"/>
                <a:sym typeface="Symbol" pitchFamily="-109" charset="2"/>
              </a:rPr>
              <a:t> by </a:t>
            </a:r>
            <a:r>
              <a:rPr lang="en-US" sz="2000" dirty="0" err="1" smtClean="0">
                <a:solidFill>
                  <a:schemeClr val="hlink"/>
                </a:solidFill>
                <a:latin typeface="Arial" pitchFamily="-109" charset="0"/>
                <a:sym typeface="Symbol" pitchFamily="-109" charset="2"/>
              </a:rPr>
              <a:t>e</a:t>
            </a:r>
            <a:r>
              <a:rPr lang="en-US" sz="2000" dirty="0" smtClean="0">
                <a:solidFill>
                  <a:schemeClr val="hlink"/>
                </a:solidFill>
                <a:latin typeface="Arial" pitchFamily="-109" charset="0"/>
                <a:sym typeface="Symbol" pitchFamily="-109" charset="2"/>
              </a:rPr>
              <a:t>- beam, good formability properties, low magnetic permeability (low content of Ni, but contains Co – small enough amount for RP, but more than Be…), higher elasticity than Cu alone, etc.  </a:t>
            </a:r>
          </a:p>
          <a:p>
            <a:pPr marL="342900" indent="-342900" algn="just">
              <a:lnSpc>
                <a:spcPct val="120000"/>
              </a:lnSpc>
              <a:buFont typeface="Monotype Sorts" pitchFamily="-109" charset="2"/>
              <a:buChar char="u"/>
              <a:tabLst>
                <a:tab pos="1146175" algn="l"/>
              </a:tabLst>
            </a:pPr>
            <a:r>
              <a:rPr lang="en-US" sz="2000" dirty="0" err="1" smtClean="0">
                <a:solidFill>
                  <a:schemeClr val="hlink"/>
                </a:solidFill>
                <a:latin typeface="Arial" pitchFamily="-109" charset="0"/>
                <a:sym typeface="Symbol" pitchFamily="-109" charset="2"/>
              </a:rPr>
              <a:t>CuBe</a:t>
            </a:r>
            <a:r>
              <a:rPr lang="en-US" sz="2000" dirty="0" smtClean="0">
                <a:solidFill>
                  <a:schemeClr val="hlink"/>
                </a:solidFill>
                <a:latin typeface="Arial" pitchFamily="-109" charset="0"/>
                <a:sym typeface="Symbol" pitchFamily="-109" charset="2"/>
              </a:rPr>
              <a:t> is a good conductor but still too high surface impedance =&gt; Coating needed to increase surface conductivity + reduce contact resistance + avoid cold welding</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No cold welding =&gt; 2 solutions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Put a diffusion barrier between the 2 metals (oxide layer) =&gt; Bad for the electrical contact</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Choose metals with lowest solubility =&gt; Solution adopted and the best materials’ pair is Au-</a:t>
            </a:r>
            <a:r>
              <a:rPr lang="en-US" sz="1800" dirty="0" err="1" smtClean="0">
                <a:solidFill>
                  <a:srgbClr val="FFFFFF"/>
                </a:solidFill>
                <a:latin typeface="Arial" pitchFamily="-109" charset="0"/>
                <a:sym typeface="Symbol" pitchFamily="-109" charset="2"/>
              </a:rPr>
              <a:t>Rh</a:t>
            </a:r>
            <a:r>
              <a:rPr lang="en-US" sz="1800" dirty="0" smtClean="0">
                <a:solidFill>
                  <a:srgbClr val="FFFFFF"/>
                </a:solidFill>
                <a:latin typeface="Arial" pitchFamily="-109" charset="0"/>
                <a:sym typeface="Symbol" pitchFamily="-109" charset="2"/>
              </a:rPr>
              <a:t> (best enemies =&gt; Almost no solubility). Ag-</a:t>
            </a:r>
            <a:r>
              <a:rPr lang="en-US" sz="1800" dirty="0" err="1" smtClean="0">
                <a:solidFill>
                  <a:srgbClr val="FFFFFF"/>
                </a:solidFill>
                <a:latin typeface="Arial" pitchFamily="-109" charset="0"/>
                <a:sym typeface="Symbol" pitchFamily="-109" charset="2"/>
              </a:rPr>
              <a:t>Rh</a:t>
            </a:r>
            <a:r>
              <a:rPr lang="en-US" sz="1800" dirty="0" smtClean="0">
                <a:solidFill>
                  <a:srgbClr val="FFFFFF"/>
                </a:solidFill>
                <a:latin typeface="Arial" pitchFamily="-109" charset="0"/>
                <a:sym typeface="Symbol" pitchFamily="-109" charset="2"/>
              </a:rPr>
              <a:t> is quite similar</a:t>
            </a:r>
            <a:endParaRPr lang="en-US" sz="2000" dirty="0" smtClean="0">
              <a:solidFill>
                <a:srgbClr val="FFFF00"/>
              </a:solidFill>
              <a:latin typeface="Arial" pitchFamily="-109" charset="0"/>
              <a:sym typeface="Symbol" pitchFamily="-109" charset="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43</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GUIDELINES FOR (SLIDING) RF FINGERS (2/4)</a:t>
            </a:r>
          </a:p>
        </p:txBody>
      </p:sp>
      <p:sp>
        <p:nvSpPr>
          <p:cNvPr id="6" name="Rectangle 55"/>
          <p:cNvSpPr>
            <a:spLocks noChangeArrowheads="1"/>
          </p:cNvSpPr>
          <p:nvPr/>
        </p:nvSpPr>
        <p:spPr bwMode="auto">
          <a:xfrm>
            <a:off x="152400" y="8382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Contact resistance measurements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With a plating of the </a:t>
            </a:r>
            <a:r>
              <a:rPr lang="en-US" sz="1800" dirty="0" err="1" smtClean="0">
                <a:solidFill>
                  <a:srgbClr val="FFFFFF"/>
                </a:solidFill>
                <a:latin typeface="Arial" pitchFamily="-109" charset="0"/>
                <a:sym typeface="Symbol" pitchFamily="-109" charset="2"/>
              </a:rPr>
              <a:t>CuBe</a:t>
            </a:r>
            <a:r>
              <a:rPr lang="en-US" sz="1800" dirty="0" smtClean="0">
                <a:solidFill>
                  <a:srgbClr val="FFFFFF"/>
                </a:solidFill>
                <a:latin typeface="Arial" pitchFamily="-109" charset="0"/>
                <a:sym typeface="Symbol" pitchFamily="-109" charset="2"/>
              </a:rPr>
              <a:t> RF finger in Au and a plating of the base material (Cu) in </a:t>
            </a:r>
            <a:r>
              <a:rPr lang="en-US" sz="1800" dirty="0" err="1" smtClean="0">
                <a:solidFill>
                  <a:srgbClr val="FFFFFF"/>
                </a:solidFill>
                <a:latin typeface="Arial" pitchFamily="-109" charset="0"/>
                <a:sym typeface="Symbol" pitchFamily="-109" charset="2"/>
              </a:rPr>
              <a:t>Rh</a:t>
            </a:r>
            <a:r>
              <a:rPr lang="en-US" sz="1800" dirty="0" smtClean="0">
                <a:solidFill>
                  <a:srgbClr val="FFFFFF"/>
                </a:solidFill>
                <a:latin typeface="Arial" pitchFamily="-109" charset="0"/>
                <a:sym typeface="Symbol" pitchFamily="-109" charset="2"/>
              </a:rPr>
              <a:t>, the resistance was measured to be ~ 3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for 1 RF finger (i.e. ~ 0.1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for 1 PIM) =&gt; It was measured to be ~ 35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for the baseline Ag / SS contacts (i.e. ~ 1.2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for 1 PIM)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The use of Ag instead of Au led to ~ 2 </a:t>
            </a:r>
            <a:r>
              <a:rPr lang="en-US" sz="1800" dirty="0" err="1" smtClean="0">
                <a:solidFill>
                  <a:srgbClr val="FFFFFF"/>
                </a:solidFill>
                <a:latin typeface="Arial" pitchFamily="-109" charset="0"/>
                <a:sym typeface="Symbol" pitchFamily="-109" charset="2"/>
              </a:rPr>
              <a:t>mΩ</a:t>
            </a:r>
            <a:r>
              <a:rPr lang="en-US" sz="1800" dirty="0" smtClean="0">
                <a:solidFill>
                  <a:srgbClr val="FFFFFF"/>
                </a:solidFill>
                <a:latin typeface="Arial" pitchFamily="-109" charset="0"/>
                <a:sym typeface="Symbol" pitchFamily="-109" charset="2"/>
              </a:rPr>
              <a:t> but Au was chosen for the </a:t>
            </a:r>
            <a:r>
              <a:rPr lang="en-US" sz="1800" dirty="0" err="1" smtClean="0">
                <a:solidFill>
                  <a:srgbClr val="FFFFFF"/>
                </a:solidFill>
                <a:latin typeface="Arial" pitchFamily="-109" charset="0"/>
                <a:sym typeface="Symbol" pitchFamily="-109" charset="2"/>
              </a:rPr>
              <a:t>PIMs</a:t>
            </a:r>
            <a:r>
              <a:rPr lang="en-US" sz="1800" dirty="0" smtClean="0">
                <a:solidFill>
                  <a:srgbClr val="FFFFFF"/>
                </a:solidFill>
                <a:latin typeface="Arial" pitchFamily="-109" charset="0"/>
                <a:sym typeface="Symbol" pitchFamily="-109" charset="2"/>
              </a:rPr>
              <a:t> for the cold welding reason</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Contact surface on the insert =&gt; Electro-polished before putting the </a:t>
            </a:r>
            <a:r>
              <a:rPr lang="en-US" sz="1800" dirty="0" err="1" smtClean="0">
                <a:solidFill>
                  <a:srgbClr val="FFFFFF"/>
                </a:solidFill>
                <a:latin typeface="Arial" pitchFamily="-109" charset="0"/>
                <a:sym typeface="Symbol" pitchFamily="-109" charset="2"/>
              </a:rPr>
              <a:t>Rh</a:t>
            </a:r>
            <a:r>
              <a:rPr lang="en-US" sz="1800" dirty="0" smtClean="0">
                <a:solidFill>
                  <a:srgbClr val="FFFFFF"/>
                </a:solidFill>
                <a:latin typeface="Arial" pitchFamily="-109" charset="0"/>
                <a:sym typeface="Symbol" pitchFamily="-109" charset="2"/>
              </a:rPr>
              <a:t> coating</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Bake-out for the collimators (250°C)</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Au cannot be used because of the bake-out at 250°C (due to the diffusion of the Cu into Au and then the Au layer disappears). The same problem happens with Ag but at a higher temperature =&gt; Au was replaced by Ag for the collimators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44</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GUIDELINES FOR (SLIDING) RF FINGERS (3/4)</a:t>
            </a:r>
          </a:p>
        </p:txBody>
      </p:sp>
      <p:sp>
        <p:nvSpPr>
          <p:cNvPr id="6" name="Rectangle 55"/>
          <p:cNvSpPr>
            <a:spLocks noChangeArrowheads="1"/>
          </p:cNvSpPr>
          <p:nvPr/>
        </p:nvSpPr>
        <p:spPr bwMode="auto">
          <a:xfrm>
            <a:off x="152400" y="8382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Bake-out for the MKI injection kickers (~ 350°C)</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SS (instead on </a:t>
            </a:r>
            <a:r>
              <a:rPr lang="en-US" sz="2000" dirty="0" err="1" smtClean="0">
                <a:solidFill>
                  <a:srgbClr val="FFFFFF"/>
                </a:solidFill>
                <a:latin typeface="Arial" pitchFamily="-109" charset="0"/>
                <a:sym typeface="Symbol" pitchFamily="-109" charset="2"/>
              </a:rPr>
              <a:t>CuBe</a:t>
            </a:r>
            <a:r>
              <a:rPr lang="en-US" sz="2000" dirty="0" smtClean="0">
                <a:solidFill>
                  <a:srgbClr val="FFFFFF"/>
                </a:solidFill>
                <a:latin typeface="Arial" pitchFamily="-109" charset="0"/>
                <a:sym typeface="Symbol" pitchFamily="-109" charset="2"/>
              </a:rPr>
              <a:t>, but still Au plated) is used for the MKI RF fingers because of the bake-out at ~ 350°C, which would lead with </a:t>
            </a:r>
            <a:r>
              <a:rPr lang="en-US" sz="2000" dirty="0" err="1" smtClean="0">
                <a:solidFill>
                  <a:srgbClr val="FFFFFF"/>
                </a:solidFill>
                <a:latin typeface="Arial" pitchFamily="-109" charset="0"/>
                <a:sym typeface="Symbol" pitchFamily="-109" charset="2"/>
              </a:rPr>
              <a:t>CuBe</a:t>
            </a:r>
            <a:r>
              <a:rPr lang="en-US" sz="2000" dirty="0" smtClean="0">
                <a:solidFill>
                  <a:srgbClr val="FFFFFF"/>
                </a:solidFill>
                <a:latin typeface="Arial" pitchFamily="-109" charset="0"/>
                <a:sym typeface="Symbol" pitchFamily="-109" charset="2"/>
              </a:rPr>
              <a:t> to a very small residual elasticity of ~ 20% only (see next slide)</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Finally, any gap should be avoided as it can be fatal (depends on real geometry) =&gt; Try and design a robust mechanical design to keep all the RF fingers in contact</a:t>
            </a:r>
            <a:endParaRPr lang="en-US" sz="1800" dirty="0" smtClean="0">
              <a:solidFill>
                <a:srgbClr val="FFFF00"/>
              </a:solidFill>
              <a:latin typeface="Arial" pitchFamily="-109" charset="0"/>
              <a:sym typeface="Symbol" pitchFamily="-109" charset="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45</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GUIDELINES FOR (SLIDING) RF FINGERS (4/4)</a:t>
            </a:r>
          </a:p>
        </p:txBody>
      </p:sp>
      <p:pic>
        <p:nvPicPr>
          <p:cNvPr id="9" name="Picture 2"/>
          <p:cNvPicPr>
            <a:picLocks noChangeAspect="1" noChangeArrowheads="1"/>
          </p:cNvPicPr>
          <p:nvPr/>
        </p:nvPicPr>
        <p:blipFill>
          <a:blip r:embed="rId3" cstate="print"/>
          <a:srcRect/>
          <a:stretch>
            <a:fillRect/>
          </a:stretch>
        </p:blipFill>
        <p:spPr bwMode="auto">
          <a:xfrm>
            <a:off x="1367136" y="720552"/>
            <a:ext cx="7776864" cy="5832648"/>
          </a:xfrm>
          <a:prstGeom prst="rect">
            <a:avLst/>
          </a:prstGeom>
          <a:noFill/>
          <a:ln w="9525">
            <a:noFill/>
            <a:miter lim="800000"/>
            <a:headEnd/>
            <a:tailEnd/>
          </a:ln>
          <a:effectLst/>
        </p:spPr>
      </p:pic>
      <p:sp>
        <p:nvSpPr>
          <p:cNvPr id="8" name="Rectangle 7"/>
          <p:cNvSpPr/>
          <p:nvPr/>
        </p:nvSpPr>
        <p:spPr bwMode="auto">
          <a:xfrm>
            <a:off x="0" y="1879800"/>
            <a:ext cx="2944197" cy="4140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20000"/>
              </a:spcBef>
              <a:spcAft>
                <a:spcPct val="0"/>
              </a:spcAft>
              <a:buClr>
                <a:schemeClr val="tx2"/>
              </a:buClr>
              <a:buSzPct val="75000"/>
              <a:buFont typeface="Monotype Sorts" pitchFamily="-106" charset="2"/>
              <a:buNone/>
              <a:tabLst/>
            </a:pPr>
            <a:endParaRPr kumimoji="0" lang="en-US" sz="2400" b="1" i="0" u="none" strike="noStrike" cap="none" normalizeH="0" baseline="0">
              <a:ln>
                <a:noFill/>
              </a:ln>
              <a:solidFill>
                <a:schemeClr val="accent1"/>
              </a:solidFill>
              <a:effectLst/>
              <a:latin typeface="Arial" pitchFamily="-106" charset="0"/>
            </a:endParaRPr>
          </a:p>
        </p:txBody>
      </p:sp>
      <p:sp>
        <p:nvSpPr>
          <p:cNvPr id="10" name="Rectangle 55"/>
          <p:cNvSpPr>
            <a:spLocks noChangeArrowheads="1"/>
          </p:cNvSpPr>
          <p:nvPr/>
        </p:nvSpPr>
        <p:spPr bwMode="auto">
          <a:xfrm>
            <a:off x="0" y="1905000"/>
            <a:ext cx="2971800" cy="4038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accent2"/>
                </a:solidFill>
                <a:latin typeface="Arial" pitchFamily="-109" charset="0"/>
                <a:sym typeface="Symbol" pitchFamily="-109" charset="2"/>
              </a:rPr>
              <a:t>How to read it?</a:t>
            </a:r>
          </a:p>
          <a:p>
            <a:pPr algn="just">
              <a:lnSpc>
                <a:spcPct val="120000"/>
              </a:lnSpc>
              <a:tabLst>
                <a:tab pos="1146175" algn="l"/>
              </a:tabLst>
            </a:pPr>
            <a:r>
              <a:rPr lang="en-US" sz="1800" dirty="0" smtClean="0">
                <a:latin typeface="Arial" pitchFamily="-109" charset="0"/>
                <a:sym typeface="Symbol" pitchFamily="-109" charset="2"/>
              </a:rPr>
              <a:t>1) Choose Temp line </a:t>
            </a:r>
            <a:br>
              <a:rPr lang="en-US" sz="1800" dirty="0" smtClean="0">
                <a:latin typeface="Arial" pitchFamily="-109" charset="0"/>
                <a:sym typeface="Symbol" pitchFamily="-109" charset="2"/>
              </a:rPr>
            </a:br>
            <a:r>
              <a:rPr lang="en-US" sz="1800" dirty="0" smtClean="0">
                <a:latin typeface="Arial" pitchFamily="-109" charset="0"/>
                <a:sym typeface="Symbol" pitchFamily="-109" charset="2"/>
              </a:rPr>
              <a:t>=&gt; Ex: 250°C (bake-out)</a:t>
            </a:r>
          </a:p>
          <a:p>
            <a:pPr algn="just">
              <a:lnSpc>
                <a:spcPct val="120000"/>
              </a:lnSpc>
              <a:tabLst>
                <a:tab pos="1146175" algn="l"/>
              </a:tabLst>
            </a:pPr>
            <a:r>
              <a:rPr lang="en-US" sz="1800" dirty="0" smtClean="0">
                <a:latin typeface="Arial" pitchFamily="-109" charset="0"/>
                <a:sym typeface="Symbol" pitchFamily="-109" charset="2"/>
              </a:rPr>
              <a:t>2) Then choose # hours of bake-out =&gt; Ex: 1000 </a:t>
            </a:r>
            <a:r>
              <a:rPr lang="en-US" sz="1800" dirty="0" err="1" smtClean="0">
                <a:latin typeface="Arial" pitchFamily="-109" charset="0"/>
                <a:sym typeface="Symbol" pitchFamily="-109" charset="2"/>
              </a:rPr>
              <a:t>h</a:t>
            </a:r>
            <a:endParaRPr lang="en-US" sz="1800" dirty="0" smtClean="0">
              <a:latin typeface="Arial" pitchFamily="-109" charset="0"/>
              <a:sym typeface="Symbol" pitchFamily="-109" charset="2"/>
            </a:endParaRPr>
          </a:p>
          <a:p>
            <a:pPr algn="just">
              <a:lnSpc>
                <a:spcPct val="120000"/>
              </a:lnSpc>
              <a:tabLst>
                <a:tab pos="1146175" algn="l"/>
              </a:tabLst>
            </a:pPr>
            <a:r>
              <a:rPr lang="en-US" sz="1800" dirty="0" smtClean="0">
                <a:latin typeface="Arial" pitchFamily="-109" charset="0"/>
                <a:sym typeface="Symbol" pitchFamily="-109" charset="2"/>
              </a:rPr>
              <a:t>3) Go vertically from this point to the curve</a:t>
            </a:r>
          </a:p>
          <a:p>
            <a:pPr algn="just">
              <a:lnSpc>
                <a:spcPct val="120000"/>
              </a:lnSpc>
              <a:tabLst>
                <a:tab pos="1146175" algn="l"/>
              </a:tabLst>
            </a:pPr>
            <a:r>
              <a:rPr lang="en-US" sz="1800" dirty="0" smtClean="0">
                <a:latin typeface="Arial" pitchFamily="-109" charset="0"/>
                <a:sym typeface="Symbol" pitchFamily="-109" charset="2"/>
              </a:rPr>
              <a:t>=&gt; Gives the residual elasticity in %: 60% here (goal is to keep it as high as possible) </a:t>
            </a:r>
          </a:p>
        </p:txBody>
      </p:sp>
      <p:sp>
        <p:nvSpPr>
          <p:cNvPr id="11" name="AutoShape 23"/>
          <p:cNvSpPr>
            <a:spLocks noChangeArrowheads="1"/>
          </p:cNvSpPr>
          <p:nvPr/>
        </p:nvSpPr>
        <p:spPr bwMode="auto">
          <a:xfrm>
            <a:off x="7086600" y="2286000"/>
            <a:ext cx="1981200" cy="838200"/>
          </a:xfrm>
          <a:prstGeom prst="wedgeEllipseCallout">
            <a:avLst>
              <a:gd name="adj1" fmla="val -33513"/>
              <a:gd name="adj2" fmla="val -103455"/>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2" name="Text Box 24"/>
          <p:cNvSpPr txBox="1">
            <a:spLocks noChangeArrowheads="1"/>
          </p:cNvSpPr>
          <p:nvPr/>
        </p:nvSpPr>
        <p:spPr bwMode="auto">
          <a:xfrm>
            <a:off x="6934200" y="2362200"/>
            <a:ext cx="2438400" cy="675057"/>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With all sources </a:t>
            </a:r>
            <a:br>
              <a:rPr lang="en-US" sz="1600" dirty="0" smtClean="0">
                <a:solidFill>
                  <a:schemeClr val="bg2"/>
                </a:solidFill>
                <a:latin typeface="Arial" pitchFamily="-109" charset="0"/>
                <a:sym typeface="Symbol" pitchFamily="-109" charset="2"/>
              </a:rPr>
            </a:br>
            <a:r>
              <a:rPr lang="en-US" sz="1600" dirty="0" smtClean="0">
                <a:solidFill>
                  <a:schemeClr val="bg2"/>
                </a:solidFill>
                <a:latin typeface="Arial" pitchFamily="-109" charset="0"/>
                <a:sym typeface="Symbol" pitchFamily="-109" charset="2"/>
              </a:rPr>
              <a:t>of heating</a:t>
            </a:r>
            <a:endParaRPr lang="en-US" sz="1600" b="1" dirty="0">
              <a:solidFill>
                <a:schemeClr val="bg2"/>
              </a:solidFill>
            </a:endParaRPr>
          </a:p>
        </p:txBody>
      </p:sp>
      <p:sp>
        <p:nvSpPr>
          <p:cNvPr id="13" name="AutoShape 23"/>
          <p:cNvSpPr>
            <a:spLocks noChangeArrowheads="1"/>
          </p:cNvSpPr>
          <p:nvPr/>
        </p:nvSpPr>
        <p:spPr bwMode="auto">
          <a:xfrm>
            <a:off x="7010400" y="4495800"/>
            <a:ext cx="2133600" cy="1600200"/>
          </a:xfrm>
          <a:prstGeom prst="wedgeEllipseCallout">
            <a:avLst>
              <a:gd name="adj1" fmla="val -143541"/>
              <a:gd name="adj2" fmla="val -15600"/>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4" name="Text Box 24"/>
          <p:cNvSpPr txBox="1">
            <a:spLocks noChangeArrowheads="1"/>
          </p:cNvSpPr>
          <p:nvPr/>
        </p:nvSpPr>
        <p:spPr bwMode="auto">
          <a:xfrm>
            <a:off x="7086600" y="4694719"/>
            <a:ext cx="1981200" cy="1325081"/>
          </a:xfrm>
          <a:prstGeom prst="rect">
            <a:avLst/>
          </a:prstGeom>
          <a:noFill/>
          <a:ln w="12700">
            <a:noFill/>
            <a:miter lim="800000"/>
            <a:headEnd type="none" w="sm" len="sm"/>
            <a:tailEnd type="none" w="sm" len="sm"/>
          </a:ln>
        </p:spPr>
        <p:txBody>
          <a:bodyPr wrap="square">
            <a:prstTxWarp prst="textNoShape">
              <a:avLst/>
            </a:prstTxWarp>
            <a:spAutoFit/>
          </a:bodyPr>
          <a:lstStyle/>
          <a:p>
            <a:pPr algn="ctr">
              <a:lnSpc>
                <a:spcPct val="120000"/>
              </a:lnSpc>
              <a:tabLst>
                <a:tab pos="1146175" algn="l"/>
              </a:tabLst>
            </a:pPr>
            <a:r>
              <a:rPr lang="en-US" sz="1600" dirty="0" smtClean="0">
                <a:solidFill>
                  <a:schemeClr val="bg2"/>
                </a:solidFill>
                <a:latin typeface="Arial" pitchFamily="-109" charset="0"/>
                <a:sym typeface="Symbol" pitchFamily="-109" charset="2"/>
              </a:rPr>
              <a:t>Grade important </a:t>
            </a:r>
            <a:br>
              <a:rPr lang="en-US" sz="1600" dirty="0" smtClean="0">
                <a:solidFill>
                  <a:schemeClr val="bg2"/>
                </a:solidFill>
                <a:latin typeface="Arial" pitchFamily="-109" charset="0"/>
                <a:sym typeface="Symbol" pitchFamily="-109" charset="2"/>
              </a:rPr>
            </a:br>
            <a:r>
              <a:rPr lang="en-US" sz="1600" dirty="0" smtClean="0">
                <a:solidFill>
                  <a:schemeClr val="bg2"/>
                </a:solidFill>
                <a:latin typeface="Arial" pitchFamily="-109" charset="0"/>
                <a:sym typeface="Symbol" pitchFamily="-109" charset="2"/>
              </a:rPr>
              <a:t>when bake-out!</a:t>
            </a:r>
          </a:p>
          <a:p>
            <a:pPr algn="ctr">
              <a:lnSpc>
                <a:spcPct val="120000"/>
              </a:lnSpc>
              <a:tabLst>
                <a:tab pos="1146175" algn="l"/>
              </a:tabLst>
            </a:pPr>
            <a:r>
              <a:rPr lang="en-US" sz="1600" b="1" dirty="0" smtClean="0">
                <a:solidFill>
                  <a:schemeClr val="bg2"/>
                </a:solidFill>
                <a:latin typeface="Arial" pitchFamily="-109" charset="0"/>
                <a:sym typeface="Symbol" pitchFamily="-109" charset="2"/>
              </a:rPr>
              <a:t>(C17410 for </a:t>
            </a:r>
            <a:br>
              <a:rPr lang="en-US" sz="1600" b="1" dirty="0" smtClean="0">
                <a:solidFill>
                  <a:schemeClr val="bg2"/>
                </a:solidFill>
                <a:latin typeface="Arial" pitchFamily="-109" charset="0"/>
                <a:sym typeface="Symbol" pitchFamily="-109" charset="2"/>
              </a:rPr>
            </a:br>
            <a:r>
              <a:rPr lang="en-US" sz="1600" b="1" dirty="0" err="1" smtClean="0">
                <a:solidFill>
                  <a:schemeClr val="bg2"/>
                </a:solidFill>
                <a:latin typeface="Arial" pitchFamily="-109" charset="0"/>
                <a:sym typeface="Symbol" pitchFamily="-109" charset="2"/>
              </a:rPr>
              <a:t>CuBe</a:t>
            </a:r>
            <a:r>
              <a:rPr lang="en-US" sz="1600" b="1" dirty="0" smtClean="0">
                <a:solidFill>
                  <a:schemeClr val="bg2"/>
                </a:solidFill>
                <a:latin typeface="Arial" pitchFamily="-109" charset="0"/>
                <a:sym typeface="Symbol" pitchFamily="-109" charset="2"/>
              </a:rPr>
              <a:t>)</a:t>
            </a:r>
            <a:endParaRPr lang="en-US" sz="1600" b="1" dirty="0">
              <a:solidFill>
                <a:schemeClr val="bg2"/>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46</a:t>
            </a:fld>
            <a:endParaRPr lang="en-US" sz="1000" dirty="0" smtClean="0"/>
          </a:p>
        </p:txBody>
      </p:sp>
      <p:sp>
        <p:nvSpPr>
          <p:cNvPr id="7" name="Rectangle 2"/>
          <p:cNvSpPr>
            <a:spLocks noGrp="1" noChangeArrowheads="1"/>
          </p:cNvSpPr>
          <p:nvPr>
            <p:ph type="title"/>
          </p:nvPr>
        </p:nvSpPr>
        <p:spPr>
          <a:xfrm>
            <a:off x="0" y="76200"/>
            <a:ext cx="9144000" cy="762000"/>
          </a:xfrm>
          <a:noFill/>
          <a:ln/>
        </p:spPr>
        <p:txBody>
          <a:bodyPr/>
          <a:lstStyle/>
          <a:p>
            <a:pPr algn="ctr"/>
            <a:r>
              <a:rPr lang="en-US" sz="2400" dirty="0" smtClean="0">
                <a:solidFill>
                  <a:schemeClr val="tx1"/>
                </a:solidFill>
              </a:rPr>
              <a:t>FERRITE: SEVERAL TYPES, CRITERIA &amp; GUIDELINES (1/4)</a:t>
            </a:r>
          </a:p>
        </p:txBody>
      </p:sp>
      <p:graphicFrame>
        <p:nvGraphicFramePr>
          <p:cNvPr id="13" name="Object 12"/>
          <p:cNvGraphicFramePr>
            <a:graphicFrameLocks noChangeAspect="1"/>
          </p:cNvGraphicFramePr>
          <p:nvPr/>
        </p:nvGraphicFramePr>
        <p:xfrm>
          <a:off x="457200" y="3048000"/>
          <a:ext cx="8253838" cy="1524000"/>
        </p:xfrm>
        <a:graphic>
          <a:graphicData uri="http://schemas.openxmlformats.org/presentationml/2006/ole">
            <p:oleObj spid="_x0000_s345090" name="Equation" r:id="rId4" imgW="2819400" imgH="520700" progId="Equation.3">
              <p:embed/>
            </p:oleObj>
          </a:graphicData>
        </a:graphic>
      </p:graphicFrame>
      <p:sp>
        <p:nvSpPr>
          <p:cNvPr id="15" name="Rectangle 2"/>
          <p:cNvSpPr txBox="1">
            <a:spLocks noChangeArrowheads="1"/>
          </p:cNvSpPr>
          <p:nvPr/>
        </p:nvSpPr>
        <p:spPr bwMode="auto">
          <a:xfrm>
            <a:off x="1295400" y="4724400"/>
            <a:ext cx="1066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with</a:t>
            </a:r>
          </a:p>
        </p:txBody>
      </p:sp>
      <p:graphicFrame>
        <p:nvGraphicFramePr>
          <p:cNvPr id="16" name="Object 3"/>
          <p:cNvGraphicFramePr>
            <a:graphicFrameLocks noChangeAspect="1"/>
          </p:cNvGraphicFramePr>
          <p:nvPr/>
        </p:nvGraphicFramePr>
        <p:xfrm>
          <a:off x="2720975" y="4724400"/>
          <a:ext cx="327025" cy="415925"/>
        </p:xfrm>
        <a:graphic>
          <a:graphicData uri="http://schemas.openxmlformats.org/presentationml/2006/ole">
            <p:oleObj spid="_x0000_s345091" name="Equation" r:id="rId5" imgW="139700" imgH="177800" progId="Equation.3">
              <p:embed/>
            </p:oleObj>
          </a:graphicData>
        </a:graphic>
      </p:graphicFrame>
      <p:graphicFrame>
        <p:nvGraphicFramePr>
          <p:cNvPr id="17" name="Object 4"/>
          <p:cNvGraphicFramePr>
            <a:graphicFrameLocks noChangeAspect="1"/>
          </p:cNvGraphicFramePr>
          <p:nvPr/>
        </p:nvGraphicFramePr>
        <p:xfrm>
          <a:off x="5594350" y="4868862"/>
          <a:ext cx="238125" cy="236538"/>
        </p:xfrm>
        <a:graphic>
          <a:graphicData uri="http://schemas.openxmlformats.org/presentationml/2006/ole">
            <p:oleObj spid="_x0000_s345092" name="Equation" r:id="rId6" imgW="101600" imgH="101600" progId="Equation.3">
              <p:embed/>
            </p:oleObj>
          </a:graphicData>
        </a:graphic>
      </p:graphicFrame>
      <p:graphicFrame>
        <p:nvGraphicFramePr>
          <p:cNvPr id="19" name="Object 10"/>
          <p:cNvGraphicFramePr>
            <a:graphicFrameLocks noChangeAspect="1"/>
          </p:cNvGraphicFramePr>
          <p:nvPr/>
        </p:nvGraphicFramePr>
        <p:xfrm>
          <a:off x="152400" y="5972469"/>
          <a:ext cx="5101137" cy="580731"/>
        </p:xfrm>
        <a:graphic>
          <a:graphicData uri="http://schemas.openxmlformats.org/presentationml/2006/ole">
            <p:oleObj spid="_x0000_s345093" name="Equation" r:id="rId7" imgW="2235200" imgH="254000" progId="Equation.3">
              <p:embed/>
            </p:oleObj>
          </a:graphicData>
        </a:graphic>
      </p:graphicFrame>
      <p:sp>
        <p:nvSpPr>
          <p:cNvPr id="20" name="Rectangle 2"/>
          <p:cNvSpPr txBox="1">
            <a:spLocks noChangeArrowheads="1"/>
          </p:cNvSpPr>
          <p:nvPr/>
        </p:nvSpPr>
        <p:spPr bwMode="auto">
          <a:xfrm>
            <a:off x="3451225" y="4724400"/>
            <a:ext cx="1828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frequency</a:t>
            </a:r>
          </a:p>
        </p:txBody>
      </p:sp>
      <p:sp>
        <p:nvSpPr>
          <p:cNvPr id="24" name="Rectangle 2"/>
          <p:cNvSpPr txBox="1">
            <a:spLocks noChangeArrowheads="1"/>
          </p:cNvSpPr>
          <p:nvPr/>
        </p:nvSpPr>
        <p:spPr bwMode="auto">
          <a:xfrm>
            <a:off x="6248400" y="4724400"/>
            <a:ext cx="24384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speed of light</a:t>
            </a:r>
          </a:p>
        </p:txBody>
      </p:sp>
      <p:sp>
        <p:nvSpPr>
          <p:cNvPr id="25" name="Rectangle 2"/>
          <p:cNvSpPr txBox="1">
            <a:spLocks noChangeArrowheads="1"/>
          </p:cNvSpPr>
          <p:nvPr/>
        </p:nvSpPr>
        <p:spPr bwMode="auto">
          <a:xfrm>
            <a:off x="5410200" y="5340350"/>
            <a:ext cx="38862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relative complex</a:t>
            </a:r>
            <a:r>
              <a:rPr kumimoji="0" lang="en-US" sz="2000" b="1" i="0" u="none" strike="noStrike" kern="0" cap="none" spc="0" normalizeH="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 </a:t>
            </a: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permittivity</a:t>
            </a:r>
          </a:p>
        </p:txBody>
      </p:sp>
      <p:sp>
        <p:nvSpPr>
          <p:cNvPr id="26" name="Rectangle 2"/>
          <p:cNvSpPr txBox="1">
            <a:spLocks noChangeArrowheads="1"/>
          </p:cNvSpPr>
          <p:nvPr/>
        </p:nvSpPr>
        <p:spPr bwMode="auto">
          <a:xfrm>
            <a:off x="5410200" y="6019800"/>
            <a:ext cx="4114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relative complex permeability</a:t>
            </a:r>
          </a:p>
        </p:txBody>
      </p:sp>
      <p:graphicFrame>
        <p:nvGraphicFramePr>
          <p:cNvPr id="27" name="Object 14"/>
          <p:cNvGraphicFramePr>
            <a:graphicFrameLocks noChangeAspect="1"/>
          </p:cNvGraphicFramePr>
          <p:nvPr/>
        </p:nvGraphicFramePr>
        <p:xfrm>
          <a:off x="152401" y="5372588"/>
          <a:ext cx="5105400" cy="494812"/>
        </p:xfrm>
        <a:graphic>
          <a:graphicData uri="http://schemas.openxmlformats.org/presentationml/2006/ole">
            <p:oleObj spid="_x0000_s345094" name="Equation" r:id="rId8" imgW="2108200" imgH="203200" progId="Equation.3">
              <p:embed/>
            </p:oleObj>
          </a:graphicData>
        </a:graphic>
      </p:graphicFrame>
      <p:sp>
        <p:nvSpPr>
          <p:cNvPr id="28" name="Rectangle 55"/>
          <p:cNvSpPr>
            <a:spLocks noChangeArrowheads="1"/>
          </p:cNvSpPr>
          <p:nvPr/>
        </p:nvSpPr>
        <p:spPr bwMode="auto">
          <a:xfrm>
            <a:off x="152400" y="838200"/>
            <a:ext cx="8763000" cy="990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Location of the ferrite (assuming known EM properties)</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EM simulations and put the ferrite at (close to) the maximum of the magnetic field of the mode to be damped (at the metallic wall)</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Should not be seen directly by the beam (if possible)…</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Penetration depth</a:t>
            </a:r>
            <a:endParaRPr lang="en-US" sz="1800" dirty="0" smtClean="0">
              <a:solidFill>
                <a:srgbClr val="FFFF00"/>
              </a:solidFill>
              <a:latin typeface="Arial" pitchFamily="-109" charset="0"/>
              <a:sym typeface="Symbol" pitchFamily="-109" charset="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47</a:t>
            </a:fld>
            <a:endParaRPr lang="en-US" sz="1000" dirty="0" smtClean="0"/>
          </a:p>
        </p:txBody>
      </p:sp>
      <p:graphicFrame>
        <p:nvGraphicFramePr>
          <p:cNvPr id="18" name="Object 12"/>
          <p:cNvGraphicFramePr>
            <a:graphicFrameLocks noChangeAspect="1"/>
          </p:cNvGraphicFramePr>
          <p:nvPr/>
        </p:nvGraphicFramePr>
        <p:xfrm>
          <a:off x="2614612" y="842963"/>
          <a:ext cx="3862388" cy="1366837"/>
        </p:xfrm>
        <a:graphic>
          <a:graphicData uri="http://schemas.openxmlformats.org/presentationml/2006/ole">
            <p:oleObj spid="_x0000_s347143" name="Equation" r:id="rId4" imgW="1651000" imgH="584200" progId="Equation.3">
              <p:embed/>
            </p:oleObj>
          </a:graphicData>
        </a:graphic>
      </p:graphicFrame>
      <p:graphicFrame>
        <p:nvGraphicFramePr>
          <p:cNvPr id="21" name="Object 14"/>
          <p:cNvGraphicFramePr>
            <a:graphicFrameLocks noChangeAspect="1"/>
          </p:cNvGraphicFramePr>
          <p:nvPr/>
        </p:nvGraphicFramePr>
        <p:xfrm>
          <a:off x="6719888" y="3505200"/>
          <a:ext cx="979487" cy="415925"/>
        </p:xfrm>
        <a:graphic>
          <a:graphicData uri="http://schemas.openxmlformats.org/presentationml/2006/ole">
            <p:oleObj spid="_x0000_s347144" name="Equation" r:id="rId5" imgW="419100" imgH="177800" progId="Equation.3">
              <p:embed/>
            </p:oleObj>
          </a:graphicData>
        </a:graphic>
      </p:graphicFrame>
      <p:graphicFrame>
        <p:nvGraphicFramePr>
          <p:cNvPr id="22" name="Object 15"/>
          <p:cNvGraphicFramePr>
            <a:graphicFrameLocks noChangeAspect="1"/>
          </p:cNvGraphicFramePr>
          <p:nvPr/>
        </p:nvGraphicFramePr>
        <p:xfrm>
          <a:off x="6715125" y="4114800"/>
          <a:ext cx="1971675" cy="477838"/>
        </p:xfrm>
        <a:graphic>
          <a:graphicData uri="http://schemas.openxmlformats.org/presentationml/2006/ole">
            <p:oleObj spid="_x0000_s347145" name="Equation" r:id="rId6" imgW="838200" imgH="203200" progId="Equation.3">
              <p:embed/>
            </p:oleObj>
          </a:graphicData>
        </a:graphic>
      </p:graphicFrame>
      <p:graphicFrame>
        <p:nvGraphicFramePr>
          <p:cNvPr id="23" name="Object 8"/>
          <p:cNvGraphicFramePr>
            <a:graphicFrameLocks noChangeAspect="1"/>
          </p:cNvGraphicFramePr>
          <p:nvPr/>
        </p:nvGraphicFramePr>
        <p:xfrm>
          <a:off x="6759575" y="4800600"/>
          <a:ext cx="327025" cy="415925"/>
        </p:xfrm>
        <a:graphic>
          <a:graphicData uri="http://schemas.openxmlformats.org/presentationml/2006/ole">
            <p:oleObj spid="_x0000_s347146" name="Equation" r:id="rId7" imgW="139700" imgH="177800" progId="Equation.3">
              <p:embed/>
            </p:oleObj>
          </a:graphicData>
        </a:graphic>
      </p:graphicFrame>
      <p:sp>
        <p:nvSpPr>
          <p:cNvPr id="29" name="Rectangle 2"/>
          <p:cNvSpPr txBox="1">
            <a:spLocks noChangeArrowheads="1"/>
          </p:cNvSpPr>
          <p:nvPr/>
        </p:nvSpPr>
        <p:spPr bwMode="auto">
          <a:xfrm>
            <a:off x="7239000" y="4800600"/>
            <a:ext cx="16002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vacuum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ＭＳ Ｐゴシック" pitchFamily="-106" charset="-128"/>
                <a:cs typeface="ＭＳ Ｐゴシック" pitchFamily="-106" charset="-128"/>
              </a:rPr>
              <a:t>permittivity</a:t>
            </a:r>
          </a:p>
        </p:txBody>
      </p:sp>
      <p:pic>
        <p:nvPicPr>
          <p:cNvPr id="30" name="Picture 29"/>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616156" y="2362200"/>
            <a:ext cx="5860844" cy="4114801"/>
          </a:xfrm>
          <a:prstGeom prst="rect">
            <a:avLst/>
          </a:prstGeom>
          <a:solidFill>
            <a:srgbClr val="FFFFFF"/>
          </a:solidFill>
        </p:spPr>
      </p:pic>
      <p:graphicFrame>
        <p:nvGraphicFramePr>
          <p:cNvPr id="31" name="Object 27"/>
          <p:cNvGraphicFramePr>
            <a:graphicFrameLocks noChangeAspect="1"/>
          </p:cNvGraphicFramePr>
          <p:nvPr/>
        </p:nvGraphicFramePr>
        <p:xfrm>
          <a:off x="5105400" y="2895600"/>
          <a:ext cx="357188" cy="415925"/>
        </p:xfrm>
        <a:graphic>
          <a:graphicData uri="http://schemas.openxmlformats.org/presentationml/2006/ole">
            <p:oleObj spid="_x0000_s347147" name="Equation" r:id="rId10" imgW="152400" imgH="177800" progId="Equation.3">
              <p:embed/>
            </p:oleObj>
          </a:graphicData>
        </a:graphic>
      </p:graphicFrame>
      <p:graphicFrame>
        <p:nvGraphicFramePr>
          <p:cNvPr id="32" name="Object 28"/>
          <p:cNvGraphicFramePr>
            <a:graphicFrameLocks noChangeAspect="1"/>
          </p:cNvGraphicFramePr>
          <p:nvPr/>
        </p:nvGraphicFramePr>
        <p:xfrm>
          <a:off x="5770563" y="2895600"/>
          <a:ext cx="387350" cy="415925"/>
        </p:xfrm>
        <a:graphic>
          <a:graphicData uri="http://schemas.openxmlformats.org/presentationml/2006/ole">
            <p:oleObj spid="_x0000_s347148" name="Equation" r:id="rId11" imgW="165100" imgH="177800" progId="Equation.3">
              <p:embed/>
            </p:oleObj>
          </a:graphicData>
        </a:graphic>
      </p:graphicFrame>
      <p:graphicFrame>
        <p:nvGraphicFramePr>
          <p:cNvPr id="33" name="Object 31"/>
          <p:cNvGraphicFramePr>
            <a:graphicFrameLocks noChangeAspect="1"/>
          </p:cNvGraphicFramePr>
          <p:nvPr/>
        </p:nvGraphicFramePr>
        <p:xfrm>
          <a:off x="6915150" y="1066800"/>
          <a:ext cx="1574800" cy="444500"/>
        </p:xfrm>
        <a:graphic>
          <a:graphicData uri="http://schemas.openxmlformats.org/presentationml/2006/ole">
            <p:oleObj spid="_x0000_s347149" name="Equation" r:id="rId12" imgW="723900" imgH="203200" progId="Equation.3">
              <p:embed/>
            </p:oleObj>
          </a:graphicData>
        </a:graphic>
      </p:graphicFrame>
      <p:sp>
        <p:nvSpPr>
          <p:cNvPr id="34" name="AutoShape 6"/>
          <p:cNvSpPr>
            <a:spLocks noChangeArrowheads="1"/>
          </p:cNvSpPr>
          <p:nvPr/>
        </p:nvSpPr>
        <p:spPr bwMode="auto">
          <a:xfrm>
            <a:off x="6324600" y="2133600"/>
            <a:ext cx="2590800" cy="1066800"/>
          </a:xfrm>
          <a:prstGeom prst="wedgeEllipseCallout">
            <a:avLst>
              <a:gd name="adj1" fmla="val 24482"/>
              <a:gd name="adj2" fmla="val -110647"/>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35" name="Text Box 7"/>
          <p:cNvSpPr txBox="1">
            <a:spLocks noChangeArrowheads="1"/>
          </p:cNvSpPr>
          <p:nvPr/>
        </p:nvSpPr>
        <p:spPr bwMode="auto">
          <a:xfrm>
            <a:off x="6400800" y="2209800"/>
            <a:ext cx="2514600" cy="923330"/>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The </a:t>
            </a:r>
            <a:r>
              <a:rPr lang="en-US" sz="1800" dirty="0" err="1" smtClean="0">
                <a:latin typeface="Arial" pitchFamily="-109" charset="0"/>
                <a:ea typeface="Arial" pitchFamily="-109" charset="0"/>
                <a:cs typeface="Arial" pitchFamily="-109" charset="0"/>
              </a:rPr>
              <a:t>ε</a:t>
            </a:r>
            <a:r>
              <a:rPr lang="en-US" sz="1800" dirty="0" smtClean="0">
                <a:latin typeface="Arial" pitchFamily="-109" charset="0"/>
                <a:ea typeface="Arial" pitchFamily="-109" charset="0"/>
                <a:cs typeface="Arial" pitchFamily="-109" charset="0"/>
              </a:rPr>
              <a:t>’’ is usually small and can be neglected</a:t>
            </a:r>
            <a:endParaRPr lang="en-US" sz="1800" dirty="0">
              <a:latin typeface="Arial" pitchFamily="-109" charset="0"/>
              <a:ea typeface="Arial" pitchFamily="-109" charset="0"/>
              <a:cs typeface="Arial" pitchFamily="-109" charset="0"/>
            </a:endParaRPr>
          </a:p>
        </p:txBody>
      </p:sp>
      <p:sp>
        <p:nvSpPr>
          <p:cNvPr id="36" name="Rectangle 55"/>
          <p:cNvSpPr>
            <a:spLocks noChangeArrowheads="1"/>
          </p:cNvSpPr>
          <p:nvPr/>
        </p:nvSpPr>
        <p:spPr bwMode="auto">
          <a:xfrm>
            <a:off x="152400" y="838200"/>
            <a:ext cx="2438400" cy="990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Case of the 4A4 </a:t>
            </a:r>
          </a:p>
          <a:p>
            <a:pPr marL="342900" indent="-342900" algn="just">
              <a:lnSpc>
                <a:spcPct val="120000"/>
              </a:lnSpc>
              <a:tabLst>
                <a:tab pos="1146175" algn="l"/>
              </a:tabLst>
            </a:pPr>
            <a:r>
              <a:rPr lang="en-US" sz="2000" dirty="0" smtClean="0">
                <a:solidFill>
                  <a:srgbClr val="FFFFFF"/>
                </a:solidFill>
                <a:latin typeface="Arial" pitchFamily="-109" charset="0"/>
                <a:sym typeface="Symbol" pitchFamily="-109" charset="2"/>
              </a:rPr>
              <a:t>	ferrite</a:t>
            </a:r>
            <a:endParaRPr lang="en-US" sz="1800" dirty="0" smtClean="0">
              <a:solidFill>
                <a:srgbClr val="FFFFFF"/>
              </a:solidFill>
              <a:latin typeface="Arial" pitchFamily="-109" charset="0"/>
              <a:sym typeface="Symbol" pitchFamily="-109" charset="2"/>
            </a:endParaRPr>
          </a:p>
        </p:txBody>
      </p:sp>
      <p:sp>
        <p:nvSpPr>
          <p:cNvPr id="19" name="Rectangle 2"/>
          <p:cNvSpPr>
            <a:spLocks noGrp="1" noChangeArrowheads="1"/>
          </p:cNvSpPr>
          <p:nvPr>
            <p:ph type="title"/>
          </p:nvPr>
        </p:nvSpPr>
        <p:spPr>
          <a:xfrm>
            <a:off x="0" y="76200"/>
            <a:ext cx="9144000" cy="762000"/>
          </a:xfrm>
          <a:noFill/>
          <a:ln/>
        </p:spPr>
        <p:txBody>
          <a:bodyPr/>
          <a:lstStyle/>
          <a:p>
            <a:pPr algn="ctr"/>
            <a:r>
              <a:rPr lang="en-US" sz="2400" dirty="0" smtClean="0">
                <a:solidFill>
                  <a:schemeClr val="tx1"/>
                </a:solidFill>
              </a:rPr>
              <a:t>FERRITE: SEVERAL TYPES, CRITERIA &amp; GUIDELINES (2/4)</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48</a:t>
            </a:fld>
            <a:endParaRPr lang="en-US" sz="1000" dirty="0" smtClean="0"/>
          </a:p>
        </p:txBody>
      </p:sp>
      <p:pic>
        <p:nvPicPr>
          <p:cNvPr id="16" name="Picture 1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13833" y="685800"/>
            <a:ext cx="8449167" cy="5791200"/>
          </a:xfrm>
          <a:prstGeom prst="rect">
            <a:avLst/>
          </a:prstGeom>
          <a:solidFill>
            <a:srgbClr val="FFFFFF"/>
          </a:solidFill>
        </p:spPr>
      </p:pic>
      <p:sp>
        <p:nvSpPr>
          <p:cNvPr id="17" name="AutoShape 6"/>
          <p:cNvSpPr>
            <a:spLocks noChangeArrowheads="1"/>
          </p:cNvSpPr>
          <p:nvPr/>
        </p:nvSpPr>
        <p:spPr bwMode="auto">
          <a:xfrm>
            <a:off x="5943600" y="2438400"/>
            <a:ext cx="1371600" cy="762000"/>
          </a:xfrm>
          <a:prstGeom prst="wedgeEllipseCallout">
            <a:avLst>
              <a:gd name="adj1" fmla="val 70206"/>
              <a:gd name="adj2" fmla="val 203638"/>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19" name="Text Box 7"/>
          <p:cNvSpPr txBox="1">
            <a:spLocks noChangeArrowheads="1"/>
          </p:cNvSpPr>
          <p:nvPr/>
        </p:nvSpPr>
        <p:spPr bwMode="auto">
          <a:xfrm>
            <a:off x="6096000" y="2438400"/>
            <a:ext cx="1219200" cy="701731"/>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 7 mm </a:t>
            </a:r>
          </a:p>
          <a:p>
            <a:pPr algn="ctr"/>
            <a:r>
              <a:rPr lang="en-US" sz="1800" dirty="0" smtClean="0">
                <a:latin typeface="Arial" pitchFamily="-109" charset="0"/>
                <a:ea typeface="Arial" pitchFamily="-109" charset="0"/>
                <a:cs typeface="Arial" pitchFamily="-109" charset="0"/>
              </a:rPr>
              <a:t>at 1 GHz </a:t>
            </a:r>
            <a:endParaRPr lang="en-US" sz="1800" dirty="0">
              <a:latin typeface="Arial" pitchFamily="-109" charset="0"/>
              <a:ea typeface="Arial" pitchFamily="-109" charset="0"/>
              <a:cs typeface="Arial" pitchFamily="-109" charset="0"/>
            </a:endParaRPr>
          </a:p>
        </p:txBody>
      </p:sp>
      <p:sp>
        <p:nvSpPr>
          <p:cNvPr id="9" name="Rectangle 2"/>
          <p:cNvSpPr>
            <a:spLocks noGrp="1" noChangeArrowheads="1"/>
          </p:cNvSpPr>
          <p:nvPr>
            <p:ph type="title"/>
          </p:nvPr>
        </p:nvSpPr>
        <p:spPr>
          <a:xfrm>
            <a:off x="0" y="76200"/>
            <a:ext cx="9144000" cy="762000"/>
          </a:xfrm>
          <a:noFill/>
          <a:ln/>
        </p:spPr>
        <p:txBody>
          <a:bodyPr/>
          <a:lstStyle/>
          <a:p>
            <a:pPr algn="ctr"/>
            <a:r>
              <a:rPr lang="en-US" sz="2400" dirty="0" smtClean="0">
                <a:solidFill>
                  <a:schemeClr val="tx1"/>
                </a:solidFill>
              </a:rPr>
              <a:t>FERRITE: SEVERAL TYPES, CRITERIA &amp; GUIDELINES (3/4)</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49</a:t>
            </a:fld>
            <a:endParaRPr lang="en-US" sz="1000" dirty="0" smtClean="0"/>
          </a:p>
        </p:txBody>
      </p:sp>
      <p:sp>
        <p:nvSpPr>
          <p:cNvPr id="4" name="Rectangle 55"/>
          <p:cNvSpPr>
            <a:spLocks noChangeArrowheads="1"/>
          </p:cNvSpPr>
          <p:nvPr/>
        </p:nvSpPr>
        <p:spPr bwMode="auto">
          <a:xfrm>
            <a:off x="304800" y="842400"/>
            <a:ext cx="8458200" cy="3501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rgbClr val="FFFF00"/>
                </a:solidFill>
                <a:latin typeface="Arial" pitchFamily="-109" charset="0"/>
                <a:sym typeface="Symbol" pitchFamily="-109" charset="2"/>
              </a:rPr>
              <a:t>To damp a mode at a frequency </a:t>
            </a:r>
            <a:r>
              <a:rPr lang="en-US" sz="2000" i="1" dirty="0" err="1" smtClean="0">
                <a:solidFill>
                  <a:srgbClr val="FFFF00"/>
                </a:solidFill>
                <a:latin typeface="Arial" pitchFamily="-109" charset="0"/>
                <a:sym typeface="Symbol" pitchFamily="-109" charset="2"/>
              </a:rPr>
              <a:t>f</a:t>
            </a:r>
            <a:r>
              <a:rPr lang="en-US" sz="2000" dirty="0" smtClean="0">
                <a:solidFill>
                  <a:srgbClr val="FFFF00"/>
                </a:solidFill>
                <a:latin typeface="Arial" pitchFamily="-109" charset="0"/>
                <a:sym typeface="Symbol" pitchFamily="-109" charset="2"/>
              </a:rPr>
              <a:t>, a ferrite’s thickness equal to the penetration depth at frequency </a:t>
            </a:r>
            <a:r>
              <a:rPr lang="en-US" sz="2000" i="1" dirty="0" err="1" smtClean="0">
                <a:solidFill>
                  <a:srgbClr val="FFFF00"/>
                </a:solidFill>
                <a:latin typeface="Arial" pitchFamily="-109" charset="0"/>
                <a:sym typeface="Symbol" pitchFamily="-109" charset="2"/>
              </a:rPr>
              <a:t>f</a:t>
            </a:r>
            <a:r>
              <a:rPr lang="en-US" sz="2000" i="1" dirty="0" smtClean="0">
                <a:solidFill>
                  <a:srgbClr val="FFFF00"/>
                </a:solidFill>
                <a:latin typeface="Arial" pitchFamily="-109" charset="0"/>
                <a:sym typeface="Symbol" pitchFamily="-109" charset="2"/>
              </a:rPr>
              <a:t> </a:t>
            </a:r>
            <a:r>
              <a:rPr lang="en-US" sz="2000" dirty="0" smtClean="0">
                <a:solidFill>
                  <a:srgbClr val="FFFF00"/>
                </a:solidFill>
                <a:latin typeface="Arial" pitchFamily="-109" charset="0"/>
                <a:sym typeface="Symbol" pitchFamily="-109" charset="2"/>
              </a:rPr>
              <a:t>is an upper limit =&gt; It is enough to have less, say (as a 1</a:t>
            </a:r>
            <a:r>
              <a:rPr lang="en-US" sz="2000" baseline="30000" dirty="0" smtClean="0">
                <a:solidFill>
                  <a:srgbClr val="FFFF00"/>
                </a:solidFill>
                <a:latin typeface="Arial" pitchFamily="-109" charset="0"/>
                <a:sym typeface="Symbol" pitchFamily="-109" charset="2"/>
              </a:rPr>
              <a:t>st</a:t>
            </a:r>
            <a:r>
              <a:rPr lang="en-US" sz="2000" dirty="0" smtClean="0">
                <a:solidFill>
                  <a:srgbClr val="FFFF00"/>
                </a:solidFill>
                <a:latin typeface="Arial" pitchFamily="-109" charset="0"/>
                <a:sym typeface="Symbol" pitchFamily="-109" charset="2"/>
              </a:rPr>
              <a:t> guideline, but it should be confirmed by simulation for the particular case under study):</a:t>
            </a:r>
          </a:p>
          <a:p>
            <a:pPr marL="800100" lvl="1" indent="-342900" algn="just">
              <a:lnSpc>
                <a:spcPct val="120000"/>
              </a:lnSpc>
              <a:tabLst>
                <a:tab pos="1146175" algn="l"/>
              </a:tabLst>
            </a:pPr>
            <a:r>
              <a:rPr lang="en-US" sz="2000" dirty="0" smtClean="0">
                <a:solidFill>
                  <a:srgbClr val="FFFF00"/>
                </a:solidFill>
                <a:latin typeface="Arial" pitchFamily="-109" charset="0"/>
                <a:sym typeface="Symbol" pitchFamily="-109" charset="2"/>
              </a:rPr>
              <a:t>			</a:t>
            </a:r>
            <a:r>
              <a:rPr lang="en-US" sz="2000" dirty="0" smtClean="0">
                <a:solidFill>
                  <a:schemeClr val="tx1"/>
                </a:solidFill>
                <a:latin typeface="Arial" pitchFamily="-109" charset="0"/>
                <a:sym typeface="Symbol" pitchFamily="-109" charset="2"/>
              </a:rPr>
              <a:t>Ferrite thickness ≈ penetration depth / 2</a:t>
            </a:r>
          </a:p>
          <a:p>
            <a:pPr marL="800100" lvl="1" indent="-342900" algn="just">
              <a:lnSpc>
                <a:spcPct val="120000"/>
              </a:lnSpc>
              <a:tabLst>
                <a:tab pos="1146175" algn="l"/>
              </a:tabLst>
            </a:pPr>
            <a:r>
              <a:rPr lang="en-US" sz="500" dirty="0" smtClean="0">
                <a:solidFill>
                  <a:srgbClr val="FFFF00"/>
                </a:solidFill>
                <a:latin typeface="Arial" pitchFamily="-109" charset="0"/>
                <a:sym typeface="Symbol" pitchFamily="-109" charset="2"/>
              </a:rPr>
              <a:t>	</a:t>
            </a:r>
            <a:r>
              <a:rPr lang="en-US" sz="2000" dirty="0" smtClean="0">
                <a:solidFill>
                  <a:srgbClr val="FFFF00"/>
                </a:solidFill>
                <a:latin typeface="Arial" pitchFamily="-109" charset="0"/>
                <a:sym typeface="Symbol" pitchFamily="-109" charset="2"/>
              </a:rPr>
              <a:t>   </a:t>
            </a:r>
          </a:p>
          <a:p>
            <a:pPr marL="342900" indent="-342900" algn="just">
              <a:lnSpc>
                <a:spcPct val="120000"/>
              </a:lnSpc>
              <a:buFont typeface="Wingdings" charset="2"/>
              <a:buChar char="u"/>
              <a:tabLst>
                <a:tab pos="1146175" algn="l"/>
              </a:tabLst>
            </a:pPr>
            <a:r>
              <a:rPr lang="en-US" sz="2000" dirty="0" smtClean="0">
                <a:solidFill>
                  <a:srgbClr val="FFFF00"/>
                </a:solidFill>
                <a:latin typeface="Arial" pitchFamily="-109" charset="0"/>
                <a:sym typeface="Symbol" pitchFamily="-109" charset="2"/>
              </a:rPr>
              <a:t>Example with the previous (fitted) 4A4 ferrite: if one wants to damp a mode at 1 GHz, a thickness of ~ 3-4 mm is OK</a:t>
            </a:r>
          </a:p>
          <a:p>
            <a:pPr marL="342900" indent="-342900" algn="just">
              <a:lnSpc>
                <a:spcPct val="120000"/>
              </a:lnSpc>
              <a:buFont typeface="Wingdings" charset="2"/>
              <a:buChar char="u"/>
              <a:tabLst>
                <a:tab pos="1146175" algn="l"/>
              </a:tabLst>
            </a:pPr>
            <a:endParaRPr lang="en-US" sz="1000" dirty="0" smtClean="0">
              <a:solidFill>
                <a:srgbClr val="FFFF00"/>
              </a:solidFill>
              <a:latin typeface="Arial" pitchFamily="-109" charset="0"/>
              <a:sym typeface="Symbol" pitchFamily="-109" charset="2"/>
            </a:endParaRPr>
          </a:p>
          <a:p>
            <a:pPr marL="342900" indent="-342900" algn="just">
              <a:lnSpc>
                <a:spcPct val="120000"/>
              </a:lnSpc>
              <a:buFont typeface="Wingdings" charset="2"/>
              <a:buChar char="u"/>
              <a:tabLst>
                <a:tab pos="1146175" algn="l"/>
              </a:tabLst>
            </a:pPr>
            <a:r>
              <a:rPr lang="en-US" sz="2000" dirty="0" smtClean="0">
                <a:solidFill>
                  <a:srgbClr val="FFFF00"/>
                </a:solidFill>
                <a:latin typeface="Arial" pitchFamily="-109" charset="0"/>
                <a:sym typeface="Symbol" pitchFamily="-109" charset="2"/>
              </a:rPr>
              <a:t>Remarks:</a:t>
            </a:r>
          </a:p>
          <a:p>
            <a:pPr marL="800100" lvl="1" indent="-342900" algn="just">
              <a:lnSpc>
                <a:spcPct val="120000"/>
              </a:lnSpc>
              <a:buSzPct val="120000"/>
              <a:buFont typeface="Wingdings" charset="2"/>
              <a:buChar char="§"/>
              <a:tabLst>
                <a:tab pos="1146175" algn="l"/>
              </a:tabLst>
            </a:pPr>
            <a:r>
              <a:rPr lang="en-US" sz="1700" dirty="0" smtClean="0">
                <a:solidFill>
                  <a:srgbClr val="FFFFFF"/>
                </a:solidFill>
                <a:latin typeface="Arial" pitchFamily="-109" charset="0"/>
                <a:sym typeface="Symbol" pitchFamily="-109" charset="2"/>
              </a:rPr>
              <a:t>Depending on the frequency, one has to optimize the ferrite to be used</a:t>
            </a:r>
          </a:p>
          <a:p>
            <a:pPr marL="800100" lvl="1" indent="-342900" algn="just">
              <a:lnSpc>
                <a:spcPct val="120000"/>
              </a:lnSpc>
              <a:buSzPct val="120000"/>
              <a:buFont typeface="Wingdings" charset="2"/>
              <a:buChar char="§"/>
              <a:tabLst>
                <a:tab pos="1146175" algn="l"/>
              </a:tabLst>
            </a:pPr>
            <a:r>
              <a:rPr lang="en-US" sz="1700" dirty="0" smtClean="0">
                <a:solidFill>
                  <a:srgbClr val="FFFFFF"/>
                </a:solidFill>
                <a:latin typeface="Arial" pitchFamily="-109" charset="0"/>
                <a:sym typeface="Symbol" pitchFamily="-109" charset="2"/>
              </a:rPr>
              <a:t>A lower limit for the ferrite’s thickness is given by mechanical considerations =&gt; Should be &gt; few mm for ferrite’s tiles. For plasma sprayed ferrite (under study to improve heat conduction, see later), the thickness is dictated by the technology (maximum of few hundreds </a:t>
            </a:r>
            <a:r>
              <a:rPr lang="en-US" sz="1700" dirty="0" err="1" smtClean="0">
                <a:solidFill>
                  <a:srgbClr val="FFFFFF"/>
                </a:solidFill>
                <a:latin typeface="Arial" pitchFamily="-109" charset="0"/>
                <a:sym typeface="Symbol" pitchFamily="-109" charset="2"/>
              </a:rPr>
              <a:t>μm</a:t>
            </a:r>
            <a:r>
              <a:rPr lang="en-US" sz="1700" dirty="0" smtClean="0">
                <a:solidFill>
                  <a:srgbClr val="FFFFFF"/>
                </a:solidFill>
                <a:latin typeface="Arial" pitchFamily="-109" charset="0"/>
                <a:sym typeface="Symbol" pitchFamily="-109" charset="2"/>
              </a:rPr>
              <a:t>)</a:t>
            </a:r>
          </a:p>
        </p:txBody>
      </p:sp>
      <p:sp>
        <p:nvSpPr>
          <p:cNvPr id="8" name="Rectangle 2"/>
          <p:cNvSpPr>
            <a:spLocks noGrp="1" noChangeArrowheads="1"/>
          </p:cNvSpPr>
          <p:nvPr>
            <p:ph type="title"/>
          </p:nvPr>
        </p:nvSpPr>
        <p:spPr>
          <a:xfrm>
            <a:off x="0" y="76200"/>
            <a:ext cx="9144000" cy="762000"/>
          </a:xfrm>
          <a:noFill/>
          <a:ln/>
        </p:spPr>
        <p:txBody>
          <a:bodyPr/>
          <a:lstStyle/>
          <a:p>
            <a:pPr algn="ctr"/>
            <a:r>
              <a:rPr lang="en-US" sz="2400" dirty="0" smtClean="0">
                <a:solidFill>
                  <a:schemeClr val="tx1"/>
                </a:solidFill>
              </a:rPr>
              <a:t>FERRITE: SEVERAL TYPES, CRITERIA &amp; GUIDELINES (4/4)</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a:t>
            </a:fld>
            <a:endParaRPr lang="en-US" sz="1000" dirty="0" smtClean="0"/>
          </a:p>
        </p:txBody>
      </p:sp>
      <p:sp>
        <p:nvSpPr>
          <p:cNvPr id="8" name="Rectangle 55"/>
          <p:cNvSpPr>
            <a:spLocks noChangeArrowheads="1"/>
          </p:cNvSpPr>
          <p:nvPr/>
        </p:nvSpPr>
        <p:spPr bwMode="auto">
          <a:xfrm>
            <a:off x="152400" y="8382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Proposition made during the LMC meeting # 119 (18/01/2012) to review the design of all the components of the LHC equipped with RF fingers =&gt; LRFF (LHC RF Fingers) Task Force before LS1</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Web site: </a:t>
            </a:r>
            <a:r>
              <a:rPr lang="en-US" sz="2000" dirty="0" smtClean="0">
                <a:solidFill>
                  <a:schemeClr val="hlink"/>
                </a:solidFill>
                <a:latin typeface="Arial" pitchFamily="-109" charset="0"/>
                <a:sym typeface="Symbol" pitchFamily="-109" charset="2"/>
                <a:hlinkClick r:id="rId3"/>
              </a:rPr>
              <a:t>http://emetral.web.cern.ch/emetral/LRFF/LRFF.htm</a:t>
            </a:r>
            <a:endParaRPr lang="en-US" sz="2000" dirty="0" smtClean="0">
              <a:solidFill>
                <a:schemeClr val="hlink"/>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2000" dirty="0" smtClean="0">
                <a:solidFill>
                  <a:schemeClr val="tx1"/>
                </a:solidFill>
                <a:latin typeface="Arial" pitchFamily="-109" charset="0"/>
                <a:sym typeface="Symbol" pitchFamily="-109" charset="2"/>
              </a:rPr>
              <a:t>1</a:t>
            </a:r>
            <a:r>
              <a:rPr lang="en-US" sz="2000" baseline="30000" dirty="0" smtClean="0">
                <a:solidFill>
                  <a:schemeClr val="tx1"/>
                </a:solidFill>
                <a:latin typeface="Arial" pitchFamily="-109" charset="0"/>
                <a:sym typeface="Symbol" pitchFamily="-109" charset="2"/>
              </a:rPr>
              <a:t>st</a:t>
            </a:r>
            <a:r>
              <a:rPr lang="en-US" sz="2000" dirty="0" smtClean="0">
                <a:solidFill>
                  <a:schemeClr val="tx1"/>
                </a:solidFill>
                <a:latin typeface="Arial" pitchFamily="-109" charset="0"/>
                <a:sym typeface="Symbol" pitchFamily="-109" charset="2"/>
              </a:rPr>
              <a:t> (kick-off) meeting: 20/03/2012</a:t>
            </a:r>
          </a:p>
          <a:p>
            <a:pPr marL="800100" lvl="1" indent="-342900" algn="just">
              <a:lnSpc>
                <a:spcPct val="120000"/>
              </a:lnSpc>
              <a:buSzPct val="120000"/>
              <a:buFont typeface="Wingdings" charset="2"/>
              <a:buChar char="§"/>
              <a:tabLst>
                <a:tab pos="1146175" algn="l"/>
              </a:tabLst>
            </a:pPr>
            <a:r>
              <a:rPr lang="en-US" sz="2000" dirty="0" smtClean="0">
                <a:solidFill>
                  <a:schemeClr val="tx1"/>
                </a:solidFill>
                <a:latin typeface="Arial" pitchFamily="-109" charset="0"/>
                <a:sym typeface="Symbol" pitchFamily="-109" charset="2"/>
              </a:rPr>
              <a:t>20</a:t>
            </a:r>
            <a:r>
              <a:rPr lang="en-US" sz="2000" baseline="30000" dirty="0" smtClean="0">
                <a:solidFill>
                  <a:schemeClr val="tx1"/>
                </a:solidFill>
                <a:latin typeface="Arial" pitchFamily="-109" charset="0"/>
                <a:sym typeface="Symbol" pitchFamily="-109" charset="2"/>
              </a:rPr>
              <a:t>th</a:t>
            </a:r>
            <a:r>
              <a:rPr lang="en-US" sz="2000" dirty="0" smtClean="0">
                <a:solidFill>
                  <a:schemeClr val="tx1"/>
                </a:solidFill>
                <a:latin typeface="Arial" pitchFamily="-109" charset="0"/>
                <a:sym typeface="Symbol" pitchFamily="-109" charset="2"/>
              </a:rPr>
              <a:t> (last) meeting: 27/11/2012</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Members</a:t>
            </a:r>
            <a:endParaRPr lang="en-US" sz="1800" dirty="0" smtClean="0">
              <a:solidFill>
                <a:srgbClr val="FFFF00"/>
              </a:solidFill>
              <a:latin typeface="Arial" pitchFamily="-109" charset="0"/>
              <a:sym typeface="Symbol" pitchFamily="-109" charset="2"/>
            </a:endParaRP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INTRODUCTION (2/3)</a:t>
            </a:r>
          </a:p>
        </p:txBody>
      </p:sp>
      <p:pic>
        <p:nvPicPr>
          <p:cNvPr id="6" name="Picture 5" descr="Picture 75.png"/>
          <p:cNvPicPr>
            <a:picLocks noChangeAspect="1"/>
          </p:cNvPicPr>
          <p:nvPr/>
        </p:nvPicPr>
        <p:blipFill>
          <a:blip r:embed="rId4"/>
          <a:stretch>
            <a:fillRect/>
          </a:stretch>
        </p:blipFill>
        <p:spPr>
          <a:xfrm>
            <a:off x="0" y="3844710"/>
            <a:ext cx="9144000" cy="301329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50</a:t>
            </a:fld>
            <a:endParaRPr lang="en-US" sz="1000" dirty="0" smtClean="0"/>
          </a:p>
        </p:txBody>
      </p:sp>
      <p:sp>
        <p:nvSpPr>
          <p:cNvPr id="4" name="Rectangle 55"/>
          <p:cNvSpPr>
            <a:spLocks noChangeArrowheads="1"/>
          </p:cNvSpPr>
          <p:nvPr/>
        </p:nvSpPr>
        <p:spPr bwMode="auto">
          <a:xfrm>
            <a:off x="304800" y="762000"/>
            <a:ext cx="8534400" cy="5638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Nominated “ferrite responsible persons” at CERN: </a:t>
            </a:r>
            <a:r>
              <a:rPr lang="en-US" sz="2000" dirty="0" smtClean="0">
                <a:solidFill>
                  <a:schemeClr val="tx1"/>
                </a:solidFill>
                <a:latin typeface="Arial" pitchFamily="-109" charset="0"/>
                <a:sym typeface="Symbol" pitchFamily="-109" charset="2"/>
              </a:rPr>
              <a:t>Fritz </a:t>
            </a:r>
            <a:r>
              <a:rPr lang="en-US" sz="2000" dirty="0" err="1" smtClean="0">
                <a:solidFill>
                  <a:schemeClr val="tx1"/>
                </a:solidFill>
                <a:latin typeface="Arial" pitchFamily="-109" charset="0"/>
                <a:sym typeface="Symbol" pitchFamily="-109" charset="2"/>
              </a:rPr>
              <a:t>Caspers</a:t>
            </a:r>
            <a:r>
              <a:rPr lang="en-US" sz="2000" dirty="0" smtClean="0">
                <a:solidFill>
                  <a:schemeClr val="tx1"/>
                </a:solidFill>
                <a:latin typeface="Arial" pitchFamily="-109" charset="0"/>
                <a:sym typeface="Symbol" pitchFamily="-109" charset="2"/>
              </a:rPr>
              <a:t> </a:t>
            </a:r>
            <a:r>
              <a:rPr lang="en-US" sz="2000" dirty="0" smtClean="0">
                <a:solidFill>
                  <a:schemeClr val="hlink"/>
                </a:solidFill>
                <a:latin typeface="Arial" pitchFamily="-109" charset="0"/>
                <a:sym typeface="Symbol" pitchFamily="-109" charset="2"/>
              </a:rPr>
              <a:t>and </a:t>
            </a:r>
            <a:r>
              <a:rPr lang="en-US" sz="2000" dirty="0" smtClean="0">
                <a:solidFill>
                  <a:srgbClr val="FFFFFF"/>
                </a:solidFill>
                <a:latin typeface="Arial" pitchFamily="-109" charset="0"/>
                <a:sym typeface="Symbol" pitchFamily="-109" charset="2"/>
              </a:rPr>
              <a:t>Christine </a:t>
            </a:r>
            <a:r>
              <a:rPr lang="en-US" sz="2000" dirty="0" err="1" smtClean="0">
                <a:solidFill>
                  <a:srgbClr val="FFFFFF"/>
                </a:solidFill>
                <a:latin typeface="Arial" pitchFamily="-109" charset="0"/>
                <a:sym typeface="Symbol" pitchFamily="-109" charset="2"/>
              </a:rPr>
              <a:t>Vollinger</a:t>
            </a:r>
            <a:endParaRPr lang="en-US" sz="2000" dirty="0" smtClean="0">
              <a:solidFill>
                <a:srgbClr val="FFFFFF"/>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EM measurements of the TT2-111R ferrite</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This ferrite is readily available in tiles of 6 cm </a:t>
            </a:r>
            <a:r>
              <a:rPr lang="en-US" sz="1800" dirty="0" err="1" smtClean="0">
                <a:solidFill>
                  <a:srgbClr val="FFFFFF"/>
                </a:solidFill>
                <a:latin typeface="Arial" pitchFamily="-109" charset="0"/>
                <a:sym typeface="Symbol" pitchFamily="-109" charset="2"/>
              </a:rPr>
              <a:t>x</a:t>
            </a:r>
            <a:r>
              <a:rPr lang="en-US" sz="1800" dirty="0" smtClean="0">
                <a:solidFill>
                  <a:srgbClr val="FFFFFF"/>
                </a:solidFill>
                <a:latin typeface="Arial" pitchFamily="-109" charset="0"/>
                <a:sym typeface="Symbol" pitchFamily="-109" charset="2"/>
              </a:rPr>
              <a:t> 6 cm and 5 mm thickness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Material samples are “wrapped” around an inner conductor</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This allows a non-destructive (transmission &amp; reflection) meas.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Without any machining of the ferrite =&gt; It is much simpler to machine metal than ceramics with adequate accuracy</a:t>
            </a:r>
          </a:p>
          <a:p>
            <a:pPr marL="800100" lvl="1" indent="-342900" algn="just">
              <a:lnSpc>
                <a:spcPct val="120000"/>
              </a:lnSpc>
              <a:buSzPct val="120000"/>
              <a:buFont typeface="Wingdings" charset="2"/>
              <a:buChar char="§"/>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rgbClr val="FFFFFF"/>
              </a:solidFill>
              <a:latin typeface="Arial" pitchFamily="-109" charset="0"/>
              <a:sym typeface="Symbol" pitchFamily="-109" charset="2"/>
            </a:endParaRPr>
          </a:p>
        </p:txBody>
      </p:sp>
      <p:sp>
        <p:nvSpPr>
          <p:cNvPr id="6"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MEASUREMENTS OF THE FERRITE EM PROPERTIES (1/2)</a:t>
            </a:r>
          </a:p>
        </p:txBody>
      </p:sp>
      <p:pic>
        <p:nvPicPr>
          <p:cNvPr id="7" name="Picture 6" descr="TT2_111R 003.jpg"/>
          <p:cNvPicPr>
            <a:picLocks noChangeAspect="1"/>
          </p:cNvPicPr>
          <p:nvPr/>
        </p:nvPicPr>
        <p:blipFill>
          <a:blip r:embed="rId3" cstate="print"/>
          <a:stretch>
            <a:fillRect/>
          </a:stretch>
        </p:blipFill>
        <p:spPr>
          <a:xfrm>
            <a:off x="4699000" y="4267200"/>
            <a:ext cx="3454400" cy="2590800"/>
          </a:xfrm>
          <a:prstGeom prst="rect">
            <a:avLst/>
          </a:prstGeom>
        </p:spPr>
      </p:pic>
      <p:pic>
        <p:nvPicPr>
          <p:cNvPr id="8" name="Picture 7" descr="TT2_111R 001.jpg"/>
          <p:cNvPicPr>
            <a:picLocks noChangeAspect="1"/>
          </p:cNvPicPr>
          <p:nvPr/>
        </p:nvPicPr>
        <p:blipFill>
          <a:blip r:embed="rId4" cstate="print"/>
          <a:stretch>
            <a:fillRect/>
          </a:stretch>
        </p:blipFill>
        <p:spPr>
          <a:xfrm>
            <a:off x="1066800" y="4267200"/>
            <a:ext cx="3454400" cy="25908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51</a:t>
            </a:fld>
            <a:endParaRPr lang="en-US" sz="1000" dirty="0" smtClean="0"/>
          </a:p>
        </p:txBody>
      </p:sp>
      <p:pic>
        <p:nvPicPr>
          <p:cNvPr id="25" name="Picture 2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948017"/>
            <a:ext cx="9144000" cy="5109882"/>
          </a:xfrm>
          <a:prstGeom prst="rect">
            <a:avLst/>
          </a:prstGeom>
          <a:solidFill>
            <a:srgbClr val="FFFFFF"/>
          </a:solidFill>
        </p:spPr>
      </p:pic>
      <p:sp>
        <p:nvSpPr>
          <p:cNvPr id="8"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MEASUREMENTS OF THE FERRITE EM PROPERTIES (2/2)</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52</a:t>
            </a:fld>
            <a:endParaRPr lang="en-US" sz="1000" dirty="0" smtClean="0"/>
          </a:p>
        </p:txBody>
      </p:sp>
      <p:sp>
        <p:nvSpPr>
          <p:cNvPr id="4" name="Rectangle 55"/>
          <p:cNvSpPr>
            <a:spLocks noChangeArrowheads="1"/>
          </p:cNvSpPr>
          <p:nvPr/>
        </p:nvSpPr>
        <p:spPr bwMode="auto">
          <a:xfrm>
            <a:off x="304800" y="762000"/>
            <a:ext cx="8534400" cy="5638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rgbClr val="FFFF00"/>
                </a:solidFill>
                <a:latin typeface="Arial" pitchFamily="-109" charset="0"/>
                <a:sym typeface="Symbol" pitchFamily="-109" charset="2"/>
              </a:rPr>
              <a:t>Goal: Determine figures of merit for the maximum RF induced power on ferrite before </a:t>
            </a:r>
            <a:r>
              <a:rPr lang="en-US" sz="2000" dirty="0" err="1" smtClean="0">
                <a:solidFill>
                  <a:srgbClr val="FFFF00"/>
                </a:solidFill>
                <a:latin typeface="Arial" pitchFamily="-109" charset="0"/>
                <a:sym typeface="Symbol" pitchFamily="-109" charset="2"/>
              </a:rPr>
              <a:t>T</a:t>
            </a:r>
            <a:r>
              <a:rPr lang="en-US" sz="2000" baseline="-25000" dirty="0" err="1" smtClean="0">
                <a:solidFill>
                  <a:srgbClr val="FFFF00"/>
                </a:solidFill>
                <a:latin typeface="Arial" pitchFamily="-109" charset="0"/>
                <a:sym typeface="Symbol" pitchFamily="-109" charset="2"/>
              </a:rPr>
              <a:t>Curie</a:t>
            </a:r>
            <a:r>
              <a:rPr lang="en-US" sz="2000" dirty="0" smtClean="0">
                <a:solidFill>
                  <a:srgbClr val="FFFF00"/>
                </a:solidFill>
                <a:latin typeface="Arial" pitchFamily="-109" charset="0"/>
                <a:sym typeface="Symbol" pitchFamily="-109" charset="2"/>
              </a:rPr>
              <a:t> is reached</a:t>
            </a:r>
          </a:p>
          <a:p>
            <a:pPr marL="342900" indent="-342900" algn="just">
              <a:lnSpc>
                <a:spcPct val="120000"/>
              </a:lnSpc>
              <a:buFont typeface="Monotype Sorts" pitchFamily="-109" charset="2"/>
              <a:buChar char="u"/>
              <a:tabLst>
                <a:tab pos="1146175" algn="l"/>
              </a:tabLst>
            </a:pPr>
            <a:r>
              <a:rPr lang="en-US" sz="2000" dirty="0" smtClean="0">
                <a:solidFill>
                  <a:srgbClr val="FFFF00"/>
                </a:solidFill>
                <a:latin typeface="Arial" pitchFamily="-109" charset="0"/>
                <a:sym typeface="Symbol" pitchFamily="-109" charset="2"/>
              </a:rPr>
              <a:t>Several assumptions</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1) Steady-state regime and uniform ferrite temperature distribution (regardless of actual RF power deposition)</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2) Ferrite tile is of arbitrary cross section</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3) Ferrite radiates from all sides with equal emissivity (0.8)</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4) Completely surrounding heat sink &amp; no intermediate components between ferrite &amp; sink (ferrite view factor equal to 1)</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5) 2D simplification of ferrite tile =&gt; Infinitely long geometry (no end effects)</a:t>
            </a:r>
          </a:p>
          <a:p>
            <a:pPr marL="800100" lvl="1" indent="-342900" algn="just">
              <a:lnSpc>
                <a:spcPct val="120000"/>
              </a:lnSpc>
              <a:tabLst>
                <a:tab pos="1146175" algn="l"/>
              </a:tabLst>
            </a:pPr>
            <a:r>
              <a:rPr lang="en-US" sz="1700" dirty="0" smtClean="0">
                <a:solidFill>
                  <a:schemeClr val="tx1"/>
                </a:solidFill>
                <a:latin typeface="Arial" pitchFamily="-109" charset="0"/>
                <a:sym typeface="Symbol" pitchFamily="-109" charset="2"/>
              </a:rPr>
              <a:t>	6) Heat sink with uniform emissivity and temperature  </a:t>
            </a:r>
          </a:p>
        </p:txBody>
      </p:sp>
      <p:sp>
        <p:nvSpPr>
          <p:cNvPr id="6"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(1/6) </a:t>
            </a:r>
          </a:p>
        </p:txBody>
      </p:sp>
      <p:pic>
        <p:nvPicPr>
          <p:cNvPr id="59" name="Picture 5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352800" y="4957294"/>
            <a:ext cx="2514600" cy="1900706"/>
          </a:xfrm>
          <a:prstGeom prst="rect">
            <a:avLst/>
          </a:prstGeom>
          <a:solidFill>
            <a:srgbClr val="FFFFFF"/>
          </a:solid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53</a:t>
            </a:fld>
            <a:endParaRPr lang="en-US" sz="1000" dirty="0" smtClean="0"/>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948524"/>
            <a:ext cx="9144000" cy="5096950"/>
          </a:xfrm>
          <a:prstGeom prst="rect">
            <a:avLst/>
          </a:prstGeom>
          <a:solidFill>
            <a:srgbClr val="FFFFFF"/>
          </a:solidFill>
        </p:spPr>
      </p:pic>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(2/6) </a:t>
            </a:r>
          </a:p>
        </p:txBody>
      </p:sp>
      <p:sp>
        <p:nvSpPr>
          <p:cNvPr id="6" name="AutoShape 6"/>
          <p:cNvSpPr>
            <a:spLocks noChangeArrowheads="1"/>
          </p:cNvSpPr>
          <p:nvPr/>
        </p:nvSpPr>
        <p:spPr bwMode="auto">
          <a:xfrm>
            <a:off x="4495800" y="685800"/>
            <a:ext cx="2362200" cy="914400"/>
          </a:xfrm>
          <a:prstGeom prst="wedgeEllipseCallout">
            <a:avLst>
              <a:gd name="adj1" fmla="val -86783"/>
              <a:gd name="adj2" fmla="val 124472"/>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8" name="Text Box 7"/>
          <p:cNvSpPr txBox="1">
            <a:spLocks noChangeArrowheads="1"/>
          </p:cNvSpPr>
          <p:nvPr/>
        </p:nvSpPr>
        <p:spPr bwMode="auto">
          <a:xfrm>
            <a:off x="4419600" y="762000"/>
            <a:ext cx="2514600" cy="646331"/>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Radiated heat / ferrite surface unit</a:t>
            </a:r>
            <a:endParaRPr lang="en-US" sz="1800" dirty="0">
              <a:latin typeface="Arial" pitchFamily="-109" charset="0"/>
              <a:ea typeface="Arial" pitchFamily="-109" charset="0"/>
              <a:cs typeface="Arial" pitchFamily="-109" charset="0"/>
            </a:endParaRPr>
          </a:p>
        </p:txBody>
      </p:sp>
      <p:sp>
        <p:nvSpPr>
          <p:cNvPr id="10" name="AutoShape 6"/>
          <p:cNvSpPr>
            <a:spLocks noChangeArrowheads="1"/>
          </p:cNvSpPr>
          <p:nvPr/>
        </p:nvSpPr>
        <p:spPr bwMode="auto">
          <a:xfrm>
            <a:off x="5943600" y="5706070"/>
            <a:ext cx="2590800" cy="1066800"/>
          </a:xfrm>
          <a:prstGeom prst="wedgeEllipseCallout">
            <a:avLst>
              <a:gd name="adj1" fmla="val -81881"/>
              <a:gd name="adj2" fmla="val -110052"/>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11" name="Text Box 7"/>
          <p:cNvSpPr txBox="1">
            <a:spLocks noChangeArrowheads="1"/>
          </p:cNvSpPr>
          <p:nvPr/>
        </p:nvSpPr>
        <p:spPr bwMode="auto">
          <a:xfrm>
            <a:off x="6019800" y="5858470"/>
            <a:ext cx="2514600" cy="923330"/>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K</a:t>
            </a:r>
            <a:r>
              <a:rPr lang="en-US" sz="1800" baseline="-25000" dirty="0" smtClean="0">
                <a:latin typeface="Arial" pitchFamily="-109" charset="0"/>
                <a:ea typeface="Arial" pitchFamily="-109" charset="0"/>
                <a:cs typeface="Arial" pitchFamily="-109" charset="0"/>
              </a:rPr>
              <a:t>A</a:t>
            </a:r>
            <a:r>
              <a:rPr lang="en-US" sz="1800" dirty="0" smtClean="0">
                <a:latin typeface="Arial" pitchFamily="-109" charset="0"/>
                <a:ea typeface="Arial" pitchFamily="-109" charset="0"/>
                <a:cs typeface="Arial" pitchFamily="-109" charset="0"/>
              </a:rPr>
              <a:t> = Surface of the sink / surface of the ferrite </a:t>
            </a:r>
            <a:endParaRPr lang="en-US" sz="1800" dirty="0">
              <a:latin typeface="Arial" pitchFamily="-109" charset="0"/>
              <a:ea typeface="Arial" pitchFamily="-109" charset="0"/>
              <a:cs typeface="Arial" pitchFamily="-109"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54</a:t>
            </a:fld>
            <a:endParaRPr lang="en-US" sz="1000" dirty="0" smtClean="0"/>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960600"/>
            <a:ext cx="9144000" cy="5364000"/>
          </a:xfrm>
          <a:prstGeom prst="rect">
            <a:avLst/>
          </a:prstGeom>
          <a:solidFill>
            <a:srgbClr val="FFFFFF"/>
          </a:solidFill>
        </p:spPr>
      </p:pic>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(3/6)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55</a:t>
            </a:fld>
            <a:endParaRPr lang="en-US" sz="1000" dirty="0" smtClean="0"/>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985970"/>
            <a:ext cx="9144000" cy="5414830"/>
          </a:xfrm>
          <a:prstGeom prst="rect">
            <a:avLst/>
          </a:prstGeom>
          <a:solidFill>
            <a:srgbClr val="FFFFFF"/>
          </a:solidFill>
        </p:spPr>
      </p:pic>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(4/6)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56</a:t>
            </a:fld>
            <a:endParaRPr lang="en-US" sz="1000" dirty="0" smtClean="0"/>
          </a:p>
        </p:txBody>
      </p:sp>
      <p:sp>
        <p:nvSpPr>
          <p:cNvPr id="8" name="Rectangle 55"/>
          <p:cNvSpPr>
            <a:spLocks noChangeArrowheads="1"/>
          </p:cNvSpPr>
          <p:nvPr/>
        </p:nvSpPr>
        <p:spPr bwMode="auto">
          <a:xfrm>
            <a:off x="304800" y="762000"/>
            <a:ext cx="8534400" cy="5638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How can we cool the ferrite if it becomes too hot?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Try and improve the conduction from ferrite as most of the time only radiation is used (given the general brittleness of the ferrite we cannot apply big contact force/pressure)</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Plasma spray (for better conduction) =&gt; Collaboration with Aachen university (</a:t>
            </a:r>
            <a:r>
              <a:rPr lang="en-US" sz="1800" dirty="0" err="1" smtClean="0">
                <a:solidFill>
                  <a:srgbClr val="FFFFFF"/>
                </a:solidFill>
                <a:latin typeface="Arial" pitchFamily="-109" charset="0"/>
                <a:sym typeface="Symbol" pitchFamily="-109" charset="2"/>
              </a:rPr>
              <a:t>FritzC</a:t>
            </a:r>
            <a:r>
              <a:rPr lang="en-US" sz="1800" dirty="0" smtClean="0">
                <a:solidFill>
                  <a:srgbClr val="FFFFFF"/>
                </a:solidFill>
                <a:latin typeface="Arial" pitchFamily="-109" charset="0"/>
                <a:sym typeface="Symbol" pitchFamily="-109" charset="2"/>
              </a:rPr>
              <a:t>)</a:t>
            </a:r>
          </a:p>
          <a:p>
            <a:pPr marL="342900" indent="-342900" algn="just">
              <a:lnSpc>
                <a:spcPct val="120000"/>
              </a:lnSpc>
              <a:buFont typeface="Monotype Sorts" pitchFamily="-109" charset="2"/>
              <a:buChar char="u"/>
              <a:tabLst>
                <a:tab pos="1146175" algn="l"/>
              </a:tabLst>
            </a:pPr>
            <a:endParaRPr lang="en-US" sz="1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Ferrite proposed for TCTP collimators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TT2-111R (Trans-Tech) due to high Curie Temperature of ~ 375˚C</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Best solution for the support material? Several cases studied: pure copper OFE, SS, copper OFE with </a:t>
            </a:r>
            <a:r>
              <a:rPr lang="en-US" sz="1800" dirty="0" err="1" smtClean="0">
                <a:solidFill>
                  <a:srgbClr val="FFFFFF"/>
                </a:solidFill>
                <a:latin typeface="Arial" pitchFamily="-109" charset="0"/>
                <a:sym typeface="Symbol" pitchFamily="-109" charset="2"/>
              </a:rPr>
              <a:t>CrO</a:t>
            </a:r>
            <a:r>
              <a:rPr lang="en-US" sz="1800" dirty="0" smtClean="0">
                <a:solidFill>
                  <a:srgbClr val="FFFFFF"/>
                </a:solidFill>
                <a:latin typeface="Arial" pitchFamily="-109" charset="0"/>
                <a:sym typeface="Symbol" pitchFamily="-109" charset="2"/>
              </a:rPr>
              <a:t> coating. The latter is the best choice from the thermal point of view, temperature on ferrite decreased by 25-30% with respect to SS (this reduction could be ~ 40% when the upper screen is also coated with </a:t>
            </a:r>
            <a:r>
              <a:rPr lang="en-US" sz="1800" dirty="0" err="1" smtClean="0">
                <a:solidFill>
                  <a:srgbClr val="FFFFFF"/>
                </a:solidFill>
                <a:latin typeface="Arial" pitchFamily="-109" charset="0"/>
                <a:sym typeface="Symbol" pitchFamily="-109" charset="2"/>
              </a:rPr>
              <a:t>CrO</a:t>
            </a:r>
            <a:r>
              <a:rPr lang="en-US" sz="1800" dirty="0" smtClean="0">
                <a:solidFill>
                  <a:srgbClr val="FFFFFF"/>
                </a:solidFill>
                <a:latin typeface="Arial" pitchFamily="-109" charset="0"/>
                <a:sym typeface="Symbol" pitchFamily="-109" charset="2"/>
              </a:rPr>
              <a:t>). But, is the chrome coating on copper a potential UFO generator (as black chrome presents a dusty surface, i.e. risk of particles detachment)?</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(5/6)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57</a:t>
            </a:fld>
            <a:endParaRPr lang="en-US" sz="1000" dirty="0" smtClean="0"/>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819400" y="1676400"/>
            <a:ext cx="5769548" cy="5137150"/>
          </a:xfrm>
          <a:prstGeom prst="rect">
            <a:avLst/>
          </a:prstGeom>
          <a:solidFill>
            <a:srgbClr val="FFFFFF"/>
          </a:solidFill>
        </p:spPr>
      </p:pic>
      <p:sp>
        <p:nvSpPr>
          <p:cNvPr id="8" name="AutoShape 6"/>
          <p:cNvSpPr>
            <a:spLocks noChangeArrowheads="1"/>
          </p:cNvSpPr>
          <p:nvPr/>
        </p:nvSpPr>
        <p:spPr bwMode="auto">
          <a:xfrm>
            <a:off x="76200" y="990600"/>
            <a:ext cx="2362200" cy="914400"/>
          </a:xfrm>
          <a:prstGeom prst="wedgeEllipseCallout">
            <a:avLst>
              <a:gd name="adj1" fmla="val 121399"/>
              <a:gd name="adj2" fmla="val 48380"/>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9" name="Text Box 7"/>
          <p:cNvSpPr txBox="1">
            <a:spLocks noChangeArrowheads="1"/>
          </p:cNvSpPr>
          <p:nvPr/>
        </p:nvSpPr>
        <p:spPr bwMode="auto">
          <a:xfrm>
            <a:off x="0" y="1143000"/>
            <a:ext cx="2514600" cy="646331"/>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Infra-red tunneling region</a:t>
            </a:r>
            <a:endParaRPr lang="en-US" sz="1800" dirty="0">
              <a:latin typeface="Arial" pitchFamily="-109" charset="0"/>
              <a:ea typeface="Arial" pitchFamily="-109" charset="0"/>
              <a:cs typeface="Arial" pitchFamily="-109" charset="0"/>
            </a:endParaRPr>
          </a:p>
        </p:txBody>
      </p:sp>
      <p:sp>
        <p:nvSpPr>
          <p:cNvPr id="11"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FIG. OF MERIT &amp; GUIDELINES FOR FERRITE HEATING (6/6) </a:t>
            </a:r>
          </a:p>
        </p:txBody>
      </p:sp>
      <p:sp>
        <p:nvSpPr>
          <p:cNvPr id="12" name="Rectangle 55"/>
          <p:cNvSpPr>
            <a:spLocks noChangeArrowheads="1"/>
          </p:cNvSpPr>
          <p:nvPr/>
        </p:nvSpPr>
        <p:spPr bwMode="auto">
          <a:xfrm>
            <a:off x="3429000" y="762000"/>
            <a:ext cx="2362200" cy="609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tabLst>
                <a:tab pos="1146175" algn="l"/>
              </a:tabLst>
            </a:pPr>
            <a:r>
              <a:rPr lang="en-US" sz="2000" dirty="0" smtClean="0">
                <a:solidFill>
                  <a:srgbClr val="FFFF00"/>
                </a:solidFill>
                <a:latin typeface="Arial" pitchFamily="-109" charset="0"/>
                <a:sym typeface="Symbol" pitchFamily="-109" charset="2"/>
              </a:rPr>
              <a:t>Near-field effects</a:t>
            </a:r>
            <a:endParaRPr lang="en-US" sz="1700" dirty="0" smtClean="0">
              <a:solidFill>
                <a:schemeClr val="tx1"/>
              </a:solidFill>
              <a:latin typeface="Arial" pitchFamily="-109" charset="0"/>
              <a:sym typeface="Symbol" pitchFamily="-109" charset="2"/>
            </a:endParaRPr>
          </a:p>
        </p:txBody>
      </p:sp>
      <p:sp>
        <p:nvSpPr>
          <p:cNvPr id="13" name="AutoShape 6"/>
          <p:cNvSpPr>
            <a:spLocks noChangeArrowheads="1"/>
          </p:cNvSpPr>
          <p:nvPr/>
        </p:nvSpPr>
        <p:spPr bwMode="auto">
          <a:xfrm>
            <a:off x="0" y="3200400"/>
            <a:ext cx="2895600" cy="3200400"/>
          </a:xfrm>
          <a:prstGeom prst="wedgeEllipseCallout">
            <a:avLst>
              <a:gd name="adj1" fmla="val 51224"/>
              <a:gd name="adj2" fmla="val -38741"/>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14" name="Text Box 7"/>
          <p:cNvSpPr txBox="1">
            <a:spLocks noChangeArrowheads="1"/>
          </p:cNvSpPr>
          <p:nvPr/>
        </p:nvSpPr>
        <p:spPr bwMode="auto">
          <a:xfrm>
            <a:off x="152400" y="3510677"/>
            <a:ext cx="2667000" cy="2585323"/>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solidFill>
                  <a:schemeClr val="bg2"/>
                </a:solidFill>
                <a:latin typeface="Arial" pitchFamily="-109" charset="0"/>
                <a:ea typeface="Arial" pitchFamily="-109" charset="0"/>
                <a:cs typeface="Arial" pitchFamily="-109" charset="0"/>
              </a:rPr>
              <a:t>Total </a:t>
            </a:r>
            <a:r>
              <a:rPr lang="en-US" sz="1800" dirty="0" err="1" smtClean="0">
                <a:solidFill>
                  <a:schemeClr val="bg2"/>
                </a:solidFill>
                <a:latin typeface="Arial" pitchFamily="-109" charset="0"/>
                <a:ea typeface="Arial" pitchFamily="-109" charset="0"/>
                <a:cs typeface="Arial" pitchFamily="-109" charset="0"/>
              </a:rPr>
              <a:t>radiative</a:t>
            </a:r>
            <a:r>
              <a:rPr lang="en-US" sz="1800" dirty="0" smtClean="0">
                <a:solidFill>
                  <a:schemeClr val="bg2"/>
                </a:solidFill>
                <a:latin typeface="Arial" pitchFamily="-109" charset="0"/>
                <a:ea typeface="Arial" pitchFamily="-109" charset="0"/>
                <a:cs typeface="Arial" pitchFamily="-109" charset="0"/>
              </a:rPr>
              <a:t> </a:t>
            </a:r>
            <a:br>
              <a:rPr lang="en-US" sz="1800" dirty="0" smtClean="0">
                <a:solidFill>
                  <a:schemeClr val="bg2"/>
                </a:solidFill>
                <a:latin typeface="Arial" pitchFamily="-109" charset="0"/>
                <a:ea typeface="Arial" pitchFamily="-109" charset="0"/>
                <a:cs typeface="Arial" pitchFamily="-109" charset="0"/>
              </a:rPr>
            </a:br>
            <a:r>
              <a:rPr lang="en-US" sz="1800" dirty="0" smtClean="0">
                <a:solidFill>
                  <a:schemeClr val="bg2"/>
                </a:solidFill>
                <a:latin typeface="Arial" pitchFamily="-109" charset="0"/>
                <a:ea typeface="Arial" pitchFamily="-109" charset="0"/>
                <a:cs typeface="Arial" pitchFamily="-109" charset="0"/>
              </a:rPr>
              <a:t>transfer between 2 // surfaces spaced by </a:t>
            </a:r>
            <a:r>
              <a:rPr lang="en-US" sz="1800" i="1" dirty="0" err="1" smtClean="0">
                <a:solidFill>
                  <a:schemeClr val="bg2"/>
                </a:solidFill>
                <a:latin typeface="Arial" pitchFamily="-109" charset="0"/>
                <a:ea typeface="Arial" pitchFamily="-109" charset="0"/>
                <a:cs typeface="Arial" pitchFamily="-109" charset="0"/>
              </a:rPr>
              <a:t>l</a:t>
            </a:r>
            <a:r>
              <a:rPr lang="en-US" sz="1800" dirty="0" smtClean="0">
                <a:solidFill>
                  <a:schemeClr val="bg2"/>
                </a:solidFill>
                <a:latin typeface="Arial" pitchFamily="-109" charset="0"/>
                <a:ea typeface="Arial" pitchFamily="-109" charset="0"/>
                <a:cs typeface="Arial" pitchFamily="-109" charset="0"/>
              </a:rPr>
              <a:t> =&gt; Smooth transition between radiation and contact regimes. Applying a mechanical pressure, the gap is reduced</a:t>
            </a:r>
            <a:endParaRPr lang="en-US" sz="1800" dirty="0">
              <a:solidFill>
                <a:schemeClr val="bg2"/>
              </a:solidFill>
              <a:latin typeface="Arial" pitchFamily="-109" charset="0"/>
              <a:ea typeface="Arial" pitchFamily="-109" charset="0"/>
              <a:cs typeface="Arial" pitchFamily="-109"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58</a:t>
            </a:fld>
            <a:endParaRPr lang="en-US" sz="1000" dirty="0" smtClean="0"/>
          </a:p>
        </p:txBody>
      </p:sp>
      <p:sp>
        <p:nvSpPr>
          <p:cNvPr id="4" name="Rectangle 55"/>
          <p:cNvSpPr>
            <a:spLocks noChangeArrowheads="1"/>
          </p:cNvSpPr>
          <p:nvPr/>
        </p:nvSpPr>
        <p:spPr bwMode="auto">
          <a:xfrm>
            <a:off x="304800" y="762000"/>
            <a:ext cx="8534400" cy="5638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rgbClr val="FFFF00"/>
                </a:solidFill>
                <a:latin typeface="Arial" pitchFamily="-109" charset="0"/>
                <a:sym typeface="Symbol" pitchFamily="-109" charset="2"/>
              </a:rPr>
              <a:t>The ferrite has to be compatible with UHV =&gt; Vacuum approval</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Ex. of vacuum (</a:t>
            </a:r>
            <a:r>
              <a:rPr lang="en-US" sz="2000" dirty="0" err="1" smtClean="0">
                <a:solidFill>
                  <a:schemeClr val="hlink"/>
                </a:solidFill>
                <a:latin typeface="Arial" pitchFamily="-109" charset="0"/>
                <a:sym typeface="Symbol" pitchFamily="-109" charset="2"/>
              </a:rPr>
              <a:t>outgassing</a:t>
            </a:r>
            <a:r>
              <a:rPr lang="en-US" sz="2000" dirty="0" smtClean="0">
                <a:solidFill>
                  <a:schemeClr val="hlink"/>
                </a:solidFill>
                <a:latin typeface="Arial" pitchFamily="-109" charset="0"/>
                <a:sym typeface="Symbol" pitchFamily="-109" charset="2"/>
              </a:rPr>
              <a:t>) measurements of the TT2-111R ferrite</a:t>
            </a:r>
            <a:r>
              <a:rPr lang="en-US" sz="2000" dirty="0" smtClean="0">
                <a:solidFill>
                  <a:srgbClr val="FFFF00"/>
                </a:solidFill>
                <a:latin typeface="Arial" pitchFamily="-109" charset="0"/>
                <a:sym typeface="Symbol" pitchFamily="-109" charset="2"/>
              </a:rPr>
              <a:t>  </a:t>
            </a:r>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76200" y="1669361"/>
            <a:ext cx="8915400" cy="5188639"/>
          </a:xfrm>
          <a:prstGeom prst="rect">
            <a:avLst/>
          </a:prstGeom>
          <a:solidFill>
            <a:srgbClr val="FFFFFF"/>
          </a:solidFill>
        </p:spPr>
      </p:pic>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 OF THE FERRITE VACUUM PROPERTIES (1/4)</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59</a:t>
            </a:fld>
            <a:endParaRPr lang="en-US" sz="1000" dirty="0" smtClean="0"/>
          </a:p>
        </p:txBody>
      </p:sp>
      <p:pic>
        <p:nvPicPr>
          <p:cNvPr id="9" name="Picture 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914399"/>
            <a:ext cx="9144000" cy="5591795"/>
          </a:xfrm>
          <a:prstGeom prst="rect">
            <a:avLst/>
          </a:prstGeom>
          <a:solidFill>
            <a:srgbClr val="FFFFFF"/>
          </a:solidFill>
        </p:spPr>
      </p:pic>
      <p:sp>
        <p:nvSpPr>
          <p:cNvPr id="8"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 OF THE FERRITE VACUUM PROPERTIES (2/4)</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a:t>
            </a:fld>
            <a:endParaRPr lang="en-US" sz="1000" dirty="0" smtClean="0"/>
          </a:p>
        </p:txBody>
      </p:sp>
      <p:sp>
        <p:nvSpPr>
          <p:cNvPr id="8" name="Rectangle 55"/>
          <p:cNvSpPr>
            <a:spLocks noChangeArrowheads="1"/>
          </p:cNvSpPr>
          <p:nvPr/>
        </p:nvSpPr>
        <p:spPr bwMode="auto">
          <a:xfrm>
            <a:off x="152400" y="6858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Mandate</a:t>
            </a:r>
          </a:p>
          <a:p>
            <a:pPr marL="800100" lvl="1" indent="-342900" algn="just">
              <a:lnSpc>
                <a:spcPct val="120000"/>
              </a:lnSpc>
              <a:buSzPct val="120000"/>
              <a:buFont typeface="Wingdings" charset="2"/>
              <a:buChar char="§"/>
              <a:tabLst>
                <a:tab pos="1146175" algn="l"/>
              </a:tabLst>
            </a:pPr>
            <a:r>
              <a:rPr lang="en-US" sz="1900" dirty="0" smtClean="0">
                <a:solidFill>
                  <a:srgbClr val="FFFFFF"/>
                </a:solidFill>
                <a:latin typeface="Arial" pitchFamily="-109" charset="0"/>
                <a:sym typeface="Symbol" pitchFamily="-109" charset="2"/>
              </a:rPr>
              <a:t>Review the design of all components of the LHC equipped with RF fingers, evaluate the compatibility with ultimate (and HL-LHC) bunch populations (i.e. up to 2.2E11 </a:t>
            </a:r>
            <a:r>
              <a:rPr lang="en-US" sz="1900" dirty="0" err="1" smtClean="0">
                <a:solidFill>
                  <a:srgbClr val="FFFFFF"/>
                </a:solidFill>
                <a:latin typeface="Arial" pitchFamily="-109" charset="0"/>
                <a:sym typeface="Symbol" pitchFamily="-109" charset="2"/>
              </a:rPr>
              <a:t>p/b</a:t>
            </a:r>
            <a:r>
              <a:rPr lang="en-US" sz="1900" dirty="0" smtClean="0">
                <a:solidFill>
                  <a:srgbClr val="FFFFFF"/>
                </a:solidFill>
                <a:latin typeface="Arial" pitchFamily="-109" charset="0"/>
                <a:sym typeface="Symbol" pitchFamily="-109" charset="2"/>
              </a:rPr>
              <a:t> for the 25 ns beam and 3.5E11 </a:t>
            </a:r>
            <a:r>
              <a:rPr lang="en-US" sz="1900" dirty="0" err="1" smtClean="0">
                <a:solidFill>
                  <a:srgbClr val="FFFFFF"/>
                </a:solidFill>
                <a:latin typeface="Arial" pitchFamily="-109" charset="0"/>
                <a:sym typeface="Symbol" pitchFamily="-109" charset="2"/>
              </a:rPr>
              <a:t>p/b</a:t>
            </a:r>
            <a:r>
              <a:rPr lang="en-US" sz="1900" dirty="0" smtClean="0">
                <a:solidFill>
                  <a:srgbClr val="FFFFFF"/>
                </a:solidFill>
                <a:latin typeface="Arial" pitchFamily="-109" charset="0"/>
                <a:sym typeface="Symbol" pitchFamily="-109" charset="2"/>
              </a:rPr>
              <a:t> for the 50 ns beam) and (</a:t>
            </a:r>
            <a:r>
              <a:rPr lang="en-US" sz="1900" dirty="0" err="1" smtClean="0">
                <a:solidFill>
                  <a:srgbClr val="FFFFFF"/>
                </a:solidFill>
                <a:latin typeface="Arial" pitchFamily="-109" charset="0"/>
                <a:sym typeface="Symbol" pitchFamily="-109" charset="2"/>
              </a:rPr>
              <a:t>rms</a:t>
            </a:r>
            <a:r>
              <a:rPr lang="en-US" sz="1900" dirty="0" smtClean="0">
                <a:solidFill>
                  <a:srgbClr val="FFFFFF"/>
                </a:solidFill>
                <a:latin typeface="Arial" pitchFamily="-109" charset="0"/>
                <a:sym typeface="Symbol" pitchFamily="-109" charset="2"/>
              </a:rPr>
              <a:t>) bunch lengths (i.e. 7.5 cm but also ~ 4 cm which could be an option) regarding impedance and HOM screening and provide a list of maximum bunch currents, acceptable bunch lengths etc.</a:t>
            </a:r>
          </a:p>
          <a:p>
            <a:pPr marL="800100" lvl="1" indent="-342900" algn="just">
              <a:lnSpc>
                <a:spcPct val="120000"/>
              </a:lnSpc>
              <a:buSzPct val="120000"/>
              <a:buFont typeface="Wingdings" charset="2"/>
              <a:buChar char="§"/>
              <a:tabLst>
                <a:tab pos="1146175" algn="l"/>
              </a:tabLst>
            </a:pPr>
            <a:r>
              <a:rPr lang="en-US" sz="1900" dirty="0" smtClean="0">
                <a:solidFill>
                  <a:srgbClr val="FFFFFF"/>
                </a:solidFill>
                <a:latin typeface="Arial" pitchFamily="-109" charset="0"/>
                <a:sym typeface="Symbol" pitchFamily="-109" charset="2"/>
              </a:rPr>
              <a:t>Evaluate all associated mitigation solutions like ferrite absorbers and their collateral effects, in particular the induced heating and resulting </a:t>
            </a:r>
            <a:r>
              <a:rPr lang="en-US" sz="1900" dirty="0" err="1" smtClean="0">
                <a:solidFill>
                  <a:srgbClr val="FFFFFF"/>
                </a:solidFill>
                <a:latin typeface="Arial" pitchFamily="-109" charset="0"/>
                <a:sym typeface="Symbol" pitchFamily="-109" charset="2"/>
              </a:rPr>
              <a:t>outgassing</a:t>
            </a:r>
            <a:endParaRPr lang="en-US" sz="1900" dirty="0" smtClean="0">
              <a:solidFill>
                <a:srgbClr val="FFFFFF"/>
              </a:solidFill>
              <a:latin typeface="Arial" pitchFamily="-109" charset="0"/>
              <a:sym typeface="Symbol" pitchFamily="-109" charset="2"/>
            </a:endParaRPr>
          </a:p>
          <a:p>
            <a:pPr marL="800100" lvl="1" indent="-342900" algn="just">
              <a:lnSpc>
                <a:spcPct val="120000"/>
              </a:lnSpc>
              <a:buSzPct val="120000"/>
              <a:buFont typeface="Wingdings" charset="2"/>
              <a:buChar char="§"/>
              <a:tabLst>
                <a:tab pos="1146175" algn="l"/>
              </a:tabLst>
            </a:pPr>
            <a:r>
              <a:rPr lang="en-US" sz="1900" dirty="0" smtClean="0">
                <a:solidFill>
                  <a:srgbClr val="FFFFFF"/>
                </a:solidFill>
                <a:latin typeface="Arial" pitchFamily="-109" charset="0"/>
                <a:sym typeface="Symbol" pitchFamily="-109" charset="2"/>
              </a:rPr>
              <a:t>Make proposals of design changes and/or mitigation measures for each configuration depending on its criticality for beam operation</a:t>
            </a:r>
          </a:p>
          <a:p>
            <a:pPr marL="800100" lvl="1" indent="-342900" algn="just">
              <a:lnSpc>
                <a:spcPct val="120000"/>
              </a:lnSpc>
              <a:buSzPct val="120000"/>
              <a:buFont typeface="Wingdings" charset="2"/>
              <a:buChar char="§"/>
              <a:tabLst>
                <a:tab pos="1146175" algn="l"/>
              </a:tabLst>
            </a:pPr>
            <a:r>
              <a:rPr lang="en-US" sz="1900" dirty="0" smtClean="0">
                <a:solidFill>
                  <a:srgbClr val="FFFFFF"/>
                </a:solidFill>
                <a:latin typeface="Arial" pitchFamily="-109" charset="0"/>
                <a:sym typeface="Symbol" pitchFamily="-109" charset="2"/>
              </a:rPr>
              <a:t>Approve functional specifications for all equipments by the end of the year (2012)</a:t>
            </a:r>
          </a:p>
          <a:p>
            <a:pPr marL="800100" lvl="1" indent="-342900" algn="just">
              <a:lnSpc>
                <a:spcPct val="120000"/>
              </a:lnSpc>
              <a:buSzPct val="120000"/>
              <a:buFont typeface="Wingdings" charset="2"/>
              <a:buChar char="§"/>
              <a:tabLst>
                <a:tab pos="1146175" algn="l"/>
              </a:tabLst>
            </a:pPr>
            <a:endParaRPr lang="en-US" sz="1900" dirty="0" smtClean="0">
              <a:solidFill>
                <a:srgbClr val="FFFFFF"/>
              </a:solidFill>
              <a:latin typeface="Arial" pitchFamily="-109" charset="0"/>
              <a:sym typeface="Symbol" pitchFamily="-109" charset="2"/>
            </a:endParaRP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INTRODUCTION (3/3)</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60</a:t>
            </a:fld>
            <a:endParaRPr lang="en-US" sz="1000" dirty="0" smtClean="0"/>
          </a:p>
        </p:txBody>
      </p:sp>
      <p:sp>
        <p:nvSpPr>
          <p:cNvPr id="7" name="Rectangle 55"/>
          <p:cNvSpPr>
            <a:spLocks noChangeArrowheads="1"/>
          </p:cNvSpPr>
          <p:nvPr/>
        </p:nvSpPr>
        <p:spPr bwMode="auto">
          <a:xfrm>
            <a:off x="304800" y="762000"/>
            <a:ext cx="8534400" cy="762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Scaling this to 1 TCTP collimator, the </a:t>
            </a:r>
            <a:r>
              <a:rPr lang="en-US" sz="2000" dirty="0" err="1" smtClean="0">
                <a:solidFill>
                  <a:schemeClr val="hlink"/>
                </a:solidFill>
                <a:latin typeface="Arial" pitchFamily="-109" charset="0"/>
                <a:sym typeface="Symbol" pitchFamily="-109" charset="2"/>
              </a:rPr>
              <a:t>outgassed</a:t>
            </a:r>
            <a:r>
              <a:rPr lang="en-US" sz="2000" dirty="0" smtClean="0">
                <a:solidFill>
                  <a:schemeClr val="hlink"/>
                </a:solidFill>
                <a:latin typeface="Arial" pitchFamily="-109" charset="0"/>
                <a:sym typeface="Symbol" pitchFamily="-109" charset="2"/>
              </a:rPr>
              <a:t> flow is close to the LHC vacuum specification limit of 10</a:t>
            </a:r>
            <a:r>
              <a:rPr lang="en-US" sz="2000" baseline="30000" dirty="0" smtClean="0">
                <a:solidFill>
                  <a:schemeClr val="hlink"/>
                </a:solidFill>
                <a:latin typeface="Arial" pitchFamily="-109" charset="0"/>
                <a:sym typeface="Symbol" pitchFamily="-109" charset="2"/>
              </a:rPr>
              <a:t>-7</a:t>
            </a:r>
            <a:r>
              <a:rPr lang="en-US" sz="2000" dirty="0" smtClean="0">
                <a:solidFill>
                  <a:schemeClr val="hlink"/>
                </a:solidFill>
                <a:latin typeface="Arial" pitchFamily="-109" charset="0"/>
                <a:sym typeface="Symbol" pitchFamily="-109" charset="2"/>
              </a:rPr>
              <a:t> mbar </a:t>
            </a:r>
            <a:r>
              <a:rPr lang="en-US" sz="2000" dirty="0" err="1" smtClean="0">
                <a:solidFill>
                  <a:schemeClr val="hlink"/>
                </a:solidFill>
                <a:latin typeface="Arial" pitchFamily="-109" charset="0"/>
                <a:sym typeface="Symbol" pitchFamily="-109" charset="2"/>
              </a:rPr>
              <a:t>l</a:t>
            </a:r>
            <a:r>
              <a:rPr lang="en-US" sz="2000" dirty="0" smtClean="0">
                <a:solidFill>
                  <a:schemeClr val="hlink"/>
                </a:solidFill>
                <a:latin typeface="Arial" pitchFamily="-109" charset="0"/>
                <a:sym typeface="Symbol" pitchFamily="-109" charset="2"/>
              </a:rPr>
              <a:t> / </a:t>
            </a:r>
            <a:r>
              <a:rPr lang="en-US" sz="2000" dirty="0" err="1" smtClean="0">
                <a:solidFill>
                  <a:schemeClr val="hlink"/>
                </a:solidFill>
                <a:latin typeface="Arial" pitchFamily="-109" charset="0"/>
                <a:sym typeface="Symbol" pitchFamily="-109" charset="2"/>
              </a:rPr>
              <a:t>s</a:t>
            </a: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RGA (Residual Gas Analyzer) analysis shows no contamination</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The present solution does not present any safety margin in order to remain within the LHC vacuum specification should the ferrite temperature increase</a:t>
            </a:r>
          </a:p>
          <a:p>
            <a:pPr marL="342900" indent="12700" algn="just">
              <a:lnSpc>
                <a:spcPct val="120000"/>
              </a:lnSpc>
              <a:tabLst>
                <a:tab pos="1146175" algn="l"/>
              </a:tabLst>
            </a:pPr>
            <a:r>
              <a:rPr lang="en-US" sz="2000" dirty="0" smtClean="0">
                <a:solidFill>
                  <a:schemeClr val="hlink"/>
                </a:solidFill>
                <a:latin typeface="Arial" pitchFamily="-109" charset="0"/>
                <a:sym typeface="Symbol" pitchFamily="-109" charset="2"/>
              </a:rPr>
              <a:t>=&gt; </a:t>
            </a:r>
            <a:r>
              <a:rPr lang="en-US" sz="2000" dirty="0" smtClean="0">
                <a:solidFill>
                  <a:srgbClr val="FFFFFF"/>
                </a:solidFill>
                <a:latin typeface="Arial" pitchFamily="-109" charset="0"/>
                <a:sym typeface="Symbol" pitchFamily="-109" charset="2"/>
              </a:rPr>
              <a:t>VSC proposal</a:t>
            </a:r>
            <a:r>
              <a:rPr lang="en-US" sz="2000" dirty="0" smtClean="0">
                <a:solidFill>
                  <a:schemeClr val="hlink"/>
                </a:solidFill>
                <a:latin typeface="Arial" pitchFamily="-109" charset="0"/>
                <a:sym typeface="Symbol" pitchFamily="-109" charset="2"/>
              </a:rPr>
              <a:t>: Vacuum test of ferrite with increased thermal treatment temperature (results should not be available before next year)</a:t>
            </a: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p:txBody>
      </p:sp>
      <p:sp>
        <p:nvSpPr>
          <p:cNvPr id="8" name="AutoShape 6"/>
          <p:cNvSpPr>
            <a:spLocks noChangeArrowheads="1"/>
          </p:cNvSpPr>
          <p:nvPr/>
        </p:nvSpPr>
        <p:spPr bwMode="auto">
          <a:xfrm>
            <a:off x="1219200" y="4876800"/>
            <a:ext cx="4038600" cy="1143000"/>
          </a:xfrm>
          <a:prstGeom prst="wedgeEllipseCallout">
            <a:avLst>
              <a:gd name="adj1" fmla="val 43876"/>
              <a:gd name="adj2" fmla="val -82730"/>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9" name="Text Box 7"/>
          <p:cNvSpPr txBox="1">
            <a:spLocks noChangeArrowheads="1"/>
          </p:cNvSpPr>
          <p:nvPr/>
        </p:nvSpPr>
        <p:spPr bwMode="auto">
          <a:xfrm>
            <a:off x="1447800" y="5029200"/>
            <a:ext cx="3581400" cy="923330"/>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Very serious finding! Would have thought to be fine due to past experience</a:t>
            </a:r>
            <a:endParaRPr lang="en-US" sz="1800" dirty="0">
              <a:latin typeface="Arial" pitchFamily="-109" charset="0"/>
              <a:ea typeface="Arial" pitchFamily="-109" charset="0"/>
              <a:cs typeface="Arial" pitchFamily="-109" charset="0"/>
            </a:endParaRPr>
          </a:p>
        </p:txBody>
      </p:sp>
      <p:sp>
        <p:nvSpPr>
          <p:cNvPr id="11"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 OF THE FERRITE VACUUM PROPERTIES (3/4)</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61</a:t>
            </a:fld>
            <a:endParaRPr lang="en-US" sz="1000" dirty="0" smtClean="0"/>
          </a:p>
        </p:txBody>
      </p:sp>
      <p:sp>
        <p:nvSpPr>
          <p:cNvPr id="7" name="Rectangle 55"/>
          <p:cNvSpPr>
            <a:spLocks noChangeArrowheads="1"/>
          </p:cNvSpPr>
          <p:nvPr/>
        </p:nvSpPr>
        <p:spPr bwMode="auto">
          <a:xfrm>
            <a:off x="304800" y="762000"/>
            <a:ext cx="8534400" cy="762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TT2-111R ferrite interesting due to its high Curie temperature (~ 375°C) but the vacuum </a:t>
            </a:r>
            <a:r>
              <a:rPr lang="en-US" sz="2000" dirty="0" err="1" smtClean="0">
                <a:solidFill>
                  <a:schemeClr val="hlink"/>
                </a:solidFill>
                <a:latin typeface="Arial" pitchFamily="-109" charset="0"/>
                <a:sym typeface="Symbol" pitchFamily="-109" charset="2"/>
              </a:rPr>
              <a:t>outgassing</a:t>
            </a:r>
            <a:r>
              <a:rPr lang="en-US" sz="2000" dirty="0" smtClean="0">
                <a:solidFill>
                  <a:schemeClr val="hlink"/>
                </a:solidFill>
                <a:latin typeface="Arial" pitchFamily="-109" charset="0"/>
                <a:sym typeface="Symbol" pitchFamily="-109" charset="2"/>
              </a:rPr>
              <a:t> studies still need to be finalized</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Another ferrite with a high Curie temperature (&gt; 400°C) was recently found (4E2 from </a:t>
            </a:r>
            <a:r>
              <a:rPr lang="en-US" sz="2000" dirty="0" err="1" smtClean="0">
                <a:solidFill>
                  <a:schemeClr val="hlink"/>
                </a:solidFill>
                <a:latin typeface="Arial" pitchFamily="-109" charset="0"/>
                <a:sym typeface="Symbol" pitchFamily="-109" charset="2"/>
              </a:rPr>
              <a:t>Ferroxcube</a:t>
            </a:r>
            <a:r>
              <a:rPr lang="en-US" sz="2000" dirty="0" smtClean="0">
                <a:solidFill>
                  <a:schemeClr val="hlink"/>
                </a:solidFill>
                <a:latin typeface="Arial" pitchFamily="-109" charset="0"/>
                <a:sym typeface="Symbol" pitchFamily="-109" charset="2"/>
              </a:rPr>
              <a:t>) =&gt; Some samples are being ordered to perform some EM and </a:t>
            </a:r>
            <a:r>
              <a:rPr lang="en-US" sz="2000" dirty="0" err="1" smtClean="0">
                <a:solidFill>
                  <a:schemeClr val="hlink"/>
                </a:solidFill>
                <a:latin typeface="Arial" pitchFamily="-109" charset="0"/>
                <a:sym typeface="Symbol" pitchFamily="-109" charset="2"/>
              </a:rPr>
              <a:t>outgassing</a:t>
            </a:r>
            <a:r>
              <a:rPr lang="en-US" sz="2000" dirty="0" smtClean="0">
                <a:solidFill>
                  <a:schemeClr val="hlink"/>
                </a:solidFill>
                <a:latin typeface="Arial" pitchFamily="-109" charset="0"/>
                <a:sym typeface="Symbol" pitchFamily="-109" charset="2"/>
              </a:rPr>
              <a:t> measurements   </a:t>
            </a:r>
            <a:endParaRPr lang="en-US" sz="2000" dirty="0" smtClean="0">
              <a:solidFill>
                <a:srgbClr val="FFFF00"/>
              </a:solidFill>
              <a:latin typeface="Arial" pitchFamily="-109" charset="0"/>
              <a:sym typeface="Symbol" pitchFamily="-109" charset="2"/>
            </a:endParaRPr>
          </a:p>
        </p:txBody>
      </p:sp>
      <p:pic>
        <p:nvPicPr>
          <p:cNvPr id="10" name="Picture 9" descr="Picture 82.png"/>
          <p:cNvPicPr>
            <a:picLocks noChangeAspect="1"/>
          </p:cNvPicPr>
          <p:nvPr/>
        </p:nvPicPr>
        <p:blipFill>
          <a:blip r:embed="rId3"/>
          <a:stretch>
            <a:fillRect/>
          </a:stretch>
        </p:blipFill>
        <p:spPr>
          <a:xfrm>
            <a:off x="3352799" y="3218828"/>
            <a:ext cx="3824137" cy="3639172"/>
          </a:xfrm>
          <a:prstGeom prst="rect">
            <a:avLst/>
          </a:prstGeom>
        </p:spPr>
      </p:pic>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MEAS. OF THE FERRITE VACUUM PROPERTIES (4/4)</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62</a:t>
            </a:fld>
            <a:endParaRPr lang="en-US" sz="1000" dirty="0" smtClean="0"/>
          </a:p>
        </p:txBody>
      </p:sp>
      <p:sp>
        <p:nvSpPr>
          <p:cNvPr id="8" name="Rectangle 55"/>
          <p:cNvSpPr>
            <a:spLocks noChangeArrowheads="1"/>
          </p:cNvSpPr>
          <p:nvPr/>
        </p:nvSpPr>
        <p:spPr bwMode="auto">
          <a:xfrm>
            <a:off x="1447800" y="762000"/>
            <a:ext cx="2133600" cy="685800"/>
          </a:xfrm>
          <a:prstGeom prst="rect">
            <a:avLst/>
          </a:prstGeom>
          <a:noFill/>
          <a:ln w="9525">
            <a:noFill/>
            <a:miter lim="800000"/>
            <a:headEnd/>
            <a:tailEnd/>
          </a:ln>
        </p:spPr>
        <p:txBody>
          <a:bodyPr lIns="92075" tIns="46038" rIns="92075" bIns="46038">
            <a:prstTxWarp prst="textNoShape">
              <a:avLst/>
            </a:prstTxWarp>
          </a:bodyPr>
          <a:lstStyle/>
          <a:p>
            <a:pPr marL="342900" indent="-342900" algn="ctr">
              <a:lnSpc>
                <a:spcPct val="120000"/>
              </a:lnSpc>
              <a:tabLst>
                <a:tab pos="1146175" algn="l"/>
              </a:tabLst>
            </a:pPr>
            <a:r>
              <a:rPr lang="en-US" sz="2000" dirty="0" smtClean="0">
                <a:solidFill>
                  <a:schemeClr val="hlink"/>
                </a:solidFill>
                <a:latin typeface="Arial" pitchFamily="-109" charset="0"/>
                <a:sym typeface="Symbol" pitchFamily="-109" charset="2"/>
              </a:rPr>
              <a:t>RF FINGERS</a:t>
            </a: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PROS &amp; CONS OF RF FINGERS AND FERRITE (1/2)</a:t>
            </a:r>
          </a:p>
        </p:txBody>
      </p:sp>
      <p:sp>
        <p:nvSpPr>
          <p:cNvPr id="6" name="Rectangle 55"/>
          <p:cNvSpPr>
            <a:spLocks noChangeArrowheads="1"/>
          </p:cNvSpPr>
          <p:nvPr/>
        </p:nvSpPr>
        <p:spPr bwMode="auto">
          <a:xfrm>
            <a:off x="5943600" y="762000"/>
            <a:ext cx="1447800" cy="685800"/>
          </a:xfrm>
          <a:prstGeom prst="rect">
            <a:avLst/>
          </a:prstGeom>
          <a:noFill/>
          <a:ln w="9525">
            <a:noFill/>
            <a:miter lim="800000"/>
            <a:headEnd/>
            <a:tailEnd/>
          </a:ln>
        </p:spPr>
        <p:txBody>
          <a:bodyPr lIns="92075" tIns="46038" rIns="92075" bIns="46038">
            <a:prstTxWarp prst="textNoShape">
              <a:avLst/>
            </a:prstTxWarp>
          </a:bodyPr>
          <a:lstStyle/>
          <a:p>
            <a:pPr marL="342900" indent="-342900" algn="ctr">
              <a:lnSpc>
                <a:spcPct val="120000"/>
              </a:lnSpc>
              <a:tabLst>
                <a:tab pos="1146175" algn="l"/>
              </a:tabLst>
            </a:pPr>
            <a:r>
              <a:rPr lang="en-US" sz="2000" dirty="0" smtClean="0">
                <a:solidFill>
                  <a:schemeClr val="hlink"/>
                </a:solidFill>
                <a:latin typeface="Arial" pitchFamily="-109" charset="0"/>
                <a:sym typeface="Symbol" pitchFamily="-109" charset="2"/>
              </a:rPr>
              <a:t>FERRITE</a:t>
            </a:r>
          </a:p>
        </p:txBody>
      </p:sp>
      <p:sp>
        <p:nvSpPr>
          <p:cNvPr id="9" name="Rectangle 55"/>
          <p:cNvSpPr>
            <a:spLocks noChangeArrowheads="1"/>
          </p:cNvSpPr>
          <p:nvPr/>
        </p:nvSpPr>
        <p:spPr bwMode="auto">
          <a:xfrm>
            <a:off x="152400" y="1295400"/>
            <a:ext cx="4419600" cy="5257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1800" dirty="0" smtClean="0">
                <a:solidFill>
                  <a:srgbClr val="FFCC99"/>
                </a:solidFill>
                <a:latin typeface="Arial" pitchFamily="-109" charset="0"/>
                <a:sym typeface="Symbol" pitchFamily="-109" charset="2"/>
              </a:rPr>
              <a:t>Avoid the changes of geometry and therefore the creation of (big) impedances</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Optimization of the material of the RF fingers and the insert (contact resistance, cold welding, etc.) </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Should not restrict the machine aperture (should not fall inside, buckling, etc.)</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Should not go far away from the insert and create gaps (funneling, spring, fixed at both ends, etc.)</a:t>
            </a:r>
          </a:p>
          <a:p>
            <a:pPr algn="just">
              <a:lnSpc>
                <a:spcPct val="120000"/>
              </a:lnSpc>
              <a:tabLst>
                <a:tab pos="1146175" algn="l"/>
              </a:tabLst>
            </a:pPr>
            <a:r>
              <a:rPr lang="en-US" sz="1800" dirty="0" smtClean="0">
                <a:solidFill>
                  <a:srgbClr val="FFCC99"/>
                </a:solidFill>
                <a:latin typeface="Arial" pitchFamily="-109" charset="0"/>
                <a:sym typeface="Symbol" pitchFamily="-109" charset="2"/>
              </a:rPr>
              <a:t>=&gt; Biggest worry: assembly and mounting issues   </a:t>
            </a:r>
          </a:p>
        </p:txBody>
      </p:sp>
      <p:sp>
        <p:nvSpPr>
          <p:cNvPr id="10" name="Rectangle 55"/>
          <p:cNvSpPr>
            <a:spLocks noChangeArrowheads="1"/>
          </p:cNvSpPr>
          <p:nvPr/>
        </p:nvSpPr>
        <p:spPr bwMode="auto">
          <a:xfrm>
            <a:off x="4648200" y="1295400"/>
            <a:ext cx="4419600" cy="5334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1800" dirty="0" smtClean="0">
                <a:solidFill>
                  <a:srgbClr val="FFCC99"/>
                </a:solidFill>
                <a:latin typeface="Arial" pitchFamily="-109" charset="0"/>
                <a:sym typeface="Symbol" pitchFamily="-109" charset="2"/>
              </a:rPr>
              <a:t>Here, there are already big impedances created and one wants to damp them</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Ferrite should not be seen directly from the beam (if possible)</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Position of the ferrite depends on the maximum of the magnetic field for the mode one wants to damp =&gt; </a:t>
            </a:r>
            <a:r>
              <a:rPr lang="en-US" sz="1800" dirty="0" smtClean="0">
                <a:solidFill>
                  <a:srgbClr val="FFCC99"/>
                </a:solidFill>
                <a:latin typeface="Arial" pitchFamily="-109" charset="0"/>
                <a:sym typeface="Symbol" pitchFamily="-109" charset="2"/>
              </a:rPr>
              <a:t>Detailed EM simulations needed</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Ferrite’s thickness depends on the penetration depth at the frequency of the mode one wants to damp</a:t>
            </a:r>
          </a:p>
          <a:p>
            <a:pPr marL="342900" indent="-342900" algn="just">
              <a:lnSpc>
                <a:spcPct val="120000"/>
              </a:lnSpc>
              <a:buFont typeface="Monotype Sorts" pitchFamily="-109" charset="2"/>
              <a:buChar char="u"/>
              <a:tabLst>
                <a:tab pos="1146175" algn="l"/>
              </a:tabLst>
            </a:pPr>
            <a:r>
              <a:rPr lang="en-US" sz="1800" dirty="0" smtClean="0">
                <a:solidFill>
                  <a:schemeClr val="tx1"/>
                </a:solidFill>
                <a:latin typeface="Arial" pitchFamily="-109" charset="0"/>
                <a:sym typeface="Symbol" pitchFamily="-109" charset="2"/>
              </a:rPr>
              <a:t>The ferrite will absorb the remaining (normally much smaller) power =&gt; Will heat. </a:t>
            </a:r>
            <a:r>
              <a:rPr lang="en-US" sz="1800" dirty="0" smtClean="0">
                <a:solidFill>
                  <a:srgbClr val="FFCC99"/>
                </a:solidFill>
                <a:latin typeface="Arial" pitchFamily="-109" charset="0"/>
                <a:sym typeface="Symbol" pitchFamily="-109" charset="2"/>
              </a:rPr>
              <a:t>How to cool it?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63</a:t>
            </a:fld>
            <a:endParaRPr lang="en-US" sz="1000" dirty="0" smtClean="0"/>
          </a:p>
        </p:txBody>
      </p:sp>
      <p:sp>
        <p:nvSpPr>
          <p:cNvPr id="8" name="Rectangle 55"/>
          <p:cNvSpPr>
            <a:spLocks noChangeArrowheads="1"/>
          </p:cNvSpPr>
          <p:nvPr/>
        </p:nvSpPr>
        <p:spPr bwMode="auto">
          <a:xfrm>
            <a:off x="152400" y="838200"/>
            <a:ext cx="8839200" cy="4572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Due to some past issues with RF fingers (believed not to be related to impedances) the idea emerged to avoid RF fingers when possible and replace them by ferrite tiles (but there are not doing the same thing!) =&gt; For collimators only (transverse RF contacts)</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Phase II collimators RF design was based on this idea</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Potential issue with dust creation due to the movement</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Potential issue with ferrite heating etc. =&gt; Studied in detail</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Potential issue with chrome coating on copper (to reduce the ferrite’s temperature) =&gt; Potential UFO generator (as black chrome presents a dusty surface)</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Potential issue with vacuum =&gt; Ongoing studies</a:t>
            </a: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Wingdings" charset="2"/>
              <a:buChar char="u"/>
              <a:tabLst>
                <a:tab pos="1146175" algn="l"/>
              </a:tabLst>
            </a:pPr>
            <a:endParaRPr lang="en-US" sz="1000" dirty="0" smtClean="0">
              <a:solidFill>
                <a:schemeClr val="hlink"/>
              </a:solidFill>
              <a:latin typeface="Arial" pitchFamily="-109" charset="0"/>
              <a:sym typeface="Symbol" pitchFamily="-109" charset="2"/>
            </a:endParaRP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Why not using ferrite for the </a:t>
            </a:r>
            <a:r>
              <a:rPr lang="en-US" sz="2000" dirty="0" err="1" smtClean="0">
                <a:solidFill>
                  <a:schemeClr val="hlink"/>
                </a:solidFill>
                <a:latin typeface="Arial" pitchFamily="-109" charset="0"/>
                <a:sym typeface="Symbol" pitchFamily="-109" charset="2"/>
              </a:rPr>
              <a:t>PIMs</a:t>
            </a:r>
            <a:r>
              <a:rPr lang="en-US" sz="2000" dirty="0" smtClean="0">
                <a:solidFill>
                  <a:schemeClr val="hlink"/>
                </a:solidFill>
                <a:latin typeface="Arial" pitchFamily="-109" charset="0"/>
                <a:sym typeface="Symbol" pitchFamily="-109" charset="2"/>
              </a:rPr>
              <a:t>?</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Ferrite would not work due to the vicinity of magnets</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The resonance cavity is so high that we don’t need to care</a:t>
            </a:r>
          </a:p>
          <a:p>
            <a:pPr marL="800100" lvl="1" indent="-342900" algn="just">
              <a:lnSpc>
                <a:spcPct val="120000"/>
              </a:lnSpc>
              <a:buSzPct val="120000"/>
              <a:buFont typeface="Wingdings" charset="2"/>
              <a:buChar char="§"/>
              <a:tabLst>
                <a:tab pos="1146175" algn="l"/>
              </a:tabLst>
            </a:pPr>
            <a:endParaRPr lang="en-US" sz="1800" dirty="0" smtClean="0">
              <a:solidFill>
                <a:schemeClr val="tx1"/>
              </a:solidFill>
              <a:latin typeface="Arial" pitchFamily="-109" charset="0"/>
              <a:sym typeface="Symbol" pitchFamily="-109" charset="2"/>
            </a:endParaRP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PROS &amp; CONS OF RF FINGERS AND FERRITE (2/2)</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64</a:t>
            </a:fld>
            <a:endParaRPr lang="en-US" sz="1000" dirty="0" smtClean="0"/>
          </a:p>
        </p:txBody>
      </p:sp>
      <p:sp>
        <p:nvSpPr>
          <p:cNvPr id="8" name="Rectangle 55"/>
          <p:cNvSpPr>
            <a:spLocks noChangeArrowheads="1"/>
          </p:cNvSpPr>
          <p:nvPr/>
        </p:nvSpPr>
        <p:spPr bwMode="auto">
          <a:xfrm>
            <a:off x="152400" y="990600"/>
            <a:ext cx="8839200" cy="2895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August 2007 =&gt; After warm-up of sector 7-8, a buckled PIM was discovered in interconnect QQBI.26.R7 with the radar (microwave beam pipe </a:t>
            </a:r>
            <a:r>
              <a:rPr lang="en-US" sz="2000" dirty="0" err="1" smtClean="0">
                <a:solidFill>
                  <a:schemeClr val="hlink"/>
                </a:solidFill>
                <a:latin typeface="Arial" pitchFamily="-109" charset="0"/>
                <a:sym typeface="Symbol" pitchFamily="-109" charset="2"/>
              </a:rPr>
              <a:t>reflectometer</a:t>
            </a:r>
            <a:r>
              <a:rPr lang="en-US" sz="2000" dirty="0" smtClean="0">
                <a:solidFill>
                  <a:schemeClr val="hlink"/>
                </a:solidFill>
                <a:latin typeface="Arial" pitchFamily="-109" charset="0"/>
                <a:sym typeface="Symbol" pitchFamily="-109" charset="2"/>
              </a:rPr>
              <a:t>)</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Was rapidly discovered to be due to a nonconformity during the manufacturing: bending angles out of tolerance. The angle should have been 12 deg (see also next slide)</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WAS WRONG WITH THE </a:t>
            </a:r>
            <a:r>
              <a:rPr lang="en-US" sz="2400" dirty="0" err="1" smtClean="0">
                <a:solidFill>
                  <a:schemeClr val="tx1"/>
                </a:solidFill>
              </a:rPr>
              <a:t>PIMs</a:t>
            </a:r>
            <a:r>
              <a:rPr lang="en-US" sz="2400" dirty="0" smtClean="0">
                <a:solidFill>
                  <a:schemeClr val="tx1"/>
                </a:solidFill>
              </a:rPr>
              <a:t> IN THE COLD PART OF LHC (1/4)</a:t>
            </a:r>
          </a:p>
        </p:txBody>
      </p:sp>
      <p:pic>
        <p:nvPicPr>
          <p:cNvPr id="6" name="Picture 5" descr="PIM26R7V2.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463711"/>
            <a:ext cx="4495800" cy="3394289"/>
          </a:xfrm>
          <a:prstGeom prst="rect">
            <a:avLst/>
          </a:prstGeom>
        </p:spPr>
      </p:pic>
      <p:pic>
        <p:nvPicPr>
          <p:cNvPr id="7" name="Picture 5"/>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7200" y="3466177"/>
            <a:ext cx="4876801" cy="339182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65</a:t>
            </a:fld>
            <a:endParaRPr lang="en-US" sz="1000" dirty="0" smtClean="0"/>
          </a:p>
        </p:txBody>
      </p:sp>
      <p:sp>
        <p:nvSpPr>
          <p:cNvPr id="8" name="Rectangle 55"/>
          <p:cNvSpPr>
            <a:spLocks noChangeArrowheads="1"/>
          </p:cNvSpPr>
          <p:nvPr/>
        </p:nvSpPr>
        <p:spPr bwMode="auto">
          <a:xfrm>
            <a:off x="152400" y="1066800"/>
            <a:ext cx="8839200" cy="2895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The specified electrical contact DC resistance of 0.1 </a:t>
            </a:r>
            <a:r>
              <a:rPr lang="en-US" sz="2000" dirty="0" err="1" smtClean="0">
                <a:solidFill>
                  <a:schemeClr val="hlink"/>
                </a:solidFill>
                <a:latin typeface="Arial" pitchFamily="-109" charset="0"/>
                <a:sym typeface="Symbol" pitchFamily="-109" charset="2"/>
              </a:rPr>
              <a:t>mΩ</a:t>
            </a:r>
            <a:r>
              <a:rPr lang="en-US" sz="2000" dirty="0" smtClean="0">
                <a:solidFill>
                  <a:schemeClr val="hlink"/>
                </a:solidFill>
                <a:latin typeface="Arial" pitchFamily="-109" charset="0"/>
                <a:sym typeface="Symbol" pitchFamily="-109" charset="2"/>
              </a:rPr>
              <a:t> could not be reached (due to large surface roughness from Rhodium layer) </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To compensate it was decided to increase the contact force</a:t>
            </a:r>
          </a:p>
          <a:p>
            <a:pPr marL="342900" indent="-342900" algn="just">
              <a:lnSpc>
                <a:spcPct val="120000"/>
              </a:lnSpc>
              <a:tabLst>
                <a:tab pos="1146175" algn="l"/>
              </a:tabLst>
            </a:pPr>
            <a:r>
              <a:rPr lang="en-US" sz="2000" dirty="0" smtClean="0">
                <a:solidFill>
                  <a:schemeClr val="hlink"/>
                </a:solidFill>
                <a:latin typeface="Arial" pitchFamily="-109" charset="0"/>
                <a:sym typeface="Symbol" pitchFamily="-109" charset="2"/>
              </a:rPr>
              <a:t>	=&gt; The bending angle was modified, which led to buckling issues</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WAS WRONG WITH THE </a:t>
            </a:r>
            <a:r>
              <a:rPr lang="en-US" sz="2400" dirty="0" err="1" smtClean="0">
                <a:solidFill>
                  <a:schemeClr val="tx1"/>
                </a:solidFill>
              </a:rPr>
              <a:t>PIMs</a:t>
            </a:r>
            <a:r>
              <a:rPr lang="en-US" sz="2400" dirty="0" smtClean="0">
                <a:solidFill>
                  <a:schemeClr val="tx1"/>
                </a:solidFill>
              </a:rPr>
              <a:t> IN THE COLD PART OF LHC (2/4)</a:t>
            </a:r>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2895600"/>
            <a:ext cx="9144000" cy="3511703"/>
          </a:xfrm>
          <a:prstGeom prst="rect">
            <a:avLst/>
          </a:prstGeom>
          <a:solidFill>
            <a:srgbClr val="FFFFFF"/>
          </a:solid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66</a:t>
            </a:fld>
            <a:endParaRPr lang="en-US" sz="1000" dirty="0" smtClean="0"/>
          </a:p>
        </p:txBody>
      </p:sp>
      <p:sp>
        <p:nvSpPr>
          <p:cNvPr id="8" name="Rectangle 55"/>
          <p:cNvSpPr>
            <a:spLocks noChangeArrowheads="1"/>
          </p:cNvSpPr>
          <p:nvPr/>
        </p:nvSpPr>
        <p:spPr bwMode="auto">
          <a:xfrm>
            <a:off x="152400" y="914400"/>
            <a:ext cx="8839200" cy="5715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Corrective actions taken</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A tooling was designed to restore the correct geometry of the fingers =&gt; Back to conforming PIM (both angle and finger height at the tip)</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SSS moved by 2 mm to reduce the span of the QQBI =&gt; The stroke is smaller (we have gain 2 mm in the stroke)</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Summary</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The PIM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was the too high (out of tolerance) electrical DC contact resistance which led to a mechanical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(to reach the required contact resistance)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It has been fully understood</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Nonconforming </a:t>
            </a:r>
            <a:r>
              <a:rPr lang="en-US" sz="1800" dirty="0" err="1" smtClean="0">
                <a:solidFill>
                  <a:srgbClr val="FFFFFF"/>
                </a:solidFill>
                <a:latin typeface="Arial" pitchFamily="-109" charset="0"/>
                <a:sym typeface="Symbol" pitchFamily="-109" charset="2"/>
              </a:rPr>
              <a:t>PIMs</a:t>
            </a:r>
            <a:r>
              <a:rPr lang="en-US" sz="1800" dirty="0" smtClean="0">
                <a:solidFill>
                  <a:srgbClr val="FFFFFF"/>
                </a:solidFill>
                <a:latin typeface="Arial" pitchFamily="-109" charset="0"/>
                <a:sym typeface="Symbol" pitchFamily="-109" charset="2"/>
              </a:rPr>
              <a:t> can be repaired</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Strategy for replacement has been defined and is applied</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WAS WRONG WITH THE </a:t>
            </a:r>
            <a:r>
              <a:rPr lang="en-US" sz="2400" dirty="0" err="1" smtClean="0">
                <a:solidFill>
                  <a:schemeClr val="tx1"/>
                </a:solidFill>
              </a:rPr>
              <a:t>PIMs</a:t>
            </a:r>
            <a:r>
              <a:rPr lang="en-US" sz="2400" dirty="0" smtClean="0">
                <a:solidFill>
                  <a:schemeClr val="tx1"/>
                </a:solidFill>
              </a:rPr>
              <a:t> IN THE COLD PART OF LHC (3/4)</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67</a:t>
            </a:fld>
            <a:endParaRPr lang="en-US" sz="1000" dirty="0" smtClean="0"/>
          </a:p>
        </p:txBody>
      </p:sp>
      <p:sp>
        <p:nvSpPr>
          <p:cNvPr id="8" name="Rectangle 55"/>
          <p:cNvSpPr>
            <a:spLocks noChangeArrowheads="1"/>
          </p:cNvSpPr>
          <p:nvPr/>
        </p:nvSpPr>
        <p:spPr bwMode="auto">
          <a:xfrm>
            <a:off x="152400" y="838200"/>
            <a:ext cx="8839200" cy="2895600"/>
          </a:xfrm>
          <a:prstGeom prst="rect">
            <a:avLst/>
          </a:prstGeom>
          <a:noFill/>
          <a:ln w="9525">
            <a:noFill/>
            <a:miter lim="800000"/>
            <a:headEnd/>
            <a:tailEnd/>
          </a:ln>
        </p:spPr>
        <p:txBody>
          <a:bodyPr lIns="92075" tIns="46038" rIns="92075" bIns="46038">
            <a:prstTxWarp prst="textNoShape">
              <a:avLst/>
            </a:prstTxWarp>
          </a:bodyPr>
          <a:lstStyle/>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We still have this “Epee de Damocles” e</a:t>
            </a:r>
            <a:r>
              <a:rPr lang="en-US" sz="1800" dirty="0" smtClean="0">
                <a:solidFill>
                  <a:schemeClr val="tx1"/>
                </a:solidFill>
                <a:latin typeface="Arial" pitchFamily="-109" charset="0"/>
                <a:sym typeface="Symbol" pitchFamily="-109" charset="2"/>
              </a:rPr>
              <a:t>ach time we will do a warm up we can have buckling</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Warm-up to room temperature (or even &gt; ~ 150 K) can damage the </a:t>
            </a:r>
            <a:r>
              <a:rPr lang="en-US" sz="1800" dirty="0" err="1" smtClean="0">
                <a:solidFill>
                  <a:srgbClr val="FFCC99"/>
                </a:solidFill>
                <a:latin typeface="Arial" pitchFamily="-109" charset="0"/>
                <a:sym typeface="Symbol" pitchFamily="-109" charset="2"/>
              </a:rPr>
              <a:t>PIMs</a:t>
            </a:r>
            <a:r>
              <a:rPr lang="en-US" sz="1800" dirty="0" smtClean="0">
                <a:solidFill>
                  <a:srgbClr val="FFCC99"/>
                </a:solidFill>
                <a:latin typeface="Arial" pitchFamily="-109" charset="0"/>
                <a:sym typeface="Symbol" pitchFamily="-109" charset="2"/>
              </a:rPr>
              <a:t> =&gt; At each Technical Stop the warm-up is done below ~ 150 K to avoid buckling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Means of detection of damaged PIMS:</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RF transmitter (the “ball”), pushed by a draft (2 </a:t>
            </a:r>
            <a:r>
              <a:rPr lang="en-US" sz="1800" dirty="0" err="1" smtClean="0">
                <a:solidFill>
                  <a:srgbClr val="FFCC99"/>
                </a:solidFill>
                <a:latin typeface="Arial" pitchFamily="-109" charset="0"/>
                <a:sym typeface="Symbol" pitchFamily="-109" charset="2"/>
              </a:rPr>
              <a:t>m/s</a:t>
            </a:r>
            <a:r>
              <a:rPr lang="en-US" sz="1800" dirty="0" smtClean="0">
                <a:solidFill>
                  <a:srgbClr val="FFCC99"/>
                </a:solidFill>
                <a:latin typeface="Arial" pitchFamily="-109" charset="0"/>
                <a:sym typeface="Symbol" pitchFamily="-109" charset="2"/>
              </a:rPr>
              <a:t> through the sector)</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The radar (microwave beam pipe </a:t>
            </a:r>
            <a:r>
              <a:rPr lang="en-US" sz="1800" dirty="0" err="1" smtClean="0">
                <a:solidFill>
                  <a:srgbClr val="FFCC99"/>
                </a:solidFill>
                <a:latin typeface="Arial" pitchFamily="-109" charset="0"/>
                <a:sym typeface="Symbol" pitchFamily="-109" charset="2"/>
              </a:rPr>
              <a:t>reflectometer</a:t>
            </a:r>
            <a:r>
              <a:rPr lang="en-US" sz="1800" dirty="0" smtClean="0">
                <a:solidFill>
                  <a:srgbClr val="FFCC99"/>
                </a:solidFill>
                <a:latin typeface="Arial" pitchFamily="-109" charset="0"/>
                <a:sym typeface="Symbol" pitchFamily="-109" charset="2"/>
              </a:rPr>
              <a:t>)</a:t>
            </a: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WHAT WAS WRONG WITH THE </a:t>
            </a:r>
            <a:r>
              <a:rPr lang="en-US" sz="2400" dirty="0" err="1" smtClean="0">
                <a:solidFill>
                  <a:schemeClr val="tx1"/>
                </a:solidFill>
              </a:rPr>
              <a:t>PIMs</a:t>
            </a:r>
            <a:r>
              <a:rPr lang="en-US" sz="2400" dirty="0" smtClean="0">
                <a:solidFill>
                  <a:schemeClr val="tx1"/>
                </a:solidFill>
              </a:rPr>
              <a:t> IN THE COLD PART OF LHC (4/4)</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68</a:t>
            </a:fld>
            <a:endParaRPr lang="en-US" sz="1000" dirty="0" smtClean="0"/>
          </a:p>
        </p:txBody>
      </p:sp>
      <p:sp>
        <p:nvSpPr>
          <p:cNvPr id="8" name="Rectangle 55"/>
          <p:cNvSpPr>
            <a:spLocks noChangeArrowheads="1"/>
          </p:cNvSpPr>
          <p:nvPr/>
        </p:nvSpPr>
        <p:spPr bwMode="auto">
          <a:xfrm>
            <a:off x="152400" y="762000"/>
            <a:ext cx="8839200" cy="2895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tx1"/>
                </a:solidFill>
                <a:latin typeface="Arial" pitchFamily="-109" charset="0"/>
                <a:sym typeface="Symbol" pitchFamily="-109" charset="2"/>
              </a:rPr>
              <a:t>Reminder: </a:t>
            </a:r>
            <a:r>
              <a:rPr lang="en-US" sz="2000" dirty="0" smtClean="0">
                <a:solidFill>
                  <a:schemeClr val="hlink"/>
                </a:solidFill>
                <a:latin typeface="Arial" pitchFamily="-109" charset="0"/>
                <a:sym typeface="Symbol" pitchFamily="-109" charset="2"/>
              </a:rPr>
              <a:t>10 modules (each of 2 bellows) in total in 2011. 8 bellows were found with defects. 2 modules removed for 2012</a:t>
            </a:r>
          </a:p>
          <a:p>
            <a:pPr marL="342900" indent="-342900" algn="just">
              <a:lnSpc>
                <a:spcPct val="120000"/>
              </a:lnSpc>
              <a:buFont typeface="Monotype Sorts" pitchFamily="-109" charset="2"/>
              <a:buChar char="u"/>
              <a:tabLst>
                <a:tab pos="1146175" algn="l"/>
              </a:tabLst>
            </a:pPr>
            <a:r>
              <a:rPr lang="en-US" sz="2000" dirty="0" smtClean="0">
                <a:solidFill>
                  <a:srgbClr val="FFFFFF"/>
                </a:solidFill>
                <a:latin typeface="Arial" pitchFamily="-109" charset="0"/>
                <a:sym typeface="Symbol" pitchFamily="-109" charset="2"/>
              </a:rPr>
              <a:t>Remark 1: </a:t>
            </a:r>
            <a:r>
              <a:rPr lang="en-US" sz="2000" dirty="0" smtClean="0">
                <a:solidFill>
                  <a:schemeClr val="hlink"/>
                </a:solidFill>
                <a:latin typeface="Arial" pitchFamily="-109" charset="0"/>
                <a:sym typeface="Symbol" pitchFamily="-109" charset="2"/>
              </a:rPr>
              <a:t>No issues have been observed in 2012 (with shorter RF fingers + bent to reduce possible gap + ferrite tiles at both extremities =&gt; Final situation close to pictures below)!</a:t>
            </a: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rgbClr val="FFFFFF"/>
                </a:solidFill>
                <a:latin typeface="Arial" pitchFamily="-109" charset="0"/>
                <a:sym typeface="Symbol" pitchFamily="-109" charset="2"/>
              </a:rPr>
              <a:t>Remark 2: </a:t>
            </a:r>
            <a:r>
              <a:rPr lang="en-US" sz="2000" dirty="0" smtClean="0">
                <a:solidFill>
                  <a:schemeClr val="hlink"/>
                </a:solidFill>
                <a:latin typeface="Arial" pitchFamily="-109" charset="0"/>
                <a:sym typeface="Symbol" pitchFamily="-109" charset="2"/>
              </a:rPr>
              <a:t>After LS1 there will be no VMTSA anymore as the 2-in-1 collimator will be removed (VMTSA used only for 2-beam coll.)</a:t>
            </a: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p:txBody>
      </p:sp>
      <p:sp>
        <p:nvSpPr>
          <p:cNvPr id="9"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FOLLOW-UP OF VMTSA ISSUES IN 2011 (1/5)</a:t>
            </a:r>
          </a:p>
        </p:txBody>
      </p:sp>
      <p:pic>
        <p:nvPicPr>
          <p:cNvPr id="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200400"/>
            <a:ext cx="3953233" cy="21336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nvGrpSpPr>
          <p:cNvPr id="7" name="Group 6"/>
          <p:cNvGrpSpPr/>
          <p:nvPr/>
        </p:nvGrpSpPr>
        <p:grpSpPr>
          <a:xfrm>
            <a:off x="3978001" y="2859636"/>
            <a:ext cx="5165999" cy="2779164"/>
            <a:chOff x="5689844" y="2138545"/>
            <a:chExt cx="4483700" cy="2324234"/>
          </a:xfrm>
        </p:grpSpPr>
        <p:pic>
          <p:nvPicPr>
            <p:cNvPr id="10" name="Picture 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689844" y="2138545"/>
              <a:ext cx="4483700" cy="23242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nvGrpSpPr>
            <p:cNvPr id="11" name="Group 13"/>
            <p:cNvGrpSpPr/>
            <p:nvPr/>
          </p:nvGrpSpPr>
          <p:grpSpPr>
            <a:xfrm>
              <a:off x="6145197" y="3009907"/>
              <a:ext cx="3505254" cy="720079"/>
              <a:chOff x="5462385" y="2708920"/>
              <a:chExt cx="3115774" cy="648072"/>
            </a:xfrm>
          </p:grpSpPr>
          <p:sp>
            <p:nvSpPr>
              <p:cNvPr id="12" name="Rectangle 11"/>
              <p:cNvSpPr/>
              <p:nvPr/>
            </p:nvSpPr>
            <p:spPr>
              <a:xfrm>
                <a:off x="5462385" y="2713568"/>
                <a:ext cx="45719" cy="13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462385" y="3217625"/>
                <a:ext cx="45719" cy="13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532440" y="3212976"/>
                <a:ext cx="45719" cy="13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8532440" y="2708920"/>
                <a:ext cx="45719" cy="13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69</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FOLLOW-UP OF VMTSA ISSUES IN 2011 (2/5)</a:t>
            </a:r>
          </a:p>
        </p:txBody>
      </p:sp>
      <p:sp>
        <p:nvSpPr>
          <p:cNvPr id="6" name="Rectangle 55"/>
          <p:cNvSpPr>
            <a:spLocks noChangeArrowheads="1"/>
          </p:cNvSpPr>
          <p:nvPr/>
        </p:nvSpPr>
        <p:spPr bwMode="auto">
          <a:xfrm>
            <a:off x="152400" y="838200"/>
            <a:ext cx="8153400" cy="56388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Current interpretation of what happened to the VMTSA in 2011</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There must have been a heat source in the spring (as it melted whereas it has a higher melting point than the RF fingers)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We lost for any reason one or few contacts from RF fingers </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The induced current which did not go to the 1</a:t>
            </a:r>
            <a:r>
              <a:rPr lang="en-US" sz="2000" baseline="30000" dirty="0" smtClean="0">
                <a:solidFill>
                  <a:srgbClr val="FFFFFF"/>
                </a:solidFill>
                <a:latin typeface="Arial" pitchFamily="-109" charset="0"/>
                <a:sym typeface="Symbol" pitchFamily="-109" charset="2"/>
              </a:rPr>
              <a:t>st</a:t>
            </a:r>
            <a:r>
              <a:rPr lang="en-US" sz="2000" dirty="0" smtClean="0">
                <a:solidFill>
                  <a:srgbClr val="FFFFFF"/>
                </a:solidFill>
                <a:latin typeface="Arial" pitchFamily="-109" charset="0"/>
                <a:sym typeface="Symbol" pitchFamily="-109" charset="2"/>
              </a:rPr>
              <a:t> (main) contact (due to a gap) went to the 2</a:t>
            </a:r>
            <a:r>
              <a:rPr lang="en-US" sz="2000" baseline="30000" dirty="0" smtClean="0">
                <a:solidFill>
                  <a:srgbClr val="FFFFFF"/>
                </a:solidFill>
                <a:latin typeface="Arial" pitchFamily="-109" charset="0"/>
                <a:sym typeface="Symbol" pitchFamily="-109" charset="2"/>
              </a:rPr>
              <a:t>nd</a:t>
            </a:r>
            <a:r>
              <a:rPr lang="en-US" sz="2000" dirty="0" smtClean="0">
                <a:solidFill>
                  <a:srgbClr val="FFFFFF"/>
                </a:solidFill>
                <a:latin typeface="Arial" pitchFamily="-109" charset="0"/>
                <a:sym typeface="Symbol" pitchFamily="-109" charset="2"/>
              </a:rPr>
              <a:t> contact (done by the spring) and the spring acted as a fuse </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Due to the very small cross section of the spring and the too high current density it melted, broke and then released the bottom RF fingers due to gravity</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A test revealed that ~ 1 W in the spring was sufficient</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What has been simulated is the validation of what happened after (i.e. with a gap)</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7</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(1/13)</a:t>
            </a:r>
          </a:p>
        </p:txBody>
      </p:sp>
      <p:sp>
        <p:nvSpPr>
          <p:cNvPr id="9" name="Rectangle 55"/>
          <p:cNvSpPr>
            <a:spLocks noChangeArrowheads="1"/>
          </p:cNvSpPr>
          <p:nvPr/>
        </p:nvSpPr>
        <p:spPr bwMode="auto">
          <a:xfrm>
            <a:off x="152400" y="838200"/>
            <a:ext cx="8839200" cy="5562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To avoid having too large impedances (longitudinal or transverse) due to (big) changes of geometry for moving equipments, which can lead to </a:t>
            </a:r>
          </a:p>
          <a:p>
            <a:pPr marL="800100" lvl="1" indent="-342900" algn="just">
              <a:lnSpc>
                <a:spcPct val="120000"/>
              </a:lnSpc>
              <a:buSzPct val="120000"/>
              <a:buFont typeface="Wingdings" charset="2"/>
              <a:buChar char="§"/>
              <a:tabLst>
                <a:tab pos="1146175" algn="l"/>
              </a:tabLst>
            </a:pPr>
            <a:r>
              <a:rPr lang="en-US" sz="2000" dirty="0" smtClean="0">
                <a:solidFill>
                  <a:schemeClr val="tx1"/>
                </a:solidFill>
                <a:latin typeface="Arial" pitchFamily="-109" charset="0"/>
                <a:sym typeface="Symbol" pitchFamily="-109" charset="2"/>
              </a:rPr>
              <a:t>Beam-induced RF heating (if real part of longitudinal impedance)</a:t>
            </a:r>
          </a:p>
          <a:p>
            <a:pPr marL="800100" lvl="1" indent="-342900" algn="just">
              <a:lnSpc>
                <a:spcPct val="120000"/>
              </a:lnSpc>
              <a:buSzPct val="120000"/>
              <a:buFont typeface="Wingdings" charset="2"/>
              <a:buChar char="§"/>
              <a:tabLst>
                <a:tab pos="1146175" algn="l"/>
              </a:tabLst>
            </a:pPr>
            <a:r>
              <a:rPr lang="en-US" sz="2000" dirty="0" smtClean="0">
                <a:solidFill>
                  <a:schemeClr val="tx1"/>
                </a:solidFill>
                <a:latin typeface="Arial" pitchFamily="-109" charset="0"/>
                <a:sym typeface="Symbol" pitchFamily="-109" charset="2"/>
              </a:rPr>
              <a:t>Longitudinal or transverse beam instabilities (if real and/or imaginary parts of longitudinal or transverse impedances)</a:t>
            </a:r>
          </a:p>
          <a:p>
            <a:pPr marL="342900" indent="-342900" algn="just">
              <a:lnSpc>
                <a:spcPct val="120000"/>
              </a:lnSpc>
              <a:buFont typeface="Monotype Sorts" pitchFamily="-109" charset="2"/>
              <a:buChar char="u"/>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Example of RF fingers: </a:t>
            </a:r>
          </a:p>
          <a:p>
            <a:pPr marL="342900" indent="-342900" algn="just">
              <a:lnSpc>
                <a:spcPct val="120000"/>
              </a:lnSpc>
              <a:tabLst>
                <a:tab pos="1146175" algn="l"/>
              </a:tabLst>
            </a:pPr>
            <a:r>
              <a:rPr lang="en-US" sz="2000" dirty="0" smtClean="0">
                <a:solidFill>
                  <a:schemeClr val="hlink"/>
                </a:solidFill>
                <a:latin typeface="Arial" pitchFamily="-109" charset="0"/>
                <a:sym typeface="Symbol" pitchFamily="-109" charset="2"/>
              </a:rPr>
              <a:t>	</a:t>
            </a:r>
            <a:r>
              <a:rPr lang="en-US" sz="2000" dirty="0" err="1" smtClean="0">
                <a:solidFill>
                  <a:srgbClr val="FFCC99"/>
                </a:solidFill>
                <a:latin typeface="Arial" pitchFamily="-109" charset="0"/>
                <a:sym typeface="Symbol" pitchFamily="-109" charset="2"/>
              </a:rPr>
              <a:t>PIMs</a:t>
            </a:r>
            <a:r>
              <a:rPr lang="en-US" sz="2000" dirty="0" smtClean="0">
                <a:solidFill>
                  <a:srgbClr val="FFCC99"/>
                </a:solidFill>
                <a:latin typeface="Arial" pitchFamily="-109" charset="0"/>
                <a:sym typeface="Symbol" pitchFamily="-109" charset="2"/>
              </a:rPr>
              <a:t> = Plug-In Modules</a:t>
            </a:r>
          </a:p>
          <a:p>
            <a:pPr marL="342900" indent="-342900" algn="just">
              <a:lnSpc>
                <a:spcPct val="120000"/>
              </a:lnSpc>
              <a:tabLst>
                <a:tab pos="1146175" algn="l"/>
              </a:tabLst>
            </a:pPr>
            <a:endParaRPr lang="en-US" sz="2000" dirty="0" smtClean="0">
              <a:solidFill>
                <a:schemeClr val="hlink"/>
              </a:solidFill>
              <a:latin typeface="Arial" pitchFamily="-109" charset="0"/>
              <a:sym typeface="Symbol" pitchFamily="-109" charset="2"/>
            </a:endParaRP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Example of ferrite tiles: </a:t>
            </a:r>
          </a:p>
          <a:p>
            <a:pPr marL="342900" indent="-342900" algn="just">
              <a:lnSpc>
                <a:spcPct val="120000"/>
              </a:lnSpc>
              <a:tabLst>
                <a:tab pos="1146175" algn="l"/>
              </a:tabLst>
            </a:pPr>
            <a:r>
              <a:rPr lang="en-US" sz="2000" dirty="0" smtClean="0">
                <a:solidFill>
                  <a:schemeClr val="hlink"/>
                </a:solidFill>
                <a:latin typeface="Arial" pitchFamily="-109" charset="0"/>
                <a:sym typeface="Symbol" pitchFamily="-109" charset="2"/>
              </a:rPr>
              <a:t>	</a:t>
            </a:r>
            <a:r>
              <a:rPr lang="en-US" sz="2000" dirty="0" smtClean="0">
                <a:solidFill>
                  <a:srgbClr val="FFCC99"/>
                </a:solidFill>
                <a:latin typeface="Arial" pitchFamily="-109" charset="0"/>
                <a:sym typeface="Symbol" pitchFamily="-109" charset="2"/>
              </a:rPr>
              <a:t>Installed in the new VMTSA</a:t>
            </a:r>
            <a:r>
              <a:rPr lang="en-US" sz="1800" dirty="0" smtClean="0">
                <a:solidFill>
                  <a:srgbClr val="FFCC99"/>
                </a:solidFill>
                <a:latin typeface="Arial" pitchFamily="-109" charset="0"/>
                <a:sym typeface="Symbol" pitchFamily="-109" charset="2"/>
              </a:rPr>
              <a:t> </a:t>
            </a:r>
          </a:p>
          <a:p>
            <a:pPr marL="342900" indent="-342900" algn="just">
              <a:lnSpc>
                <a:spcPct val="120000"/>
              </a:lnSpc>
              <a:tabLst>
                <a:tab pos="1146175" algn="l"/>
              </a:tabLst>
            </a:pPr>
            <a:r>
              <a:rPr lang="en-US" sz="1800" dirty="0" smtClean="0">
                <a:solidFill>
                  <a:srgbClr val="FFCC99"/>
                </a:solidFill>
                <a:latin typeface="Arial" pitchFamily="-109" charset="0"/>
                <a:sym typeface="Symbol" pitchFamily="-109" charset="2"/>
              </a:rPr>
              <a:t>	in 2012</a:t>
            </a:r>
            <a:endParaRPr lang="en-US" sz="2000" dirty="0" smtClean="0">
              <a:solidFill>
                <a:srgbClr val="FFCC99"/>
              </a:solidFill>
              <a:latin typeface="Arial" pitchFamily="-109" charset="0"/>
              <a:sym typeface="Symbol" pitchFamily="-109" charset="2"/>
            </a:endParaRPr>
          </a:p>
        </p:txBody>
      </p:sp>
      <p:pic>
        <p:nvPicPr>
          <p:cNvPr id="11" name="Picture 10" descr="FerriteFromAAforVMTSA.jpg"/>
          <p:cNvPicPr>
            <a:picLocks noChangeAspect="1"/>
          </p:cNvPicPr>
          <p:nvPr/>
        </p:nvPicPr>
        <p:blipFill>
          <a:blip r:embed="rId3"/>
          <a:stretch>
            <a:fillRect/>
          </a:stretch>
        </p:blipFill>
        <p:spPr>
          <a:xfrm>
            <a:off x="4038600" y="5219700"/>
            <a:ext cx="2184400" cy="1638300"/>
          </a:xfrm>
          <a:prstGeom prst="rect">
            <a:avLst/>
          </a:prstGeom>
        </p:spPr>
      </p:pic>
      <p:sp>
        <p:nvSpPr>
          <p:cNvPr id="12" name="AutoShape 16"/>
          <p:cNvSpPr>
            <a:spLocks noChangeArrowheads="1"/>
          </p:cNvSpPr>
          <p:nvPr/>
        </p:nvSpPr>
        <p:spPr bwMode="auto">
          <a:xfrm>
            <a:off x="6477000" y="5715000"/>
            <a:ext cx="2438400" cy="990600"/>
          </a:xfrm>
          <a:prstGeom prst="wedgeEllipseCallout">
            <a:avLst>
              <a:gd name="adj1" fmla="val -66934"/>
              <a:gd name="adj2" fmla="val -5209"/>
            </a:avLst>
          </a:prstGeom>
          <a:solidFill>
            <a:schemeClr val="hlink"/>
          </a:solidFill>
          <a:ln w="28575">
            <a:solidFill>
              <a:srgbClr val="FF0000"/>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charset="0"/>
            </a:endParaRPr>
          </a:p>
        </p:txBody>
      </p:sp>
      <p:sp>
        <p:nvSpPr>
          <p:cNvPr id="13" name="Text Box 17"/>
          <p:cNvSpPr txBox="1">
            <a:spLocks noChangeArrowheads="1"/>
          </p:cNvSpPr>
          <p:nvPr/>
        </p:nvSpPr>
        <p:spPr bwMode="auto">
          <a:xfrm>
            <a:off x="6629400" y="5791200"/>
            <a:ext cx="2209800" cy="738664"/>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400" b="1" dirty="0" smtClean="0">
                <a:solidFill>
                  <a:schemeClr val="bg2"/>
                </a:solidFill>
                <a:latin typeface="Arial" charset="0"/>
              </a:rPr>
              <a:t>Initial dimensions (quickly available!): </a:t>
            </a:r>
            <a:br>
              <a:rPr lang="en-US" sz="1400" b="1" dirty="0" smtClean="0">
                <a:solidFill>
                  <a:schemeClr val="bg2"/>
                </a:solidFill>
                <a:latin typeface="Arial" charset="0"/>
              </a:rPr>
            </a:br>
            <a:r>
              <a:rPr lang="en-US" sz="1400" b="1" dirty="0" smtClean="0">
                <a:solidFill>
                  <a:schemeClr val="bg2"/>
                </a:solidFill>
                <a:latin typeface="Arial" charset="0"/>
              </a:rPr>
              <a:t>~ 12 cm × 3 cm × 1 cm</a:t>
            </a:r>
          </a:p>
        </p:txBody>
      </p:sp>
      <p:pic>
        <p:nvPicPr>
          <p:cNvPr id="14" name="Picture 13"/>
          <p:cNvPicPr>
            <a:picLocks noChangeAspect="1"/>
          </p:cNvPicPr>
          <p:nvPr/>
        </p:nvPicPr>
        <p:blipFill>
          <a:blip r:embed="rId4"/>
          <a:stretch>
            <a:fillRect/>
          </a:stretch>
        </p:blipFill>
        <p:spPr>
          <a:xfrm>
            <a:off x="5257800" y="3505200"/>
            <a:ext cx="3397126" cy="18288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70</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FOLLOW-UP OF VMTSA ISSUES IN 2011 (3/5)</a:t>
            </a:r>
          </a:p>
        </p:txBody>
      </p:sp>
      <p:sp>
        <p:nvSpPr>
          <p:cNvPr id="9" name="Rectangle 55"/>
          <p:cNvSpPr>
            <a:spLocks noChangeArrowheads="1"/>
          </p:cNvSpPr>
          <p:nvPr/>
        </p:nvSpPr>
        <p:spPr bwMode="auto">
          <a:xfrm>
            <a:off x="76200" y="990600"/>
            <a:ext cx="8153400" cy="55626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EM simulations revealed that even a small gap between the RF fingers and the central insert could be fatal for the VMTSA operation =&gt; One should avoid “any” gap</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Simulated power deposited for the 2011 case</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 650 W for a gap of 40 mm</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 460 W for a gap of 50 mm</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Thermal evolution has been studied to try and answer to 2 questions: Is RF power deposition compatible with expected failure temperatures? Limit for power value?</a:t>
            </a:r>
          </a:p>
          <a:p>
            <a:pPr marL="342900" indent="-342900" algn="just">
              <a:lnSpc>
                <a:spcPct val="120000"/>
              </a:lnSpc>
              <a:buFont typeface="Monotype Sorts" pitchFamily="-109" charset="2"/>
              <a:buChar char="u"/>
              <a:tabLst>
                <a:tab pos="1146175" algn="l"/>
              </a:tabLst>
            </a:pPr>
            <a:r>
              <a:rPr lang="en-US" sz="2000" dirty="0" smtClean="0">
                <a:solidFill>
                  <a:schemeClr val="hlink"/>
                </a:solidFill>
                <a:latin typeface="Arial" pitchFamily="-109" charset="0"/>
                <a:sym typeface="Symbol" pitchFamily="-109" charset="2"/>
              </a:rPr>
              <a:t>Reminder on melting temperatures</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For 316L spring: ~ 1350°C</a:t>
            </a:r>
          </a:p>
          <a:p>
            <a:pPr marL="800100" lvl="1" indent="-342900" algn="just">
              <a:lnSpc>
                <a:spcPct val="120000"/>
              </a:lnSpc>
              <a:buSzPct val="120000"/>
              <a:buFont typeface="Wingdings" charset="2"/>
              <a:buChar char="§"/>
              <a:tabLst>
                <a:tab pos="1146175" algn="l"/>
              </a:tabLst>
            </a:pPr>
            <a:r>
              <a:rPr lang="en-US" sz="2000" dirty="0" smtClean="0">
                <a:solidFill>
                  <a:srgbClr val="FFFFFF"/>
                </a:solidFill>
                <a:latin typeface="Arial" pitchFamily="-109" charset="0"/>
                <a:sym typeface="Symbol" pitchFamily="-109" charset="2"/>
              </a:rPr>
              <a:t>For </a:t>
            </a:r>
            <a:r>
              <a:rPr lang="en-US" sz="2000" dirty="0" err="1" smtClean="0">
                <a:solidFill>
                  <a:srgbClr val="FFFFFF"/>
                </a:solidFill>
                <a:latin typeface="Arial" pitchFamily="-109" charset="0"/>
                <a:sym typeface="Symbol" pitchFamily="-109" charset="2"/>
              </a:rPr>
              <a:t>CuBe</a:t>
            </a:r>
            <a:r>
              <a:rPr lang="en-US" sz="2000" dirty="0" smtClean="0">
                <a:solidFill>
                  <a:srgbClr val="FFFFFF"/>
                </a:solidFill>
                <a:latin typeface="Arial" pitchFamily="-109" charset="0"/>
                <a:sym typeface="Symbol" pitchFamily="-109" charset="2"/>
              </a:rPr>
              <a:t> RF fingers: 865°C / 1025°C </a:t>
            </a:r>
            <a:br>
              <a:rPr lang="en-US" sz="2000" dirty="0" smtClean="0">
                <a:solidFill>
                  <a:srgbClr val="FFFFFF"/>
                </a:solidFill>
                <a:latin typeface="Arial" pitchFamily="-109" charset="0"/>
                <a:sym typeface="Symbol" pitchFamily="-109" charset="2"/>
              </a:rPr>
            </a:br>
            <a:r>
              <a:rPr lang="en-US" sz="2000" dirty="0" smtClean="0">
                <a:solidFill>
                  <a:srgbClr val="FFFFFF"/>
                </a:solidFill>
                <a:latin typeface="Arial" pitchFamily="-109" charset="0"/>
                <a:sym typeface="Symbol" pitchFamily="-109" charset="2"/>
              </a:rPr>
              <a:t>(C17200 and C17410 respectively)</a:t>
            </a:r>
          </a:p>
        </p:txBody>
      </p:sp>
      <p:pic>
        <p:nvPicPr>
          <p:cNvPr id="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995063" y="1828800"/>
            <a:ext cx="3148937" cy="170029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srcRect l="37000" t="29301" r="17000" b="30494"/>
          <a:stretch>
            <a:fillRect/>
          </a:stretch>
        </p:blipFill>
        <p:spPr bwMode="auto">
          <a:xfrm>
            <a:off x="5649109" y="4616711"/>
            <a:ext cx="3494891" cy="2241289"/>
          </a:xfrm>
          <a:prstGeom prst="rect">
            <a:avLst/>
          </a:prstGeom>
          <a:noFill/>
          <a:ln w="9525">
            <a:noFill/>
            <a:miter lim="800000"/>
            <a:headEnd/>
            <a:tailEnd/>
          </a:ln>
        </p:spPr>
      </p:pic>
      <p:sp>
        <p:nvSpPr>
          <p:cNvPr id="10" name="Rectangle 9"/>
          <p:cNvSpPr/>
          <p:nvPr/>
        </p:nvSpPr>
        <p:spPr>
          <a:xfrm>
            <a:off x="5562600" y="4535269"/>
            <a:ext cx="3733800" cy="646331"/>
          </a:xfrm>
          <a:prstGeom prst="rect">
            <a:avLst/>
          </a:prstGeom>
        </p:spPr>
        <p:txBody>
          <a:bodyPr wrap="square">
            <a:spAutoFit/>
          </a:bodyPr>
          <a:lstStyle/>
          <a:p>
            <a:pPr algn="ctr"/>
            <a:r>
              <a:rPr lang="en-US" sz="1800" dirty="0" smtClean="0">
                <a:solidFill>
                  <a:srgbClr val="FFFFFF"/>
                </a:solidFill>
              </a:rPr>
              <a:t>Surface loss density for </a:t>
            </a:r>
            <a:br>
              <a:rPr lang="en-US" sz="1800" dirty="0" smtClean="0">
                <a:solidFill>
                  <a:srgbClr val="FFFFFF"/>
                </a:solidFill>
              </a:rPr>
            </a:br>
            <a:r>
              <a:rPr lang="en-US" sz="1800" dirty="0" smtClean="0">
                <a:solidFill>
                  <a:srgbClr val="FFFFFF"/>
                </a:solidFill>
              </a:rPr>
              <a:t>the first </a:t>
            </a:r>
            <a:r>
              <a:rPr lang="en-US" sz="1800" dirty="0" err="1" smtClean="0">
                <a:solidFill>
                  <a:srgbClr val="FFFFFF"/>
                </a:solidFill>
              </a:rPr>
              <a:t>eigenmode</a:t>
            </a:r>
            <a:r>
              <a:rPr lang="en-US" sz="1800" dirty="0" smtClean="0">
                <a:solidFill>
                  <a:srgbClr val="FFFFFF"/>
                </a:solidFill>
              </a:rPr>
              <a:t> @ 279MHz</a:t>
            </a:r>
            <a:endParaRPr lang="en-US" sz="1800" dirty="0">
              <a:solidFill>
                <a:srgbClr val="FFFFFF"/>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71</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FOLLOW-UP OF VMTSA ISSUES IN 2011 (4/5)</a:t>
            </a:r>
          </a:p>
        </p:txBody>
      </p:sp>
      <p:pic>
        <p:nvPicPr>
          <p:cNvPr id="6" name="Picture 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2176" y="744255"/>
            <a:ext cx="9176175" cy="5656546"/>
          </a:xfrm>
          <a:prstGeom prst="rect">
            <a:avLst/>
          </a:prstGeom>
          <a:solidFill>
            <a:srgbClr val="FFFFFF"/>
          </a:solid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72</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FOLLOW-UP OF VMTSA ISSUES IN 2011 (5/5)</a:t>
            </a: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066800"/>
            <a:ext cx="9144000" cy="5253836"/>
          </a:xfrm>
          <a:prstGeom prst="rect">
            <a:avLst/>
          </a:prstGeom>
          <a:solidFill>
            <a:srgbClr val="FFFFFF"/>
          </a:solidFill>
        </p:spPr>
      </p:pic>
      <p:sp>
        <p:nvSpPr>
          <p:cNvPr id="6" name="AutoShape 6"/>
          <p:cNvSpPr>
            <a:spLocks noChangeArrowheads="1"/>
          </p:cNvSpPr>
          <p:nvPr/>
        </p:nvSpPr>
        <p:spPr bwMode="auto">
          <a:xfrm>
            <a:off x="1143000" y="5101436"/>
            <a:ext cx="3810000" cy="533400"/>
          </a:xfrm>
          <a:prstGeom prst="wedgeEllipseCallout">
            <a:avLst>
              <a:gd name="adj1" fmla="val -51791"/>
              <a:gd name="adj2" fmla="val -66063"/>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9" charset="0"/>
            </a:endParaRPr>
          </a:p>
        </p:txBody>
      </p:sp>
      <p:sp>
        <p:nvSpPr>
          <p:cNvPr id="9" name="Text Box 7"/>
          <p:cNvSpPr txBox="1">
            <a:spLocks noChangeArrowheads="1"/>
          </p:cNvSpPr>
          <p:nvPr/>
        </p:nvSpPr>
        <p:spPr bwMode="auto">
          <a:xfrm>
            <a:off x="1295400" y="5177636"/>
            <a:ext cx="3581400" cy="369332"/>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r>
              <a:rPr lang="en-US" sz="1800" dirty="0" smtClean="0">
                <a:latin typeface="Arial" pitchFamily="-109" charset="0"/>
                <a:ea typeface="Arial" pitchFamily="-109" charset="0"/>
                <a:cs typeface="Arial" pitchFamily="-109" charset="0"/>
              </a:rPr>
              <a:t>Temperature of the RF fingers</a:t>
            </a:r>
            <a:endParaRPr lang="en-US" sz="1800" dirty="0">
              <a:latin typeface="Arial" pitchFamily="-109" charset="0"/>
              <a:ea typeface="Arial" pitchFamily="-109" charset="0"/>
              <a:cs typeface="Arial" pitchFamily="-109"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73</a:t>
            </a:fld>
            <a:endParaRPr lang="en-US" sz="1000" dirty="0" smtClean="0"/>
          </a:p>
        </p:txBody>
      </p:sp>
      <p:sp>
        <p:nvSpPr>
          <p:cNvPr id="8" name="Rectangle 55"/>
          <p:cNvSpPr>
            <a:spLocks noChangeArrowheads="1"/>
          </p:cNvSpPr>
          <p:nvPr/>
        </p:nvSpPr>
        <p:spPr bwMode="auto">
          <a:xfrm>
            <a:off x="152400" y="7620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1800" dirty="0" smtClean="0">
                <a:solidFill>
                  <a:schemeClr val="hlink"/>
                </a:solidFill>
                <a:latin typeface="Arial" pitchFamily="-109" charset="0"/>
                <a:sym typeface="Symbol" pitchFamily="-109" charset="2"/>
              </a:rPr>
              <a:t>A lot of experience has been accumulated at CERN over the past decades for the use of RF fingers and/or ferrite absorbers</a:t>
            </a:r>
          </a:p>
          <a:p>
            <a:pPr marL="342900" indent="-342900" algn="just">
              <a:lnSpc>
                <a:spcPct val="120000"/>
              </a:lnSpc>
              <a:buFont typeface="Wingdings" charset="2"/>
              <a:buChar char="u"/>
              <a:tabLst>
                <a:tab pos="1146175" algn="l"/>
              </a:tabLst>
            </a:pPr>
            <a:r>
              <a:rPr lang="en-US" sz="1800" dirty="0" smtClean="0">
                <a:solidFill>
                  <a:schemeClr val="hlink"/>
                </a:solidFill>
                <a:latin typeface="Arial" pitchFamily="-109" charset="0"/>
                <a:sym typeface="Symbol" pitchFamily="-109" charset="2"/>
              </a:rPr>
              <a:t>This experience needs to be (and will be) summarized in a forthcoming internal report</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Guidelines for the use of RF fingers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Guidelines for the use of ferrite absorbers</a:t>
            </a:r>
            <a:endParaRPr lang="en-US" sz="1800" dirty="0" smtClean="0">
              <a:solidFill>
                <a:schemeClr val="hlink"/>
              </a:solidFill>
              <a:latin typeface="Arial" pitchFamily="-109" charset="0"/>
              <a:sym typeface="Symbol" pitchFamily="-109" charset="2"/>
            </a:endParaRPr>
          </a:p>
          <a:p>
            <a:pPr marL="342900" indent="-342900" algn="just">
              <a:lnSpc>
                <a:spcPct val="120000"/>
              </a:lnSpc>
              <a:buFont typeface="Wingdings" charset="2"/>
              <a:buChar char="u"/>
              <a:tabLst>
                <a:tab pos="1146175" algn="l"/>
              </a:tabLst>
            </a:pPr>
            <a:r>
              <a:rPr lang="en-US" sz="1800" dirty="0" smtClean="0">
                <a:solidFill>
                  <a:schemeClr val="hlink"/>
                </a:solidFill>
                <a:latin typeface="Arial" pitchFamily="-109" charset="0"/>
                <a:sym typeface="Symbol" pitchFamily="-109" charset="2"/>
              </a:rPr>
              <a:t>Several designs of RF fingers are used in the LHC depending on the requirements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Some have been studied in great detail =&gt; Takes time but it paid off! Should really be done at the design stage: material, mechanics, beam-induced power, heat transfer etc.</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Some less (due to time constraint, missing manpower etc.) but it can lead to big damages or intensity / bunch lengths limitations</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New design from TE/VSC under checks =&gt; Should be carefully evaluated</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Ferrite can be used in some cases as a back-up for RF fingers but it</a:t>
            </a:r>
            <a:br>
              <a:rPr lang="en-US" sz="1800" dirty="0" smtClean="0">
                <a:solidFill>
                  <a:srgbClr val="FFFFFF"/>
                </a:solidFill>
                <a:latin typeface="Arial" pitchFamily="-109" charset="0"/>
                <a:sym typeface="Symbol" pitchFamily="-109" charset="2"/>
              </a:rPr>
            </a:br>
            <a:r>
              <a:rPr lang="en-US" sz="1800" dirty="0" smtClean="0">
                <a:solidFill>
                  <a:srgbClr val="FFFFFF"/>
                </a:solidFill>
                <a:latin typeface="Arial" pitchFamily="-109" charset="0"/>
                <a:sym typeface="Symbol" pitchFamily="-109" charset="2"/>
              </a:rPr>
              <a:t/>
            </a:r>
            <a:br>
              <a:rPr lang="en-US" sz="1800" dirty="0" smtClean="0">
                <a:solidFill>
                  <a:srgbClr val="FFFFFF"/>
                </a:solidFill>
                <a:latin typeface="Arial" pitchFamily="-109" charset="0"/>
                <a:sym typeface="Symbol" pitchFamily="-109" charset="2"/>
              </a:rPr>
            </a:br>
            <a:r>
              <a:rPr lang="en-US" sz="1800" dirty="0" smtClean="0">
                <a:solidFill>
                  <a:srgbClr val="FFFFFF"/>
                </a:solidFill>
                <a:latin typeface="Arial" pitchFamily="-109" charset="0"/>
                <a:sym typeface="Symbol" pitchFamily="-109" charset="2"/>
              </a:rPr>
              <a:t> </a:t>
            </a:r>
            <a:endParaRPr lang="en-US" sz="1800" dirty="0" smtClean="0">
              <a:solidFill>
                <a:srgbClr val="FFCC99"/>
              </a:solidFill>
              <a:latin typeface="Arial" pitchFamily="-109" charset="0"/>
              <a:sym typeface="Symbol" pitchFamily="-109" charset="2"/>
            </a:endParaRP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CONCLUSIONS AND RECOMMENDATIONS (1/4)</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74</a:t>
            </a:fld>
            <a:endParaRPr lang="en-US" sz="1000" dirty="0" smtClean="0"/>
          </a:p>
        </p:txBody>
      </p:sp>
      <p:sp>
        <p:nvSpPr>
          <p:cNvPr id="8" name="Rectangle 55"/>
          <p:cNvSpPr>
            <a:spLocks noChangeArrowheads="1"/>
          </p:cNvSpPr>
          <p:nvPr/>
        </p:nvSpPr>
        <p:spPr bwMode="auto">
          <a:xfrm>
            <a:off x="152400" y="762000"/>
            <a:ext cx="8839200" cy="5791200"/>
          </a:xfrm>
          <a:prstGeom prst="rect">
            <a:avLst/>
          </a:prstGeom>
          <a:noFill/>
          <a:ln w="9525">
            <a:noFill/>
            <a:miter lim="800000"/>
            <a:headEnd/>
            <a:tailEnd/>
          </a:ln>
        </p:spPr>
        <p:txBody>
          <a:bodyPr lIns="92075" tIns="46038" rIns="92075" bIns="46038">
            <a:prstTxWarp prst="textNoShape">
              <a:avLst/>
            </a:prstTxWarp>
          </a:bodyPr>
          <a:lstStyle/>
          <a:p>
            <a:pPr marL="800100" lvl="1" indent="12700" algn="just">
              <a:lnSpc>
                <a:spcPct val="120000"/>
              </a:lnSpc>
              <a:buSzPct val="120000"/>
              <a:tabLst>
                <a:tab pos="1146175" algn="l"/>
              </a:tabLst>
            </a:pPr>
            <a:r>
              <a:rPr lang="en-US" sz="1800" dirty="0" smtClean="0">
                <a:solidFill>
                  <a:srgbClr val="FFFFFF"/>
                </a:solidFill>
                <a:latin typeface="Arial" pitchFamily="-109" charset="0"/>
                <a:sym typeface="Symbol" pitchFamily="-109" charset="2"/>
              </a:rPr>
              <a:t>cannot be put like that =&gt; Requires detailed EM simulations (knowing the ferrite EM properties) to determine the frequency of the trapped </a:t>
            </a:r>
            <a:r>
              <a:rPr lang="en-US" sz="1800" dirty="0" err="1" smtClean="0">
                <a:solidFill>
                  <a:srgbClr val="FFFFFF"/>
                </a:solidFill>
                <a:latin typeface="Arial" pitchFamily="-109" charset="0"/>
                <a:sym typeface="Symbol" pitchFamily="-109" charset="2"/>
              </a:rPr>
              <a:t>mode(s</a:t>
            </a:r>
            <a:r>
              <a:rPr lang="en-US" sz="1800" dirty="0" smtClean="0">
                <a:solidFill>
                  <a:srgbClr val="FFFFFF"/>
                </a:solidFill>
                <a:latin typeface="Arial" pitchFamily="-109" charset="0"/>
                <a:sym typeface="Symbol" pitchFamily="-109" charset="2"/>
              </a:rPr>
              <a:t>), the location of maximum of magnetic field (where ideally the relevant ferrite should be put, ideally not seen by the beam) etc.</a:t>
            </a:r>
          </a:p>
          <a:p>
            <a:pPr marL="1257300" lvl="2" indent="-342900" algn="just">
              <a:lnSpc>
                <a:spcPct val="120000"/>
              </a:lnSpc>
              <a:buSzPct val="120000"/>
              <a:buFont typeface="Arial"/>
              <a:buChar char="•"/>
              <a:tabLst>
                <a:tab pos="1146175" algn="l"/>
              </a:tabLst>
            </a:pPr>
            <a:r>
              <a:rPr lang="en-US" sz="1800" dirty="0" smtClean="0">
                <a:solidFill>
                  <a:srgbClr val="FFCC99"/>
                </a:solidFill>
                <a:latin typeface="Arial" pitchFamily="-109" charset="0"/>
                <a:sym typeface="Symbol" pitchFamily="-109" charset="2"/>
              </a:rPr>
              <a:t>Ex: It was found by detailed EM simulations that the ferrite installed during a crash program ~ 1 year ago in the new VMTSA should not be effective as wrongly positioned… </a:t>
            </a:r>
          </a:p>
          <a:p>
            <a:pPr marL="342900" indent="-342900" algn="just">
              <a:lnSpc>
                <a:spcPct val="120000"/>
              </a:lnSpc>
              <a:buFont typeface="Wingdings" charset="2"/>
              <a:buChar char="u"/>
              <a:tabLst>
                <a:tab pos="1146175" algn="l"/>
              </a:tabLst>
            </a:pPr>
            <a:r>
              <a:rPr lang="en-US" sz="1800" dirty="0" smtClean="0">
                <a:solidFill>
                  <a:srgbClr val="FFFF00"/>
                </a:solidFill>
                <a:latin typeface="Arial" pitchFamily="-109" charset="0"/>
                <a:sym typeface="Symbol" pitchFamily="-109" charset="2"/>
              </a:rPr>
              <a:t>The VMTSA issues observed in 2011 have been reproduced by simulations and traced back to be due to a gap between some RF fingers and the central insert</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Any gap is fatal for this equipment! </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The spring acted as a fuse =&gt; Robust mechanical design needed</a:t>
            </a:r>
          </a:p>
          <a:p>
            <a:pPr marL="800100" lvl="1" indent="-342900" algn="just">
              <a:lnSpc>
                <a:spcPct val="120000"/>
              </a:lnSpc>
              <a:buSzPct val="120000"/>
              <a:buFont typeface="Wingdings" charset="2"/>
              <a:buChar char="§"/>
              <a:tabLst>
                <a:tab pos="1146175" algn="l"/>
              </a:tabLst>
            </a:pPr>
            <a:r>
              <a:rPr lang="en-US" sz="1800" dirty="0" smtClean="0">
                <a:solidFill>
                  <a:schemeClr val="tx1"/>
                </a:solidFill>
                <a:latin typeface="Arial" pitchFamily="-109" charset="0"/>
                <a:sym typeface="Symbol" pitchFamily="-109" charset="2"/>
              </a:rPr>
              <a:t>No issue at all this year =&gt; Our modifications during last year Xmas break’s crash program were sufficient to assure a good contact</a:t>
            </a:r>
          </a:p>
          <a:p>
            <a:pPr marL="342900" indent="-342900" algn="just">
              <a:lnSpc>
                <a:spcPct val="120000"/>
              </a:lnSpc>
              <a:buFont typeface="Wingdings" charset="2"/>
              <a:buChar char="u"/>
              <a:tabLst>
                <a:tab pos="1146175" algn="l"/>
              </a:tabLst>
            </a:pPr>
            <a:r>
              <a:rPr lang="en-US" sz="1800" dirty="0" smtClean="0">
                <a:solidFill>
                  <a:srgbClr val="FFFF00"/>
                </a:solidFill>
                <a:latin typeface="Arial" pitchFamily="-109" charset="0"/>
                <a:sym typeface="Symbol" pitchFamily="-109" charset="2"/>
              </a:rPr>
              <a:t>Full list of the 92 nonconformities revealed in warm modules after X-rays campaign </a:t>
            </a:r>
            <a:r>
              <a:rPr lang="en-US" sz="1800" dirty="0" smtClean="0">
                <a:solidFill>
                  <a:schemeClr val="tx1"/>
                </a:solidFill>
                <a:latin typeface="Arial" pitchFamily="-109" charset="0"/>
                <a:sym typeface="Symbol" pitchFamily="-109" charset="2"/>
              </a:rPr>
              <a:t>=&gt; Should be repaired during LS1</a:t>
            </a:r>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CONCLUSIONS AND RECOMMENDATIONS (2/4)</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75</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CONCLUSIONS AND RECOMMENDATIONS (3/4)</a:t>
            </a:r>
          </a:p>
        </p:txBody>
      </p:sp>
      <p:sp>
        <p:nvSpPr>
          <p:cNvPr id="19" name="Rectangle 55"/>
          <p:cNvSpPr>
            <a:spLocks noChangeArrowheads="1"/>
          </p:cNvSpPr>
          <p:nvPr/>
        </p:nvSpPr>
        <p:spPr bwMode="auto">
          <a:xfrm>
            <a:off x="152400" y="7620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For the cases studied, we didn’t see any problem with impedance </a:t>
            </a:r>
            <a:r>
              <a:rPr lang="en-US" sz="2000" dirty="0" smtClean="0">
                <a:solidFill>
                  <a:srgbClr val="FFFFFF"/>
                </a:solidFill>
                <a:latin typeface="Arial" pitchFamily="-109" charset="0"/>
                <a:sym typeface="Symbol" pitchFamily="-109" charset="2"/>
              </a:rPr>
              <a:t>for conforming RF fingers </a:t>
            </a:r>
            <a:r>
              <a:rPr lang="en-US" sz="2000" dirty="0" smtClean="0">
                <a:solidFill>
                  <a:schemeClr val="hlink"/>
                </a:solidFill>
                <a:latin typeface="Arial" pitchFamily="-109" charset="0"/>
                <a:sym typeface="Symbol" pitchFamily="-109" charset="2"/>
              </a:rPr>
              <a:t>=&gt; No (big) </a:t>
            </a:r>
            <a:r>
              <a:rPr lang="en-US" sz="2000" dirty="0" err="1" smtClean="0">
                <a:solidFill>
                  <a:schemeClr val="hlink"/>
                </a:solidFill>
                <a:latin typeface="Arial" pitchFamily="-109" charset="0"/>
                <a:sym typeface="Symbol" pitchFamily="-109" charset="2"/>
              </a:rPr>
              <a:t>pb</a:t>
            </a:r>
            <a:r>
              <a:rPr lang="en-US" sz="2000" dirty="0" smtClean="0">
                <a:solidFill>
                  <a:schemeClr val="hlink"/>
                </a:solidFill>
                <a:latin typeface="Arial" pitchFamily="-109" charset="0"/>
                <a:sym typeface="Symbol" pitchFamily="-109" charset="2"/>
              </a:rPr>
              <a:t> expected for HL-LHC bunch populations (i.e. up to 2.2E11 </a:t>
            </a:r>
            <a:r>
              <a:rPr lang="en-US" sz="2000" dirty="0" err="1" smtClean="0">
                <a:solidFill>
                  <a:schemeClr val="hlink"/>
                </a:solidFill>
                <a:latin typeface="Arial" pitchFamily="-109" charset="0"/>
                <a:sym typeface="Symbol" pitchFamily="-109" charset="2"/>
              </a:rPr>
              <a:t>p/b</a:t>
            </a:r>
            <a:r>
              <a:rPr lang="en-US" sz="2000" dirty="0" smtClean="0">
                <a:solidFill>
                  <a:schemeClr val="hlink"/>
                </a:solidFill>
                <a:latin typeface="Arial" pitchFamily="-109" charset="0"/>
                <a:sym typeface="Symbol" pitchFamily="-109" charset="2"/>
              </a:rPr>
              <a:t> for the 25 ns beam and 3.5E11 </a:t>
            </a:r>
            <a:r>
              <a:rPr lang="en-US" sz="2000" dirty="0" err="1" smtClean="0">
                <a:solidFill>
                  <a:schemeClr val="hlink"/>
                </a:solidFill>
                <a:latin typeface="Arial" pitchFamily="-109" charset="0"/>
                <a:sym typeface="Symbol" pitchFamily="-109" charset="2"/>
              </a:rPr>
              <a:t>p/b</a:t>
            </a:r>
            <a:r>
              <a:rPr lang="en-US" sz="2000" dirty="0" smtClean="0">
                <a:solidFill>
                  <a:schemeClr val="hlink"/>
                </a:solidFill>
                <a:latin typeface="Arial" pitchFamily="-109" charset="0"/>
                <a:sym typeface="Symbol" pitchFamily="-109" charset="2"/>
              </a:rPr>
              <a:t> for the 50 ns beam)</a:t>
            </a:r>
          </a:p>
          <a:p>
            <a:pPr marL="342900" indent="12700" algn="just">
              <a:lnSpc>
                <a:spcPct val="120000"/>
              </a:lnSpc>
              <a:tabLst>
                <a:tab pos="1146175" algn="l"/>
              </a:tabLst>
            </a:pPr>
            <a:r>
              <a:rPr lang="en-US" sz="2000" dirty="0" smtClean="0">
                <a:solidFill>
                  <a:schemeClr val="hlink"/>
                </a:solidFill>
                <a:latin typeface="Arial" pitchFamily="-109" charset="0"/>
                <a:sym typeface="Symbol" pitchFamily="-109" charset="2"/>
              </a:rPr>
              <a:t>=&gt; Top priority for the future: </a:t>
            </a:r>
            <a:r>
              <a:rPr lang="en-US" sz="2000" dirty="0" smtClean="0">
                <a:solidFill>
                  <a:srgbClr val="FFFFFF"/>
                </a:solidFill>
                <a:latin typeface="Arial" pitchFamily="-109" charset="0"/>
                <a:sym typeface="Symbol" pitchFamily="-109" charset="2"/>
              </a:rPr>
              <a:t>Robust mechanical design to keep the contacts of all the RF fingers (e.g. with funnel as for the </a:t>
            </a:r>
            <a:r>
              <a:rPr lang="en-US" sz="2000" dirty="0" err="1" smtClean="0">
                <a:solidFill>
                  <a:srgbClr val="FFFFFF"/>
                </a:solidFill>
                <a:latin typeface="Arial" pitchFamily="-109" charset="0"/>
                <a:sym typeface="Symbol" pitchFamily="-109" charset="2"/>
              </a:rPr>
              <a:t>PIMs</a:t>
            </a:r>
            <a:r>
              <a:rPr lang="en-US" sz="2000" dirty="0" smtClean="0">
                <a:solidFill>
                  <a:srgbClr val="FFFFFF"/>
                </a:solidFill>
                <a:latin typeface="Arial" pitchFamily="-109" charset="0"/>
                <a:sym typeface="Symbol" pitchFamily="-109" charset="2"/>
              </a:rPr>
              <a:t>) + Very careful installation</a:t>
            </a:r>
          </a:p>
          <a:p>
            <a:pPr marL="342900" indent="12700" algn="just">
              <a:lnSpc>
                <a:spcPct val="120000"/>
              </a:lnSpc>
              <a:tabLst>
                <a:tab pos="1146175" algn="l"/>
              </a:tabLst>
            </a:pPr>
            <a:r>
              <a:rPr lang="en-US" sz="1000" dirty="0" smtClean="0">
                <a:solidFill>
                  <a:srgbClr val="FFFFFF"/>
                </a:solidFill>
                <a:latin typeface="Arial" pitchFamily="-109" charset="0"/>
                <a:sym typeface="Symbol" pitchFamily="-109" charset="2"/>
              </a:rPr>
              <a:t> </a:t>
            </a:r>
            <a:r>
              <a:rPr lang="en-US" sz="1000" dirty="0" smtClean="0">
                <a:solidFill>
                  <a:schemeClr val="hlink"/>
                </a:solidFill>
                <a:latin typeface="Arial" pitchFamily="-109" charset="0"/>
                <a:sym typeface="Symbol" pitchFamily="-109" charset="2"/>
              </a:rPr>
              <a:t> </a:t>
            </a:r>
          </a:p>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The beam-induced RF power loss of a trapped mode scales with the square of the total beam intensity</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Already done in the machine (1380 50 ns bunches, 1.6E11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a:t>
            </a:r>
            <a:r>
              <a:rPr lang="en-US" sz="1800" dirty="0" smtClean="0">
                <a:solidFill>
                  <a:srgbClr val="FFCC99"/>
                </a:solidFill>
                <a:latin typeface="Arial" pitchFamily="-109" charset="0"/>
                <a:sym typeface="Symbol" pitchFamily="-109" charset="2"/>
              </a:rPr>
              <a:t>0.4 A</a:t>
            </a:r>
            <a:r>
              <a:rPr lang="en-US" sz="1800" dirty="0" smtClean="0">
                <a:solidFill>
                  <a:srgbClr val="FFFFFF"/>
                </a:solidFill>
                <a:latin typeface="Arial" pitchFamily="-109" charset="0"/>
                <a:sym typeface="Symbol" pitchFamily="-109" charset="2"/>
              </a:rPr>
              <a:t>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Nominal case (2808 25 ns bunches, 1.15E11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0.58 A </a:t>
            </a:r>
            <a:r>
              <a:rPr lang="en-US" sz="1800" dirty="0" smtClean="0">
                <a:solidFill>
                  <a:srgbClr val="FFCC99"/>
                </a:solidFill>
                <a:latin typeface="Arial" pitchFamily="-109" charset="0"/>
                <a:sym typeface="Symbol" pitchFamily="-109" charset="2"/>
              </a:rPr>
              <a:t>=&gt; Factor 2.1</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HL-LHC case 1 (2808 25 ns bunches, 2.2E11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1.11 A </a:t>
            </a:r>
            <a:r>
              <a:rPr lang="en-US" sz="1800" dirty="0" smtClean="0">
                <a:solidFill>
                  <a:srgbClr val="FFCC99"/>
                </a:solidFill>
                <a:latin typeface="Arial" pitchFamily="-109" charset="0"/>
                <a:sym typeface="Symbol" pitchFamily="-109" charset="2"/>
              </a:rPr>
              <a:t>=&gt; Factor 7.7 </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HL-LHC case 2 (1404 50 ns bunches, 3.5E11 </a:t>
            </a:r>
            <a:r>
              <a:rPr lang="en-US" sz="1800" dirty="0" err="1" smtClean="0">
                <a:solidFill>
                  <a:srgbClr val="FFFFFF"/>
                </a:solidFill>
                <a:latin typeface="Arial" pitchFamily="-109" charset="0"/>
                <a:sym typeface="Symbol" pitchFamily="-109" charset="2"/>
              </a:rPr>
              <a:t>p/b</a:t>
            </a:r>
            <a:r>
              <a:rPr lang="en-US" sz="1800" dirty="0" smtClean="0">
                <a:solidFill>
                  <a:srgbClr val="FFFFFF"/>
                </a:solidFill>
                <a:latin typeface="Arial" pitchFamily="-109" charset="0"/>
                <a:sym typeface="Symbol" pitchFamily="-109" charset="2"/>
              </a:rPr>
              <a:t>): 0.89 A </a:t>
            </a:r>
            <a:r>
              <a:rPr lang="en-US" sz="1800" dirty="0" smtClean="0">
                <a:solidFill>
                  <a:srgbClr val="FFCC99"/>
                </a:solidFill>
                <a:latin typeface="Arial" pitchFamily="-109" charset="0"/>
                <a:sym typeface="Symbol" pitchFamily="-109" charset="2"/>
              </a:rPr>
              <a:t>=&gt; Factor 4.9</a:t>
            </a:r>
          </a:p>
        </p:txBody>
      </p:sp>
      <p:sp>
        <p:nvSpPr>
          <p:cNvPr id="20" name="AutoShape 23"/>
          <p:cNvSpPr>
            <a:spLocks noChangeArrowheads="1"/>
          </p:cNvSpPr>
          <p:nvPr/>
        </p:nvSpPr>
        <p:spPr bwMode="auto">
          <a:xfrm>
            <a:off x="3048000" y="6248400"/>
            <a:ext cx="4267200" cy="609600"/>
          </a:xfrm>
          <a:prstGeom prst="wedgeEllipseCallout">
            <a:avLst>
              <a:gd name="adj1" fmla="val 71532"/>
              <a:gd name="adj2" fmla="val -56364"/>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1" name="Text Box 24"/>
          <p:cNvSpPr txBox="1">
            <a:spLocks noChangeArrowheads="1"/>
          </p:cNvSpPr>
          <p:nvPr/>
        </p:nvSpPr>
        <p:spPr bwMode="auto">
          <a:xfrm>
            <a:off x="3200400" y="6329362"/>
            <a:ext cx="3886200" cy="369332"/>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Assuming the same bunch length</a:t>
            </a:r>
            <a:endParaRPr lang="en-US" sz="1800" b="1" baseline="-25000" dirty="0">
              <a:solidFill>
                <a:schemeClr val="bg2"/>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76</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CONCLUSIONS AND RECOMMENDATIONS (4/4)</a:t>
            </a:r>
          </a:p>
        </p:txBody>
      </p:sp>
      <p:sp>
        <p:nvSpPr>
          <p:cNvPr id="17" name="Rectangle 55"/>
          <p:cNvSpPr>
            <a:spLocks noChangeArrowheads="1"/>
          </p:cNvSpPr>
          <p:nvPr/>
        </p:nvSpPr>
        <p:spPr bwMode="auto">
          <a:xfrm>
            <a:off x="152400" y="762000"/>
            <a:ext cx="8839200" cy="57912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buFont typeface="Wingdings" charset="2"/>
              <a:buChar char="u"/>
              <a:tabLst>
                <a:tab pos="1146175" algn="l"/>
              </a:tabLst>
            </a:pPr>
            <a:r>
              <a:rPr lang="en-US" sz="2000" dirty="0" smtClean="0">
                <a:solidFill>
                  <a:schemeClr val="hlink"/>
                </a:solidFill>
                <a:latin typeface="Arial" pitchFamily="-109" charset="0"/>
                <a:sym typeface="Symbol" pitchFamily="-109" charset="2"/>
              </a:rPr>
              <a:t>BUT the big problem is the possible very short bunch of ~ 4 cm</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2012 run made with ~ 10 cm </a:t>
            </a:r>
            <a:r>
              <a:rPr lang="en-US" sz="1800" dirty="0" err="1" smtClean="0">
                <a:solidFill>
                  <a:srgbClr val="FFFFFF"/>
                </a:solidFill>
                <a:latin typeface="Arial" pitchFamily="-109" charset="0"/>
                <a:sym typeface="Symbol" pitchFamily="-109" charset="2"/>
              </a:rPr>
              <a:t>rms</a:t>
            </a:r>
            <a:r>
              <a:rPr lang="en-US" sz="1800" dirty="0" smtClean="0">
                <a:solidFill>
                  <a:srgbClr val="FFFFFF"/>
                </a:solidFill>
                <a:latin typeface="Arial" pitchFamily="-109" charset="0"/>
                <a:sym typeface="Symbol" pitchFamily="-109" charset="2"/>
              </a:rPr>
              <a:t> bunch length</a:t>
            </a:r>
          </a:p>
          <a:p>
            <a:pPr marL="800100" lvl="1" indent="-342900" algn="just">
              <a:lnSpc>
                <a:spcPct val="120000"/>
              </a:lnSpc>
              <a:buSzPct val="120000"/>
              <a:buFont typeface="Wingdings" charset="2"/>
              <a:buChar char="§"/>
              <a:tabLst>
                <a:tab pos="1146175" algn="l"/>
              </a:tabLst>
            </a:pPr>
            <a:r>
              <a:rPr lang="en-US" sz="1800" dirty="0" smtClean="0">
                <a:solidFill>
                  <a:srgbClr val="FFFFFF"/>
                </a:solidFill>
                <a:latin typeface="Arial" pitchFamily="-109" charset="0"/>
                <a:sym typeface="Symbol" pitchFamily="-109" charset="2"/>
              </a:rPr>
              <a:t>Nominal (</a:t>
            </a:r>
            <a:r>
              <a:rPr lang="en-US" sz="1800" dirty="0" err="1" smtClean="0">
                <a:solidFill>
                  <a:srgbClr val="FFFFFF"/>
                </a:solidFill>
                <a:latin typeface="Arial" pitchFamily="-109" charset="0"/>
                <a:sym typeface="Symbol" pitchFamily="-109" charset="2"/>
              </a:rPr>
              <a:t>rms</a:t>
            </a:r>
            <a:r>
              <a:rPr lang="en-US" sz="1800" dirty="0" smtClean="0">
                <a:solidFill>
                  <a:srgbClr val="FFFFFF"/>
                </a:solidFill>
                <a:latin typeface="Arial" pitchFamily="-109" charset="0"/>
                <a:sym typeface="Symbol" pitchFamily="-109" charset="2"/>
              </a:rPr>
              <a:t>) bunch length = 7.5 cm (for both LHC and HL-LHC) and     ~ 4 cm was also considered for HL-LHC =&gt; Needs many careful checks!!</a:t>
            </a:r>
          </a:p>
        </p:txBody>
      </p:sp>
      <p:pic>
        <p:nvPicPr>
          <p:cNvPr id="18" name="Picture 17"/>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296934" y="2362200"/>
            <a:ext cx="6627866" cy="4114800"/>
          </a:xfrm>
          <a:prstGeom prst="rect">
            <a:avLst/>
          </a:prstGeom>
          <a:solidFill>
            <a:srgbClr val="FFFFFF"/>
          </a:solidFill>
        </p:spPr>
      </p:pic>
      <p:graphicFrame>
        <p:nvGraphicFramePr>
          <p:cNvPr id="19" name="Object 11"/>
          <p:cNvGraphicFramePr>
            <a:graphicFrameLocks noChangeAspect="1"/>
          </p:cNvGraphicFramePr>
          <p:nvPr/>
        </p:nvGraphicFramePr>
        <p:xfrm>
          <a:off x="7815262" y="6432550"/>
          <a:ext cx="1328738" cy="425450"/>
        </p:xfrm>
        <a:graphic>
          <a:graphicData uri="http://schemas.openxmlformats.org/presentationml/2006/ole">
            <p:oleObj spid="_x0000_s748550" name="Equation" r:id="rId6" imgW="635000" imgH="203200" progId="Equation.3">
              <p:embed/>
            </p:oleObj>
          </a:graphicData>
        </a:graphic>
      </p:graphicFrame>
      <p:graphicFrame>
        <p:nvGraphicFramePr>
          <p:cNvPr id="20" name="Object 19"/>
          <p:cNvGraphicFramePr>
            <a:graphicFrameLocks noChangeAspect="1"/>
          </p:cNvGraphicFramePr>
          <p:nvPr/>
        </p:nvGraphicFramePr>
        <p:xfrm>
          <a:off x="1905000" y="2422525"/>
          <a:ext cx="2501900" cy="930275"/>
        </p:xfrm>
        <a:graphic>
          <a:graphicData uri="http://schemas.openxmlformats.org/presentationml/2006/ole">
            <p:oleObj spid="_x0000_s748551" name="Equation" r:id="rId7" imgW="1193800" imgH="444500" progId="Equation.3">
              <p:embed/>
            </p:oleObj>
          </a:graphicData>
        </a:graphic>
      </p:graphicFrame>
      <p:sp>
        <p:nvSpPr>
          <p:cNvPr id="21" name="AutoShape 23"/>
          <p:cNvSpPr>
            <a:spLocks noChangeArrowheads="1"/>
          </p:cNvSpPr>
          <p:nvPr/>
        </p:nvSpPr>
        <p:spPr bwMode="auto">
          <a:xfrm>
            <a:off x="1981200" y="4114800"/>
            <a:ext cx="1905000" cy="1066800"/>
          </a:xfrm>
          <a:prstGeom prst="wedgeEllipseCallout">
            <a:avLst>
              <a:gd name="adj1" fmla="val 15877"/>
              <a:gd name="adj2" fmla="val -110531"/>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2" name="Text Box 24"/>
          <p:cNvSpPr txBox="1">
            <a:spLocks noChangeArrowheads="1"/>
          </p:cNvSpPr>
          <p:nvPr/>
        </p:nvSpPr>
        <p:spPr bwMode="auto">
          <a:xfrm>
            <a:off x="2057400" y="4195762"/>
            <a:ext cx="1828800" cy="923330"/>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Assuming the </a:t>
            </a:r>
            <a:br>
              <a:rPr lang="en-US" sz="1800" b="1" dirty="0" smtClean="0">
                <a:solidFill>
                  <a:schemeClr val="bg2"/>
                </a:solidFill>
              </a:rPr>
            </a:br>
            <a:r>
              <a:rPr lang="en-US" sz="1800" b="1" dirty="0" smtClean="0">
                <a:solidFill>
                  <a:schemeClr val="bg2"/>
                </a:solidFill>
              </a:rPr>
              <a:t>same shape of the </a:t>
            </a:r>
            <a:r>
              <a:rPr lang="en-US" sz="1800" dirty="0" smtClean="0">
                <a:solidFill>
                  <a:schemeClr val="bg2"/>
                </a:solidFill>
              </a:rPr>
              <a:t>profile</a:t>
            </a:r>
            <a:endParaRPr lang="en-US" sz="1800" b="1" baseline="-25000" dirty="0">
              <a:solidFill>
                <a:schemeClr val="bg2"/>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8</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(2/13)</a:t>
            </a:r>
          </a:p>
        </p:txBody>
      </p:sp>
      <p:sp>
        <p:nvSpPr>
          <p:cNvPr id="9" name="Rectangle 55"/>
          <p:cNvSpPr>
            <a:spLocks noChangeArrowheads="1"/>
          </p:cNvSpPr>
          <p:nvPr/>
        </p:nvSpPr>
        <p:spPr bwMode="auto">
          <a:xfrm>
            <a:off x="152400" y="685800"/>
            <a:ext cx="8839200" cy="2286000"/>
          </a:xfrm>
          <a:prstGeom prst="rect">
            <a:avLst/>
          </a:prstGeom>
          <a:noFill/>
          <a:ln w="9525">
            <a:noFill/>
            <a:miter lim="800000"/>
            <a:headEnd/>
            <a:tailEnd/>
          </a:ln>
        </p:spPr>
        <p:txBody>
          <a:bodyPr lIns="92075" tIns="46038" rIns="92075" bIns="46038">
            <a:prstTxWarp prst="textNoShape">
              <a:avLst/>
            </a:prstTxWarp>
          </a:bodyPr>
          <a:lstStyle/>
          <a:p>
            <a:pPr marL="342900" lvl="0" indent="-342900" algn="just">
              <a:lnSpc>
                <a:spcPct val="120000"/>
              </a:lnSpc>
              <a:buClr>
                <a:srgbClr val="00CCCC"/>
              </a:buClr>
              <a:buFont typeface="Monotype Sorts" pitchFamily="-109" charset="2"/>
              <a:buChar char="u"/>
              <a:tabLst>
                <a:tab pos="1146175" algn="l"/>
              </a:tabLst>
            </a:pPr>
            <a:r>
              <a:rPr lang="en-US" sz="2000" dirty="0" smtClean="0">
                <a:solidFill>
                  <a:srgbClr val="FFFF00"/>
                </a:solidFill>
                <a:latin typeface="Arial" pitchFamily="-109" charset="0"/>
                <a:sym typeface="Symbol" pitchFamily="-109" charset="2"/>
              </a:rPr>
              <a:t>Example for the RF heating =&gt; Consider the case of a narrow resonance (trapped mode due to the geometry) =&gt; 3 parameters (obtained from EM simulations):</a:t>
            </a:r>
          </a:p>
          <a:p>
            <a:pPr marL="800100" lvl="1" indent="-342900" algn="just">
              <a:lnSpc>
                <a:spcPct val="120000"/>
              </a:lnSpc>
              <a:buSzPct val="120000"/>
              <a:buFont typeface="Arial"/>
              <a:buChar char="•"/>
              <a:tabLst>
                <a:tab pos="1146175" algn="l"/>
              </a:tabLst>
            </a:pPr>
            <a:r>
              <a:rPr lang="en-US" sz="1800" dirty="0" smtClean="0">
                <a:solidFill>
                  <a:schemeClr val="tx1"/>
                </a:solidFill>
                <a:latin typeface="Arial" pitchFamily="-109" charset="0"/>
                <a:sym typeface="Symbol" pitchFamily="-109" charset="2"/>
              </a:rPr>
              <a:t>Resonance frequency =&gt; Assumed to be here </a:t>
            </a:r>
            <a:r>
              <a:rPr lang="en-US" sz="1800" i="1" dirty="0" err="1" smtClean="0">
                <a:solidFill>
                  <a:srgbClr val="FF99FF"/>
                </a:solidFill>
              </a:rPr>
              <a:t>f</a:t>
            </a:r>
            <a:r>
              <a:rPr lang="en-US" sz="1800" i="1" baseline="-25000" dirty="0" err="1" smtClean="0">
                <a:solidFill>
                  <a:srgbClr val="FF99FF"/>
                </a:solidFill>
              </a:rPr>
              <a:t>r</a:t>
            </a:r>
            <a:r>
              <a:rPr lang="en-US" sz="1800" dirty="0" smtClean="0">
                <a:solidFill>
                  <a:srgbClr val="FF99FF"/>
                </a:solidFill>
                <a:latin typeface="Arial" pitchFamily="-109" charset="0"/>
                <a:sym typeface="Symbol" pitchFamily="-109" charset="2"/>
              </a:rPr>
              <a:t> = 1 GHz</a:t>
            </a:r>
          </a:p>
          <a:p>
            <a:pPr marL="800100" lvl="1" indent="-342900" algn="just">
              <a:lnSpc>
                <a:spcPct val="120000"/>
              </a:lnSpc>
              <a:buSzPct val="120000"/>
              <a:buFont typeface="Arial"/>
              <a:buChar char="•"/>
              <a:tabLst>
                <a:tab pos="1146175" algn="l"/>
              </a:tabLst>
            </a:pPr>
            <a:r>
              <a:rPr lang="en-US" sz="1800" dirty="0" smtClean="0">
                <a:solidFill>
                  <a:schemeClr val="tx1"/>
                </a:solidFill>
                <a:latin typeface="Arial" pitchFamily="-109" charset="0"/>
                <a:sym typeface="Symbol" pitchFamily="-109" charset="2"/>
              </a:rPr>
              <a:t>Shunt impedance =&gt; Assumed to be here </a:t>
            </a:r>
            <a:r>
              <a:rPr lang="en-US" sz="1800" i="1" dirty="0" err="1" smtClean="0">
                <a:solidFill>
                  <a:srgbClr val="FF99FF"/>
                </a:solidFill>
                <a:latin typeface="Arial" pitchFamily="-109" charset="0"/>
                <a:sym typeface="Symbol" pitchFamily="-109" charset="2"/>
              </a:rPr>
              <a:t>R</a:t>
            </a:r>
            <a:r>
              <a:rPr lang="en-US" sz="1800" i="1" baseline="-25000" dirty="0" err="1" smtClean="0">
                <a:solidFill>
                  <a:srgbClr val="FF99FF"/>
                </a:solidFill>
                <a:latin typeface="Arial" pitchFamily="-109" charset="0"/>
                <a:sym typeface="Symbol" pitchFamily="-109" charset="2"/>
              </a:rPr>
              <a:t>l</a:t>
            </a:r>
            <a:r>
              <a:rPr lang="en-US" sz="1800" dirty="0" smtClean="0">
                <a:solidFill>
                  <a:srgbClr val="FF99FF"/>
                </a:solidFill>
                <a:latin typeface="Arial" pitchFamily="-109" charset="0"/>
                <a:sym typeface="Symbol" pitchFamily="-109" charset="2"/>
              </a:rPr>
              <a:t> = 10 </a:t>
            </a:r>
            <a:r>
              <a:rPr lang="en-US" sz="1800" dirty="0" err="1" smtClean="0">
                <a:solidFill>
                  <a:srgbClr val="FF99FF"/>
                </a:solidFill>
                <a:latin typeface="Arial" pitchFamily="-109" charset="0"/>
                <a:sym typeface="Symbol" pitchFamily="-109" charset="2"/>
              </a:rPr>
              <a:t>Ω</a:t>
            </a:r>
            <a:endParaRPr lang="en-US" sz="1800" dirty="0" smtClean="0">
              <a:solidFill>
                <a:srgbClr val="FF99FF"/>
              </a:solidFill>
              <a:latin typeface="Arial" pitchFamily="-109" charset="0"/>
              <a:sym typeface="Symbol" pitchFamily="-109" charset="2"/>
            </a:endParaRPr>
          </a:p>
          <a:p>
            <a:pPr marL="800100" lvl="1" indent="-342900" algn="just">
              <a:lnSpc>
                <a:spcPct val="120000"/>
              </a:lnSpc>
              <a:buSzPct val="120000"/>
              <a:buFont typeface="Arial"/>
              <a:buChar char="•"/>
              <a:tabLst>
                <a:tab pos="1146175" algn="l"/>
              </a:tabLst>
            </a:pPr>
            <a:r>
              <a:rPr lang="en-US" sz="1800" dirty="0" smtClean="0">
                <a:solidFill>
                  <a:srgbClr val="FFFFFF"/>
                </a:solidFill>
                <a:latin typeface="Arial" pitchFamily="-109" charset="0"/>
                <a:sym typeface="Symbol" pitchFamily="-109" charset="2"/>
              </a:rPr>
              <a:t>Quality factor </a:t>
            </a:r>
            <a:r>
              <a:rPr lang="en-US" sz="1800" i="1" dirty="0" smtClean="0">
                <a:solidFill>
                  <a:srgbClr val="FF99FF"/>
                </a:solidFill>
                <a:latin typeface="Arial" pitchFamily="-109" charset="0"/>
                <a:sym typeface="Symbol" pitchFamily="-109" charset="2"/>
              </a:rPr>
              <a:t>Q</a:t>
            </a:r>
            <a:r>
              <a:rPr lang="en-US" sz="1800" dirty="0" smtClean="0">
                <a:solidFill>
                  <a:srgbClr val="FF99FF"/>
                </a:solidFill>
                <a:latin typeface="Arial" pitchFamily="-109" charset="0"/>
                <a:sym typeface="Symbol" pitchFamily="-109" charset="2"/>
              </a:rPr>
              <a:t> </a:t>
            </a:r>
            <a:r>
              <a:rPr lang="en-US" sz="1800" dirty="0" smtClean="0">
                <a:solidFill>
                  <a:srgbClr val="FFFFFF"/>
                </a:solidFill>
                <a:latin typeface="Arial" pitchFamily="-109" charset="0"/>
                <a:sym typeface="Symbol" pitchFamily="-109" charset="2"/>
              </a:rPr>
              <a:t>=&gt; Scanned below</a:t>
            </a: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 y="3581400"/>
            <a:ext cx="4572000" cy="2971800"/>
          </a:xfrm>
          <a:prstGeom prst="rect">
            <a:avLst/>
          </a:prstGeom>
          <a:solidFill>
            <a:srgbClr val="FFFFFF"/>
          </a:solidFill>
        </p:spPr>
      </p:pic>
      <p:pic>
        <p:nvPicPr>
          <p:cNvPr id="10" name="Picture 9"/>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572000" y="3581400"/>
            <a:ext cx="4572000" cy="2971800"/>
          </a:xfrm>
          <a:prstGeom prst="rect">
            <a:avLst/>
          </a:prstGeom>
          <a:solidFill>
            <a:srgbClr val="FFFFFF"/>
          </a:solidFill>
        </p:spPr>
      </p:pic>
      <p:cxnSp>
        <p:nvCxnSpPr>
          <p:cNvPr id="12" name="Straight Arrow Connector 11"/>
          <p:cNvCxnSpPr/>
          <p:nvPr/>
        </p:nvCxnSpPr>
        <p:spPr bwMode="auto">
          <a:xfrm>
            <a:off x="7010400" y="4876800"/>
            <a:ext cx="228600" cy="1588"/>
          </a:xfrm>
          <a:prstGeom prst="straightConnector1">
            <a:avLst/>
          </a:prstGeom>
          <a:solidFill>
            <a:schemeClr val="hlink"/>
          </a:solidFill>
          <a:ln w="28575" cap="flat" cmpd="sng" algn="ctr">
            <a:solidFill>
              <a:srgbClr val="D60093"/>
            </a:solidFill>
            <a:prstDash val="solid"/>
            <a:round/>
            <a:headEnd type="arrow" w="med" len="med"/>
            <a:tailEnd type="arrow" w="med" len="med"/>
          </a:ln>
          <a:effectLst/>
        </p:spPr>
      </p:cxnSp>
      <p:sp>
        <p:nvSpPr>
          <p:cNvPr id="13" name="AutoShape 23"/>
          <p:cNvSpPr>
            <a:spLocks noChangeArrowheads="1"/>
          </p:cNvSpPr>
          <p:nvPr/>
        </p:nvSpPr>
        <p:spPr bwMode="auto">
          <a:xfrm>
            <a:off x="6580187" y="2611436"/>
            <a:ext cx="2514600" cy="1122364"/>
          </a:xfrm>
          <a:prstGeom prst="wedgeEllipseCallout">
            <a:avLst>
              <a:gd name="adj1" fmla="val -26193"/>
              <a:gd name="adj2" fmla="val 140284"/>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4" name="Text Box 24"/>
          <p:cNvSpPr txBox="1">
            <a:spLocks noChangeArrowheads="1"/>
          </p:cNvSpPr>
          <p:nvPr/>
        </p:nvSpPr>
        <p:spPr bwMode="auto">
          <a:xfrm>
            <a:off x="6400800" y="2671762"/>
            <a:ext cx="2895600" cy="978730"/>
          </a:xfrm>
          <a:prstGeom prst="rect">
            <a:avLst/>
          </a:prstGeom>
          <a:noFill/>
          <a:ln w="12700">
            <a:noFill/>
            <a:miter lim="800000"/>
            <a:headEnd type="none" w="sm" len="sm"/>
            <a:tailEnd type="none" w="sm" len="sm"/>
          </a:ln>
        </p:spPr>
        <p:txBody>
          <a:bodyPr>
            <a:prstTxWarp prst="textNoShape">
              <a:avLst/>
            </a:prstTxWarp>
            <a:spAutoFit/>
          </a:bodyPr>
          <a:lstStyle/>
          <a:p>
            <a:pPr algn="ctr"/>
            <a:r>
              <a:rPr lang="en-US" sz="1800" b="1" dirty="0" smtClean="0">
                <a:solidFill>
                  <a:schemeClr val="bg2"/>
                </a:solidFill>
              </a:rPr>
              <a:t>HWHH = Half </a:t>
            </a:r>
            <a:br>
              <a:rPr lang="en-US" sz="1800" b="1" dirty="0" smtClean="0">
                <a:solidFill>
                  <a:schemeClr val="bg2"/>
                </a:solidFill>
              </a:rPr>
            </a:br>
            <a:r>
              <a:rPr lang="en-US" sz="1800" b="1" dirty="0" smtClean="0">
                <a:solidFill>
                  <a:schemeClr val="bg2"/>
                </a:solidFill>
              </a:rPr>
              <a:t>Width at Half Height</a:t>
            </a:r>
          </a:p>
          <a:p>
            <a:pPr algn="ctr"/>
            <a:r>
              <a:rPr lang="en-US" sz="1800" dirty="0" smtClean="0">
                <a:solidFill>
                  <a:schemeClr val="bg2"/>
                </a:solidFill>
              </a:rPr>
              <a:t>= </a:t>
            </a:r>
            <a:r>
              <a:rPr lang="en-US" sz="1800" i="1" dirty="0" err="1" smtClean="0">
                <a:solidFill>
                  <a:schemeClr val="bg2"/>
                </a:solidFill>
              </a:rPr>
              <a:t>f</a:t>
            </a:r>
            <a:r>
              <a:rPr lang="en-US" sz="1800" i="1" baseline="-25000" dirty="0" err="1" smtClean="0">
                <a:solidFill>
                  <a:schemeClr val="bg2"/>
                </a:solidFill>
              </a:rPr>
              <a:t>r</a:t>
            </a:r>
            <a:r>
              <a:rPr lang="en-US" sz="1800" i="1" dirty="0" smtClean="0">
                <a:solidFill>
                  <a:schemeClr val="bg2"/>
                </a:solidFill>
              </a:rPr>
              <a:t> </a:t>
            </a:r>
            <a:r>
              <a:rPr lang="en-US" sz="1800" dirty="0" smtClean="0">
                <a:solidFill>
                  <a:schemeClr val="bg2"/>
                </a:solidFill>
              </a:rPr>
              <a:t>/ (2 </a:t>
            </a:r>
            <a:r>
              <a:rPr lang="en-US" sz="1800" i="1" dirty="0" smtClean="0">
                <a:solidFill>
                  <a:schemeClr val="bg2"/>
                </a:solidFill>
              </a:rPr>
              <a:t>Q</a:t>
            </a:r>
            <a:r>
              <a:rPr lang="en-US" sz="1800" dirty="0" smtClean="0">
                <a:solidFill>
                  <a:schemeClr val="bg2"/>
                </a:solidFill>
              </a:rPr>
              <a:t>)</a:t>
            </a:r>
            <a:endParaRPr lang="en-US" sz="1800" b="1" dirty="0">
              <a:solidFill>
                <a:schemeClr val="bg2"/>
              </a:solidFill>
            </a:endParaRPr>
          </a:p>
        </p:txBody>
      </p:sp>
      <p:sp>
        <p:nvSpPr>
          <p:cNvPr id="15" name="AutoShape 23"/>
          <p:cNvSpPr>
            <a:spLocks noChangeArrowheads="1"/>
          </p:cNvSpPr>
          <p:nvPr/>
        </p:nvSpPr>
        <p:spPr bwMode="auto">
          <a:xfrm>
            <a:off x="5486400" y="3886200"/>
            <a:ext cx="609600" cy="457200"/>
          </a:xfrm>
          <a:prstGeom prst="wedgeEllipseCallout">
            <a:avLst>
              <a:gd name="adj1" fmla="val 176563"/>
              <a:gd name="adj2" fmla="val -90272"/>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6" name="Text Box 24"/>
          <p:cNvSpPr txBox="1">
            <a:spLocks noChangeArrowheads="1"/>
          </p:cNvSpPr>
          <p:nvPr/>
        </p:nvSpPr>
        <p:spPr bwMode="auto">
          <a:xfrm>
            <a:off x="5334000" y="3890962"/>
            <a:ext cx="990600" cy="369332"/>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i="1" dirty="0" err="1" smtClean="0">
                <a:solidFill>
                  <a:schemeClr val="bg2"/>
                </a:solidFill>
                <a:latin typeface="Arial" pitchFamily="-109" charset="0"/>
                <a:sym typeface="Symbol" pitchFamily="-109" charset="2"/>
              </a:rPr>
              <a:t>R</a:t>
            </a:r>
            <a:r>
              <a:rPr lang="en-US" sz="1800" i="1" baseline="-25000" dirty="0" err="1" smtClean="0">
                <a:solidFill>
                  <a:schemeClr val="bg2"/>
                </a:solidFill>
                <a:latin typeface="Arial" pitchFamily="-109" charset="0"/>
                <a:sym typeface="Symbol" pitchFamily="-109" charset="2"/>
              </a:rPr>
              <a:t>l</a:t>
            </a:r>
            <a:r>
              <a:rPr lang="en-US" sz="1800" dirty="0" smtClean="0">
                <a:solidFill>
                  <a:srgbClr val="FF99FF"/>
                </a:solidFill>
                <a:latin typeface="Arial" pitchFamily="-109" charset="0"/>
                <a:sym typeface="Symbol" pitchFamily="-109" charset="2"/>
              </a:rPr>
              <a:t> </a:t>
            </a:r>
            <a:endParaRPr lang="en-US" sz="1800" b="1" dirty="0">
              <a:solidFill>
                <a:schemeClr val="bg2"/>
              </a:solidFill>
            </a:endParaRPr>
          </a:p>
        </p:txBody>
      </p:sp>
      <p:sp>
        <p:nvSpPr>
          <p:cNvPr id="17" name="AutoShape 23"/>
          <p:cNvSpPr>
            <a:spLocks noChangeArrowheads="1"/>
          </p:cNvSpPr>
          <p:nvPr/>
        </p:nvSpPr>
        <p:spPr bwMode="auto">
          <a:xfrm>
            <a:off x="5486400" y="5181600"/>
            <a:ext cx="609600" cy="457200"/>
          </a:xfrm>
          <a:prstGeom prst="wedgeEllipseCallout">
            <a:avLst>
              <a:gd name="adj1" fmla="val 186000"/>
              <a:gd name="adj2" fmla="val 154173"/>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18" name="Text Box 24"/>
          <p:cNvSpPr txBox="1">
            <a:spLocks noChangeArrowheads="1"/>
          </p:cNvSpPr>
          <p:nvPr/>
        </p:nvSpPr>
        <p:spPr bwMode="auto">
          <a:xfrm>
            <a:off x="5334000" y="5186362"/>
            <a:ext cx="990600" cy="369332"/>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i="1" dirty="0" err="1" smtClean="0">
                <a:solidFill>
                  <a:schemeClr val="bg2"/>
                </a:solidFill>
              </a:rPr>
              <a:t>f</a:t>
            </a:r>
            <a:r>
              <a:rPr lang="en-US" sz="1800" i="1" baseline="-25000" dirty="0" err="1" smtClean="0">
                <a:solidFill>
                  <a:schemeClr val="bg2"/>
                </a:solidFill>
              </a:rPr>
              <a:t>r</a:t>
            </a:r>
            <a:r>
              <a:rPr lang="en-US" sz="1800" i="1" dirty="0" smtClean="0">
                <a:solidFill>
                  <a:schemeClr val="bg2"/>
                </a:solidFill>
              </a:rPr>
              <a:t> </a:t>
            </a:r>
            <a:r>
              <a:rPr lang="en-US" sz="1800" dirty="0" smtClean="0">
                <a:solidFill>
                  <a:srgbClr val="FF99FF"/>
                </a:solidFill>
                <a:latin typeface="Arial" pitchFamily="-109" charset="0"/>
                <a:sym typeface="Symbol" pitchFamily="-109" charset="2"/>
              </a:rPr>
              <a:t> </a:t>
            </a:r>
            <a:endParaRPr lang="en-US" sz="1800" b="1" dirty="0">
              <a:solidFill>
                <a:schemeClr val="bg2"/>
              </a:solidFill>
            </a:endParaRPr>
          </a:p>
        </p:txBody>
      </p:sp>
      <p:sp>
        <p:nvSpPr>
          <p:cNvPr id="21" name="Text Box 24"/>
          <p:cNvSpPr txBox="1">
            <a:spLocks noChangeArrowheads="1"/>
          </p:cNvSpPr>
          <p:nvPr/>
        </p:nvSpPr>
        <p:spPr bwMode="auto">
          <a:xfrm>
            <a:off x="609600" y="4750713"/>
            <a:ext cx="1524000" cy="430887"/>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2200" b="1" i="1" dirty="0" smtClean="0"/>
              <a:t>Q</a:t>
            </a:r>
            <a:r>
              <a:rPr lang="en-US" sz="2200" b="1" dirty="0" smtClean="0"/>
              <a:t> = 100</a:t>
            </a:r>
            <a:endParaRPr lang="en-US" sz="2200" b="1" dirty="0"/>
          </a:p>
        </p:txBody>
      </p:sp>
      <p:sp>
        <p:nvSpPr>
          <p:cNvPr id="23" name="Text Box 24"/>
          <p:cNvSpPr txBox="1">
            <a:spLocks noChangeArrowheads="1"/>
          </p:cNvSpPr>
          <p:nvPr/>
        </p:nvSpPr>
        <p:spPr bwMode="auto">
          <a:xfrm>
            <a:off x="7620000" y="4750713"/>
            <a:ext cx="1524000" cy="430887"/>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2200" b="1" i="1" dirty="0" smtClean="0"/>
              <a:t>Q</a:t>
            </a:r>
            <a:r>
              <a:rPr lang="en-US" sz="2200" b="1" dirty="0" smtClean="0"/>
              <a:t> = 20</a:t>
            </a:r>
            <a:endParaRPr lang="en-US" sz="2200" b="1" dirty="0"/>
          </a:p>
        </p:txBody>
      </p:sp>
      <p:sp>
        <p:nvSpPr>
          <p:cNvPr id="22" name="AutoShape 23"/>
          <p:cNvSpPr>
            <a:spLocks noChangeArrowheads="1"/>
          </p:cNvSpPr>
          <p:nvPr/>
        </p:nvSpPr>
        <p:spPr bwMode="auto">
          <a:xfrm>
            <a:off x="2590800" y="3124200"/>
            <a:ext cx="2133600" cy="914400"/>
          </a:xfrm>
          <a:prstGeom prst="wedgeEllipseCallout">
            <a:avLst>
              <a:gd name="adj1" fmla="val 78745"/>
              <a:gd name="adj2" fmla="val -63139"/>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5" name="Text Box 24"/>
          <p:cNvSpPr txBox="1">
            <a:spLocks noChangeArrowheads="1"/>
          </p:cNvSpPr>
          <p:nvPr/>
        </p:nvSpPr>
        <p:spPr bwMode="auto">
          <a:xfrm>
            <a:off x="2667000" y="3200400"/>
            <a:ext cx="2057400" cy="830997"/>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600" b="1" dirty="0" smtClean="0">
                <a:solidFill>
                  <a:schemeClr val="bg2"/>
                </a:solidFill>
              </a:rPr>
              <a:t>Trapped modes typically have very low </a:t>
            </a:r>
            <a:r>
              <a:rPr lang="en-US" sz="1600" b="1" i="1" dirty="0" err="1" smtClean="0">
                <a:solidFill>
                  <a:schemeClr val="bg2"/>
                </a:solidFill>
              </a:rPr>
              <a:t>R</a:t>
            </a:r>
            <a:r>
              <a:rPr lang="en-US" sz="1600" b="1" i="1" baseline="-25000" dirty="0" err="1" smtClean="0">
                <a:solidFill>
                  <a:schemeClr val="bg2"/>
                </a:solidFill>
              </a:rPr>
              <a:t>l</a:t>
            </a:r>
            <a:r>
              <a:rPr lang="en-US" sz="1600" b="1" dirty="0" smtClean="0">
                <a:solidFill>
                  <a:schemeClr val="bg2"/>
                </a:solidFill>
              </a:rPr>
              <a:t> / </a:t>
            </a:r>
            <a:r>
              <a:rPr lang="en-US" sz="1600" b="1" i="1" dirty="0" smtClean="0">
                <a:solidFill>
                  <a:schemeClr val="bg2"/>
                </a:solidFill>
              </a:rPr>
              <a:t>Q</a:t>
            </a:r>
            <a:endParaRPr lang="en-US" sz="1600" b="1" i="1" dirty="0">
              <a:solidFill>
                <a:schemeClr val="bg2"/>
              </a:solidFill>
            </a:endParaRPr>
          </a:p>
        </p:txBody>
      </p:sp>
      <p:sp>
        <p:nvSpPr>
          <p:cNvPr id="26" name="Rectangle 55"/>
          <p:cNvSpPr>
            <a:spLocks noChangeArrowheads="1"/>
          </p:cNvSpPr>
          <p:nvPr/>
        </p:nvSpPr>
        <p:spPr bwMode="auto">
          <a:xfrm rot="16200000">
            <a:off x="-628651" y="4514851"/>
            <a:ext cx="1638302" cy="5334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tabLst>
                <a:tab pos="1146175" algn="l"/>
              </a:tabLst>
            </a:pPr>
            <a:r>
              <a:rPr lang="en-US" sz="1600" dirty="0" smtClean="0">
                <a:solidFill>
                  <a:schemeClr val="bg2"/>
                </a:solidFill>
                <a:latin typeface="Arial" pitchFamily="-109" charset="0"/>
                <a:sym typeface="Symbol" pitchFamily="-109" charset="2"/>
              </a:rPr>
              <a:t>Re</a:t>
            </a:r>
            <a:r>
              <a:rPr lang="en-US" sz="1600" i="1" dirty="0" smtClean="0">
                <a:solidFill>
                  <a:schemeClr val="bg2"/>
                </a:solidFill>
                <a:latin typeface="Arial" pitchFamily="-109" charset="0"/>
                <a:sym typeface="Symbol" pitchFamily="-109" charset="2"/>
              </a:rPr>
              <a:t> </a:t>
            </a:r>
            <a:r>
              <a:rPr lang="en-US" sz="1600" dirty="0" smtClean="0">
                <a:solidFill>
                  <a:schemeClr val="bg2"/>
                </a:solidFill>
                <a:latin typeface="Arial" pitchFamily="-109" charset="0"/>
                <a:sym typeface="Symbol" pitchFamily="-109" charset="2"/>
              </a:rPr>
              <a:t>(</a:t>
            </a:r>
            <a:r>
              <a:rPr lang="en-US" sz="1600" i="1" dirty="0" smtClean="0">
                <a:solidFill>
                  <a:schemeClr val="bg2"/>
                </a:solidFill>
                <a:latin typeface="Arial" pitchFamily="-109" charset="0"/>
                <a:sym typeface="Symbol" pitchFamily="-109" charset="2"/>
              </a:rPr>
              <a:t> </a:t>
            </a:r>
            <a:r>
              <a:rPr lang="en-US" sz="1600" i="1" dirty="0" err="1" smtClean="0">
                <a:solidFill>
                  <a:schemeClr val="bg2"/>
                </a:solidFill>
                <a:latin typeface="Arial" pitchFamily="-109" charset="0"/>
                <a:sym typeface="Symbol" pitchFamily="-109" charset="2"/>
              </a:rPr>
              <a:t>Z</a:t>
            </a:r>
            <a:r>
              <a:rPr lang="en-US" sz="1600" i="1" baseline="-25000" dirty="0" err="1" smtClean="0">
                <a:solidFill>
                  <a:schemeClr val="bg2"/>
                </a:solidFill>
                <a:latin typeface="Arial" pitchFamily="-109" charset="0"/>
                <a:sym typeface="Symbol" pitchFamily="-109" charset="2"/>
              </a:rPr>
              <a:t>l</a:t>
            </a:r>
            <a:r>
              <a:rPr lang="en-US" sz="1600" i="1" baseline="-25000" dirty="0" smtClean="0">
                <a:solidFill>
                  <a:schemeClr val="bg2"/>
                </a:solidFill>
                <a:latin typeface="Arial" pitchFamily="-109" charset="0"/>
                <a:sym typeface="Symbol" pitchFamily="-109" charset="2"/>
              </a:rPr>
              <a:t> </a:t>
            </a:r>
            <a:r>
              <a:rPr lang="en-US" sz="1600" dirty="0" smtClean="0">
                <a:solidFill>
                  <a:schemeClr val="bg2"/>
                </a:solidFill>
                <a:latin typeface="Arial" pitchFamily="-109" charset="0"/>
                <a:sym typeface="Symbol" pitchFamily="-109" charset="2"/>
              </a:rPr>
              <a:t>) [</a:t>
            </a:r>
            <a:r>
              <a:rPr lang="en-US" sz="1600" dirty="0" err="1" smtClean="0">
                <a:solidFill>
                  <a:schemeClr val="bg2"/>
                </a:solidFill>
                <a:latin typeface="Arial" pitchFamily="-109" charset="0"/>
                <a:sym typeface="Symbol" pitchFamily="-109" charset="2"/>
              </a:rPr>
              <a:t>Ω</a:t>
            </a:r>
            <a:r>
              <a:rPr lang="en-US" sz="1600" dirty="0" smtClean="0">
                <a:solidFill>
                  <a:schemeClr val="bg2"/>
                </a:solidFill>
                <a:latin typeface="Arial" pitchFamily="-109" charset="0"/>
                <a:sym typeface="Symbol" pitchFamily="-109" charset="2"/>
              </a:rPr>
              <a:t>]</a:t>
            </a:r>
          </a:p>
          <a:p>
            <a:pPr marL="800100" lvl="1" indent="-342900" algn="just">
              <a:lnSpc>
                <a:spcPct val="120000"/>
              </a:lnSpc>
              <a:buSzPct val="120000"/>
              <a:buFont typeface="Arial"/>
              <a:buChar char="•"/>
              <a:tabLst>
                <a:tab pos="1146175" algn="l"/>
              </a:tabLst>
            </a:pPr>
            <a:endParaRPr lang="en-US" sz="1800" dirty="0" smtClean="0">
              <a:solidFill>
                <a:schemeClr val="tx1"/>
              </a:solidFill>
              <a:latin typeface="Arial" pitchFamily="-109" charset="0"/>
              <a:sym typeface="Symbol" pitchFamily="-109" charset="2"/>
            </a:endParaRPr>
          </a:p>
        </p:txBody>
      </p:sp>
      <p:sp>
        <p:nvSpPr>
          <p:cNvPr id="27" name="AutoShape 23"/>
          <p:cNvSpPr>
            <a:spLocks noChangeArrowheads="1"/>
          </p:cNvSpPr>
          <p:nvPr/>
        </p:nvSpPr>
        <p:spPr bwMode="auto">
          <a:xfrm>
            <a:off x="2667000" y="4114800"/>
            <a:ext cx="1905000" cy="741364"/>
          </a:xfrm>
          <a:prstGeom prst="wedgeEllipseCallout">
            <a:avLst>
              <a:gd name="adj1" fmla="val -43477"/>
              <a:gd name="adj2" fmla="val 188250"/>
            </a:avLst>
          </a:prstGeom>
          <a:solidFill>
            <a:schemeClr val="hlink"/>
          </a:solidFill>
          <a:ln w="28575">
            <a:solidFill>
              <a:srgbClr val="FF0000"/>
            </a:solidFill>
            <a:miter lim="800000"/>
            <a:headEnd type="none" w="sm" len="sm"/>
            <a:tailEnd type="none" w="sm" len="sm"/>
          </a:ln>
        </p:spPr>
        <p:txBody>
          <a:bodyPr wrap="none" anchor="ctr">
            <a:prstTxWarp prst="textNoShape">
              <a:avLst/>
            </a:prstTxWarp>
          </a:bodyPr>
          <a:lstStyle/>
          <a:p>
            <a:endParaRPr lang="en-US" sz="2000">
              <a:solidFill>
                <a:schemeClr val="bg2"/>
              </a:solidFill>
            </a:endParaRPr>
          </a:p>
        </p:txBody>
      </p:sp>
      <p:sp>
        <p:nvSpPr>
          <p:cNvPr id="28" name="Text Box 24"/>
          <p:cNvSpPr txBox="1">
            <a:spLocks noChangeArrowheads="1"/>
          </p:cNvSpPr>
          <p:nvPr/>
        </p:nvSpPr>
        <p:spPr bwMode="auto">
          <a:xfrm>
            <a:off x="2667000" y="4216398"/>
            <a:ext cx="2057400" cy="646331"/>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1800" b="1" dirty="0" smtClean="0">
                <a:solidFill>
                  <a:schemeClr val="bg2"/>
                </a:solidFill>
              </a:rPr>
              <a:t>Coupled-bunch </a:t>
            </a:r>
            <a:br>
              <a:rPr lang="en-US" sz="1800" b="1" dirty="0" smtClean="0">
                <a:solidFill>
                  <a:schemeClr val="bg2"/>
                </a:solidFill>
              </a:rPr>
            </a:br>
            <a:r>
              <a:rPr lang="en-US" sz="1800" b="1" dirty="0" smtClean="0">
                <a:solidFill>
                  <a:schemeClr val="bg2"/>
                </a:solidFill>
              </a:rPr>
              <a:t>lines</a:t>
            </a:r>
            <a:endParaRPr lang="en-US" sz="1800" b="1" dirty="0">
              <a:solidFill>
                <a:schemeClr val="bg2"/>
              </a:solidFill>
            </a:endParaRPr>
          </a:p>
        </p:txBody>
      </p:sp>
      <p:sp>
        <p:nvSpPr>
          <p:cNvPr id="29" name="Rectangle 55"/>
          <p:cNvSpPr>
            <a:spLocks noChangeArrowheads="1"/>
          </p:cNvSpPr>
          <p:nvPr/>
        </p:nvSpPr>
        <p:spPr bwMode="auto">
          <a:xfrm rot="16200000">
            <a:off x="3943349" y="4514851"/>
            <a:ext cx="1638302" cy="533400"/>
          </a:xfrm>
          <a:prstGeom prst="rect">
            <a:avLst/>
          </a:prstGeom>
          <a:noFill/>
          <a:ln w="9525">
            <a:noFill/>
            <a:miter lim="800000"/>
            <a:headEnd/>
            <a:tailEnd/>
          </a:ln>
        </p:spPr>
        <p:txBody>
          <a:bodyPr lIns="92075" tIns="46038" rIns="92075" bIns="46038">
            <a:prstTxWarp prst="textNoShape">
              <a:avLst/>
            </a:prstTxWarp>
          </a:bodyPr>
          <a:lstStyle/>
          <a:p>
            <a:pPr marL="342900" indent="-342900" algn="just">
              <a:lnSpc>
                <a:spcPct val="120000"/>
              </a:lnSpc>
              <a:tabLst>
                <a:tab pos="1146175" algn="l"/>
              </a:tabLst>
            </a:pPr>
            <a:r>
              <a:rPr lang="en-US" sz="1600" dirty="0" smtClean="0">
                <a:solidFill>
                  <a:schemeClr val="bg2"/>
                </a:solidFill>
                <a:latin typeface="Arial" pitchFamily="-109" charset="0"/>
                <a:sym typeface="Symbol" pitchFamily="-109" charset="2"/>
              </a:rPr>
              <a:t>Re</a:t>
            </a:r>
            <a:r>
              <a:rPr lang="en-US" sz="1600" i="1" dirty="0" smtClean="0">
                <a:solidFill>
                  <a:schemeClr val="bg2"/>
                </a:solidFill>
                <a:latin typeface="Arial" pitchFamily="-109" charset="0"/>
                <a:sym typeface="Symbol" pitchFamily="-109" charset="2"/>
              </a:rPr>
              <a:t> </a:t>
            </a:r>
            <a:r>
              <a:rPr lang="en-US" sz="1600" dirty="0" smtClean="0">
                <a:solidFill>
                  <a:schemeClr val="bg2"/>
                </a:solidFill>
                <a:latin typeface="Arial" pitchFamily="-109" charset="0"/>
                <a:sym typeface="Symbol" pitchFamily="-109" charset="2"/>
              </a:rPr>
              <a:t>(</a:t>
            </a:r>
            <a:r>
              <a:rPr lang="en-US" sz="1600" i="1" dirty="0" smtClean="0">
                <a:solidFill>
                  <a:schemeClr val="bg2"/>
                </a:solidFill>
                <a:latin typeface="Arial" pitchFamily="-109" charset="0"/>
                <a:sym typeface="Symbol" pitchFamily="-109" charset="2"/>
              </a:rPr>
              <a:t> </a:t>
            </a:r>
            <a:r>
              <a:rPr lang="en-US" sz="1600" i="1" dirty="0" err="1" smtClean="0">
                <a:solidFill>
                  <a:schemeClr val="bg2"/>
                </a:solidFill>
                <a:latin typeface="Arial" pitchFamily="-109" charset="0"/>
                <a:sym typeface="Symbol" pitchFamily="-109" charset="2"/>
              </a:rPr>
              <a:t>Z</a:t>
            </a:r>
            <a:r>
              <a:rPr lang="en-US" sz="1600" i="1" baseline="-25000" dirty="0" err="1" smtClean="0">
                <a:solidFill>
                  <a:schemeClr val="bg2"/>
                </a:solidFill>
                <a:latin typeface="Arial" pitchFamily="-109" charset="0"/>
                <a:sym typeface="Symbol" pitchFamily="-109" charset="2"/>
              </a:rPr>
              <a:t>l</a:t>
            </a:r>
            <a:r>
              <a:rPr lang="en-US" sz="1600" i="1" baseline="-25000" dirty="0" smtClean="0">
                <a:solidFill>
                  <a:schemeClr val="bg2"/>
                </a:solidFill>
                <a:latin typeface="Arial" pitchFamily="-109" charset="0"/>
                <a:sym typeface="Symbol" pitchFamily="-109" charset="2"/>
              </a:rPr>
              <a:t> </a:t>
            </a:r>
            <a:r>
              <a:rPr lang="en-US" sz="1600" dirty="0" smtClean="0">
                <a:solidFill>
                  <a:schemeClr val="bg2"/>
                </a:solidFill>
                <a:latin typeface="Arial" pitchFamily="-109" charset="0"/>
                <a:sym typeface="Symbol" pitchFamily="-109" charset="2"/>
              </a:rPr>
              <a:t>) [</a:t>
            </a:r>
            <a:r>
              <a:rPr lang="en-US" sz="1600" dirty="0" err="1" smtClean="0">
                <a:solidFill>
                  <a:schemeClr val="bg2"/>
                </a:solidFill>
                <a:latin typeface="Arial" pitchFamily="-109" charset="0"/>
                <a:sym typeface="Symbol" pitchFamily="-109" charset="2"/>
              </a:rPr>
              <a:t>Ω</a:t>
            </a:r>
            <a:r>
              <a:rPr lang="en-US" sz="1600" dirty="0" smtClean="0">
                <a:solidFill>
                  <a:schemeClr val="bg2"/>
                </a:solidFill>
                <a:latin typeface="Arial" pitchFamily="-109" charset="0"/>
                <a:sym typeface="Symbol" pitchFamily="-109" charset="2"/>
              </a:rPr>
              <a:t>]</a:t>
            </a:r>
          </a:p>
          <a:p>
            <a:pPr marL="800100" lvl="1" indent="-342900" algn="just">
              <a:lnSpc>
                <a:spcPct val="120000"/>
              </a:lnSpc>
              <a:buSzPct val="120000"/>
              <a:buFont typeface="Arial"/>
              <a:buChar char="•"/>
              <a:tabLst>
                <a:tab pos="1146175" algn="l"/>
              </a:tabLst>
            </a:pPr>
            <a:endParaRPr lang="en-US" sz="1800" dirty="0" smtClean="0">
              <a:solidFill>
                <a:schemeClr val="tx1"/>
              </a:solidFill>
              <a:latin typeface="Arial" pitchFamily="-109" charset="0"/>
              <a:sym typeface="Symbol" pitchFamily="-109" charset="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xfrm>
            <a:off x="76200" y="6477000"/>
            <a:ext cx="9144000" cy="457200"/>
          </a:xfrm>
          <a:noFill/>
        </p:spPr>
        <p:txBody>
          <a:bodyPr/>
          <a:lstStyle/>
          <a:p>
            <a:r>
              <a:rPr lang="en-US" smtClean="0"/>
              <a:t>Elias Métral, CERN LRFF meeting, 27/11/2012                                                                                                                                                                                                    /76</a:t>
            </a:r>
            <a:endParaRPr lang="en-US" dirty="0"/>
          </a:p>
        </p:txBody>
      </p:sp>
      <p:sp>
        <p:nvSpPr>
          <p:cNvPr id="6148" name="Slide Number Placeholder 9"/>
          <p:cNvSpPr>
            <a:spLocks noGrp="1"/>
          </p:cNvSpPr>
          <p:nvPr>
            <p:ph type="sldNum" sz="quarter" idx="11"/>
          </p:nvPr>
        </p:nvSpPr>
        <p:spPr>
          <a:noFill/>
        </p:spPr>
        <p:txBody>
          <a:bodyPr/>
          <a:lstStyle/>
          <a:p>
            <a:fld id="{AD0275A0-8384-5A41-BEFD-EBDF0727E5D1}" type="slidenum">
              <a:rPr lang="en-US" sz="1000" smtClean="0"/>
              <a:pPr/>
              <a:t>9</a:t>
            </a:fld>
            <a:endParaRPr lang="en-US" sz="1000" dirty="0" smtClean="0"/>
          </a:p>
        </p:txBody>
      </p:sp>
      <p:sp>
        <p:nvSpPr>
          <p:cNvPr id="7" name="Rectangle 2"/>
          <p:cNvSpPr>
            <a:spLocks noGrp="1" noChangeArrowheads="1"/>
          </p:cNvSpPr>
          <p:nvPr>
            <p:ph type="title"/>
          </p:nvPr>
        </p:nvSpPr>
        <p:spPr>
          <a:xfrm>
            <a:off x="76200" y="76200"/>
            <a:ext cx="9067800" cy="762000"/>
          </a:xfrm>
          <a:noFill/>
          <a:ln/>
        </p:spPr>
        <p:txBody>
          <a:bodyPr/>
          <a:lstStyle/>
          <a:p>
            <a:pPr algn="ctr"/>
            <a:r>
              <a:rPr lang="en-US" sz="2400" dirty="0" smtClean="0">
                <a:solidFill>
                  <a:schemeClr val="tx1"/>
                </a:solidFill>
              </a:rPr>
              <a:t>WHY DO WE NEED RF FINGERS AND/OR FERRITE? (3/13)</a:t>
            </a:r>
          </a:p>
        </p:txBody>
      </p:sp>
      <p:pic>
        <p:nvPicPr>
          <p:cNvPr id="22" name="Picture 21"/>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0" y="838200"/>
            <a:ext cx="4572000" cy="2819400"/>
          </a:xfrm>
          <a:prstGeom prst="rect">
            <a:avLst/>
          </a:prstGeom>
          <a:solidFill>
            <a:schemeClr val="tx1"/>
          </a:solidFill>
        </p:spPr>
      </p:pic>
      <p:pic>
        <p:nvPicPr>
          <p:cNvPr id="25" name="Picture 24"/>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637821" y="838200"/>
            <a:ext cx="4506179" cy="2825750"/>
          </a:xfrm>
          <a:prstGeom prst="rect">
            <a:avLst/>
          </a:prstGeom>
          <a:solidFill>
            <a:srgbClr val="FFFFFF"/>
          </a:solidFill>
        </p:spPr>
      </p:pic>
      <p:pic>
        <p:nvPicPr>
          <p:cNvPr id="26" name="Picture 25"/>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0" y="3733800"/>
            <a:ext cx="4572000" cy="2914651"/>
          </a:xfrm>
          <a:prstGeom prst="rect">
            <a:avLst/>
          </a:prstGeom>
          <a:solidFill>
            <a:srgbClr val="FFFFFF"/>
          </a:solidFill>
        </p:spPr>
      </p:pic>
      <p:pic>
        <p:nvPicPr>
          <p:cNvPr id="27" name="Picture 26"/>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4648200" y="3778250"/>
            <a:ext cx="4487056" cy="2851150"/>
          </a:xfrm>
          <a:prstGeom prst="rect">
            <a:avLst/>
          </a:prstGeom>
          <a:solidFill>
            <a:srgbClr val="FFFFFF"/>
          </a:solidFill>
        </p:spPr>
      </p:pic>
      <p:sp>
        <p:nvSpPr>
          <p:cNvPr id="28" name="Text Box 24"/>
          <p:cNvSpPr txBox="1">
            <a:spLocks noChangeArrowheads="1"/>
          </p:cNvSpPr>
          <p:nvPr/>
        </p:nvSpPr>
        <p:spPr bwMode="auto">
          <a:xfrm>
            <a:off x="1524000" y="914400"/>
            <a:ext cx="1524000" cy="430887"/>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2200" b="1" i="1" dirty="0" smtClean="0"/>
              <a:t>Q</a:t>
            </a:r>
            <a:r>
              <a:rPr lang="en-US" sz="2200" b="1" dirty="0" smtClean="0"/>
              <a:t> = 10000</a:t>
            </a:r>
            <a:endParaRPr lang="en-US" sz="2200" b="1" dirty="0"/>
          </a:p>
        </p:txBody>
      </p:sp>
      <p:sp>
        <p:nvSpPr>
          <p:cNvPr id="29" name="Text Box 24"/>
          <p:cNvSpPr txBox="1">
            <a:spLocks noChangeArrowheads="1"/>
          </p:cNvSpPr>
          <p:nvPr/>
        </p:nvSpPr>
        <p:spPr bwMode="auto">
          <a:xfrm>
            <a:off x="6096000" y="914400"/>
            <a:ext cx="1524000" cy="430887"/>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2200" b="1" i="1" dirty="0" smtClean="0"/>
              <a:t>Q</a:t>
            </a:r>
            <a:r>
              <a:rPr lang="en-US" sz="2200" b="1" dirty="0" smtClean="0"/>
              <a:t> = 1000</a:t>
            </a:r>
            <a:endParaRPr lang="en-US" sz="2200" b="1" dirty="0"/>
          </a:p>
        </p:txBody>
      </p:sp>
      <p:sp>
        <p:nvSpPr>
          <p:cNvPr id="30" name="Text Box 24"/>
          <p:cNvSpPr txBox="1">
            <a:spLocks noChangeArrowheads="1"/>
          </p:cNvSpPr>
          <p:nvPr/>
        </p:nvSpPr>
        <p:spPr bwMode="auto">
          <a:xfrm>
            <a:off x="1524000" y="5715000"/>
            <a:ext cx="1524000" cy="430887"/>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2200" b="1" i="1" dirty="0" smtClean="0"/>
              <a:t>Q</a:t>
            </a:r>
            <a:r>
              <a:rPr lang="en-US" sz="2200" b="1" dirty="0" smtClean="0"/>
              <a:t> = 100</a:t>
            </a:r>
            <a:endParaRPr lang="en-US" sz="2200" b="1" dirty="0"/>
          </a:p>
        </p:txBody>
      </p:sp>
      <p:sp>
        <p:nvSpPr>
          <p:cNvPr id="31" name="Text Box 24"/>
          <p:cNvSpPr txBox="1">
            <a:spLocks noChangeArrowheads="1"/>
          </p:cNvSpPr>
          <p:nvPr/>
        </p:nvSpPr>
        <p:spPr bwMode="auto">
          <a:xfrm>
            <a:off x="6172200" y="3810000"/>
            <a:ext cx="1524000" cy="430887"/>
          </a:xfrm>
          <a:prstGeom prst="rect">
            <a:avLst/>
          </a:prstGeom>
          <a:noFill/>
          <a:ln w="12700">
            <a:noFill/>
            <a:miter lim="800000"/>
            <a:headEnd type="none" w="sm" len="sm"/>
            <a:tailEnd type="none" w="sm" len="sm"/>
          </a:ln>
        </p:spPr>
        <p:txBody>
          <a:bodyPr wrap="square">
            <a:prstTxWarp prst="textNoShape">
              <a:avLst/>
            </a:prstTxWarp>
            <a:spAutoFit/>
          </a:bodyPr>
          <a:lstStyle/>
          <a:p>
            <a:pPr algn="ctr"/>
            <a:r>
              <a:rPr lang="en-US" sz="2200" b="1" i="1" dirty="0" smtClean="0"/>
              <a:t>Q</a:t>
            </a:r>
            <a:r>
              <a:rPr lang="en-US" sz="2200" b="1" dirty="0" smtClean="0"/>
              <a:t> = </a:t>
            </a:r>
            <a:r>
              <a:rPr lang="en-US" sz="2200" dirty="0" smtClean="0"/>
              <a:t>2</a:t>
            </a:r>
            <a:r>
              <a:rPr lang="en-US" sz="2200" b="1" dirty="0" smtClean="0"/>
              <a:t>0</a:t>
            </a:r>
            <a:endParaRPr lang="en-US" sz="2200" b="1" dirty="0"/>
          </a:p>
        </p:txBody>
      </p:sp>
      <p:sp>
        <p:nvSpPr>
          <p:cNvPr id="32" name="AutoShape 4"/>
          <p:cNvSpPr>
            <a:spLocks noChangeArrowheads="1"/>
          </p:cNvSpPr>
          <p:nvPr/>
        </p:nvSpPr>
        <p:spPr bwMode="auto">
          <a:xfrm>
            <a:off x="5181600" y="5638800"/>
            <a:ext cx="1143000" cy="381000"/>
          </a:xfrm>
          <a:prstGeom prst="wedgeEllipseCallout">
            <a:avLst>
              <a:gd name="adj1" fmla="val -53488"/>
              <a:gd name="adj2" fmla="val 90462"/>
            </a:avLst>
          </a:prstGeom>
          <a:solidFill>
            <a:schemeClr val="hlink"/>
          </a:solidFill>
          <a:ln w="28575">
            <a:solidFill>
              <a:srgbClr val="FF0000"/>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5" charset="0"/>
            </a:endParaRPr>
          </a:p>
        </p:txBody>
      </p:sp>
      <p:sp>
        <p:nvSpPr>
          <p:cNvPr id="33" name="Text Box 5"/>
          <p:cNvSpPr txBox="1">
            <a:spLocks noChangeArrowheads="1"/>
          </p:cNvSpPr>
          <p:nvPr/>
        </p:nvSpPr>
        <p:spPr bwMode="auto">
          <a:xfrm>
            <a:off x="5181600" y="5638800"/>
            <a:ext cx="1219200" cy="338554"/>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spcBef>
                <a:spcPct val="20000"/>
              </a:spcBef>
              <a:buClr>
                <a:schemeClr val="tx2"/>
              </a:buClr>
              <a:buSzPct val="75000"/>
              <a:buFont typeface="Monotype Sorts" pitchFamily="-105" charset="2"/>
              <a:buNone/>
            </a:pPr>
            <a:r>
              <a:rPr lang="en-US" sz="1600" dirty="0" smtClean="0">
                <a:solidFill>
                  <a:schemeClr val="bg2"/>
                </a:solidFill>
                <a:latin typeface="Arial" pitchFamily="-105" charset="0"/>
              </a:rPr>
              <a:t>1</a:t>
            </a:r>
            <a:r>
              <a:rPr lang="en-US" sz="1600" baseline="30000" dirty="0" smtClean="0">
                <a:solidFill>
                  <a:schemeClr val="bg2"/>
                </a:solidFill>
                <a:latin typeface="Arial" pitchFamily="-105" charset="0"/>
              </a:rPr>
              <a:t>st</a:t>
            </a:r>
            <a:r>
              <a:rPr lang="en-US" sz="1600" dirty="0" smtClean="0">
                <a:solidFill>
                  <a:schemeClr val="bg2"/>
                </a:solidFill>
                <a:latin typeface="Arial" pitchFamily="-105" charset="0"/>
              </a:rPr>
              <a:t> bunch</a:t>
            </a:r>
            <a:endParaRPr lang="en-US" sz="1600" b="1" dirty="0">
              <a:solidFill>
                <a:schemeClr val="bg2"/>
              </a:solidFill>
              <a:latin typeface="Arial" pitchFamily="-105" charset="0"/>
            </a:endParaRPr>
          </a:p>
        </p:txBody>
      </p:sp>
      <p:sp>
        <p:nvSpPr>
          <p:cNvPr id="34" name="AutoShape 4"/>
          <p:cNvSpPr>
            <a:spLocks noChangeArrowheads="1"/>
          </p:cNvSpPr>
          <p:nvPr/>
        </p:nvSpPr>
        <p:spPr bwMode="auto">
          <a:xfrm>
            <a:off x="7696200" y="5638800"/>
            <a:ext cx="1143000" cy="381000"/>
          </a:xfrm>
          <a:prstGeom prst="wedgeEllipseCallout">
            <a:avLst>
              <a:gd name="adj1" fmla="val 55400"/>
              <a:gd name="adj2" fmla="val 87128"/>
            </a:avLst>
          </a:prstGeom>
          <a:solidFill>
            <a:schemeClr val="hlink"/>
          </a:solidFill>
          <a:ln w="28575">
            <a:solidFill>
              <a:srgbClr val="FF0000"/>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5" charset="0"/>
            </a:endParaRPr>
          </a:p>
        </p:txBody>
      </p:sp>
      <p:sp>
        <p:nvSpPr>
          <p:cNvPr id="35" name="Text Box 5"/>
          <p:cNvSpPr txBox="1">
            <a:spLocks noChangeArrowheads="1"/>
          </p:cNvSpPr>
          <p:nvPr/>
        </p:nvSpPr>
        <p:spPr bwMode="auto">
          <a:xfrm>
            <a:off x="7696200" y="5638800"/>
            <a:ext cx="1219200" cy="338554"/>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spcBef>
                <a:spcPct val="20000"/>
              </a:spcBef>
              <a:buClr>
                <a:schemeClr val="tx2"/>
              </a:buClr>
              <a:buSzPct val="75000"/>
              <a:buFont typeface="Monotype Sorts" pitchFamily="-105" charset="2"/>
              <a:buNone/>
            </a:pPr>
            <a:r>
              <a:rPr lang="en-US" sz="1600" dirty="0" smtClean="0">
                <a:solidFill>
                  <a:schemeClr val="bg2"/>
                </a:solidFill>
                <a:latin typeface="Arial" pitchFamily="-105" charset="0"/>
              </a:rPr>
              <a:t>2</a:t>
            </a:r>
            <a:r>
              <a:rPr lang="en-US" sz="1600" baseline="30000" dirty="0" smtClean="0">
                <a:solidFill>
                  <a:schemeClr val="bg2"/>
                </a:solidFill>
                <a:latin typeface="Arial" pitchFamily="-105" charset="0"/>
              </a:rPr>
              <a:t>nd</a:t>
            </a:r>
            <a:r>
              <a:rPr lang="en-US" sz="1600" dirty="0" smtClean="0">
                <a:solidFill>
                  <a:schemeClr val="bg2"/>
                </a:solidFill>
                <a:latin typeface="Arial" pitchFamily="-105" charset="0"/>
              </a:rPr>
              <a:t> bunch</a:t>
            </a:r>
            <a:endParaRPr lang="en-US" sz="1600" b="1" dirty="0">
              <a:solidFill>
                <a:schemeClr val="bg2"/>
              </a:solidFill>
              <a:latin typeface="Arial" pitchFamily="-105" charset="0"/>
            </a:endParaRPr>
          </a:p>
        </p:txBody>
      </p:sp>
      <p:sp>
        <p:nvSpPr>
          <p:cNvPr id="18" name="AutoShape 4"/>
          <p:cNvSpPr>
            <a:spLocks noChangeArrowheads="1"/>
          </p:cNvSpPr>
          <p:nvPr/>
        </p:nvSpPr>
        <p:spPr bwMode="auto">
          <a:xfrm>
            <a:off x="2133600" y="3657600"/>
            <a:ext cx="2667000" cy="990600"/>
          </a:xfrm>
          <a:prstGeom prst="wedgeEllipseCallout">
            <a:avLst>
              <a:gd name="adj1" fmla="val -76107"/>
              <a:gd name="adj2" fmla="val 19250"/>
            </a:avLst>
          </a:prstGeom>
          <a:solidFill>
            <a:schemeClr val="hlink"/>
          </a:solidFill>
          <a:ln w="28575">
            <a:solidFill>
              <a:srgbClr val="FF0000"/>
            </a:solidFill>
            <a:miter lim="800000"/>
            <a:headEnd type="none" w="sm" len="sm"/>
            <a:tailEnd type="none" w="sm" len="sm"/>
          </a:ln>
          <a:effectLst/>
        </p:spPr>
        <p:txBody>
          <a:bodyPr wrap="none" anchor="ctr">
            <a:prstTxWarp prst="textNoShape">
              <a:avLst/>
            </a:prstTxWarp>
          </a:bodyPr>
          <a:lstStyle/>
          <a:p>
            <a:endParaRPr lang="en-US" sz="2000" b="1">
              <a:solidFill>
                <a:schemeClr val="bg2"/>
              </a:solidFill>
              <a:latin typeface="Arial" pitchFamily="-105" charset="0"/>
            </a:endParaRPr>
          </a:p>
        </p:txBody>
      </p:sp>
      <p:graphicFrame>
        <p:nvGraphicFramePr>
          <p:cNvPr id="20483" name="Object 3"/>
          <p:cNvGraphicFramePr>
            <a:graphicFrameLocks noChangeAspect="1"/>
          </p:cNvGraphicFramePr>
          <p:nvPr/>
        </p:nvGraphicFramePr>
        <p:xfrm>
          <a:off x="2127423" y="3810000"/>
          <a:ext cx="2520777" cy="685800"/>
        </p:xfrm>
        <a:graphic>
          <a:graphicData uri="http://schemas.openxmlformats.org/presentationml/2006/ole">
            <p:oleObj spid="_x0000_s20483" name="Equation" r:id="rId12" imgW="1727200" imgH="469900" progId="Equation.3">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n-Screen Presentation 1">
  <a:themeElements>
    <a:clrScheme name="On-Screen Presentation 1 1">
      <a:dk1>
        <a:srgbClr val="2A004E"/>
      </a:dk1>
      <a:lt1>
        <a:srgbClr val="FFFFFF"/>
      </a:lt1>
      <a:dk2>
        <a:srgbClr val="500093"/>
      </a:dk2>
      <a:lt2>
        <a:srgbClr val="00CCCC"/>
      </a:lt2>
      <a:accent1>
        <a:srgbClr val="D60093"/>
      </a:accent1>
      <a:accent2>
        <a:srgbClr val="0000FF"/>
      </a:accent2>
      <a:accent3>
        <a:srgbClr val="B3AAC8"/>
      </a:accent3>
      <a:accent4>
        <a:srgbClr val="DADADA"/>
      </a:accent4>
      <a:accent5>
        <a:srgbClr val="E8AAC8"/>
      </a:accent5>
      <a:accent6>
        <a:srgbClr val="0000E7"/>
      </a:accent6>
      <a:hlink>
        <a:srgbClr val="FFFF00"/>
      </a:hlink>
      <a:folHlink>
        <a:srgbClr val="7500D7"/>
      </a:folHlink>
    </a:clrScheme>
    <a:fontScheme name="On-Screen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20000"/>
          </a:spcBef>
          <a:spcAft>
            <a:spcPct val="0"/>
          </a:spcAft>
          <a:buClr>
            <a:schemeClr val="tx2"/>
          </a:buClr>
          <a:buSzPct val="75000"/>
          <a:buFont typeface="Monotype Sorts" pitchFamily="-106" charset="2"/>
          <a:buNone/>
          <a:tabLst/>
          <a:defRPr kumimoji="0" lang="en-US" sz="2400" b="1" i="0" u="none" strike="noStrike" cap="none" normalizeH="0" baseline="0">
            <a:ln>
              <a:noFill/>
            </a:ln>
            <a:solidFill>
              <a:schemeClr val="accent1"/>
            </a:solidFill>
            <a:effectLst/>
            <a:latin typeface="Arial" pitchFamily="-106" charset="0"/>
          </a:defRPr>
        </a:defPPr>
      </a:lstStyle>
    </a:spDef>
    <a:lnDef>
      <a:spPr bwMode="auto">
        <a:xfrm>
          <a:off x="0" y="0"/>
          <a:ext cx="1" cy="1"/>
        </a:xfrm>
        <a:custGeom>
          <a:avLst/>
          <a:gdLst/>
          <a:ahLst/>
          <a:cxnLst/>
          <a:rect l="0" t="0" r="0" b="0"/>
          <a:pathLst/>
        </a:custGeom>
        <a:solidFill>
          <a:schemeClr val="hlink"/>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20000"/>
          </a:spcBef>
          <a:spcAft>
            <a:spcPct val="0"/>
          </a:spcAft>
          <a:buClr>
            <a:schemeClr val="tx2"/>
          </a:buClr>
          <a:buSzPct val="75000"/>
          <a:buFont typeface="Monotype Sorts" pitchFamily="-106" charset="2"/>
          <a:buNone/>
          <a:tabLst/>
          <a:defRPr kumimoji="0" lang="en-US" sz="2400" b="1" i="0" u="none" strike="noStrike" cap="none" normalizeH="0" baseline="0">
            <a:ln>
              <a:noFill/>
            </a:ln>
            <a:solidFill>
              <a:schemeClr val="accent1"/>
            </a:solidFill>
            <a:effectLst/>
            <a:latin typeface="Arial" pitchFamily="-106" charset="0"/>
          </a:defRPr>
        </a:defPPr>
      </a:lstStyle>
    </a:lnDef>
  </a:objectDefaults>
  <a:extraClrSchemeLst>
    <a:extraClrScheme>
      <a:clrScheme name="On-Screen Presentation 1 1">
        <a:dk1>
          <a:srgbClr val="2A004E"/>
        </a:dk1>
        <a:lt1>
          <a:srgbClr val="FFFFFF"/>
        </a:lt1>
        <a:dk2>
          <a:srgbClr val="500093"/>
        </a:dk2>
        <a:lt2>
          <a:srgbClr val="00CCCC"/>
        </a:lt2>
        <a:accent1>
          <a:srgbClr val="D60093"/>
        </a:accent1>
        <a:accent2>
          <a:srgbClr val="0000FF"/>
        </a:accent2>
        <a:accent3>
          <a:srgbClr val="B3AAC8"/>
        </a:accent3>
        <a:accent4>
          <a:srgbClr val="DADADA"/>
        </a:accent4>
        <a:accent5>
          <a:srgbClr val="E8AAC8"/>
        </a:accent5>
        <a:accent6>
          <a:srgbClr val="0000E7"/>
        </a:accent6>
        <a:hlink>
          <a:srgbClr val="FFFF00"/>
        </a:hlink>
        <a:folHlink>
          <a:srgbClr val="7500D7"/>
        </a:folHlink>
      </a:clrScheme>
      <a:clrMap bg1="dk2" tx1="lt1" bg2="dk1" tx2="lt2" accent1="accent1" accent2="accent2" accent3="accent3" accent4="accent4" accent5="accent5" accent6="accent6" hlink="hlink" folHlink="folHlink"/>
    </a:extraClrScheme>
    <a:extraClrScheme>
      <a:clrScheme name="On-Screen Presentation 1 2">
        <a:dk1>
          <a:srgbClr val="000000"/>
        </a:dk1>
        <a:lt1>
          <a:srgbClr val="FFFFFF"/>
        </a:lt1>
        <a:dk2>
          <a:srgbClr val="000000"/>
        </a:dk2>
        <a:lt2>
          <a:srgbClr val="CCECFF"/>
        </a:lt2>
        <a:accent1>
          <a:srgbClr val="CC99FF"/>
        </a:accent1>
        <a:accent2>
          <a:srgbClr val="3366FF"/>
        </a:accent2>
        <a:accent3>
          <a:srgbClr val="FFFFFF"/>
        </a:accent3>
        <a:accent4>
          <a:srgbClr val="000000"/>
        </a:accent4>
        <a:accent5>
          <a:srgbClr val="E2CAFF"/>
        </a:accent5>
        <a:accent6>
          <a:srgbClr val="2D5CE7"/>
        </a:accent6>
        <a:hlink>
          <a:srgbClr val="00CCFF"/>
        </a:hlink>
        <a:folHlink>
          <a:srgbClr val="99CCFF"/>
        </a:folHlink>
      </a:clrScheme>
      <a:clrMap bg1="lt1" tx1="dk1" bg2="lt2" tx2="dk2" accent1="accent1" accent2="accent2" accent3="accent3" accent4="accent4" accent5="accent5" accent6="accent6" hlink="hlink" folHlink="folHlink"/>
    </a:extraClrScheme>
    <a:extraClrScheme>
      <a:clrScheme name="On-Screen Presentation 1 3">
        <a:dk1>
          <a:srgbClr val="000000"/>
        </a:dk1>
        <a:lt1>
          <a:srgbClr val="FFFFFF"/>
        </a:lt1>
        <a:dk2>
          <a:srgbClr val="000000"/>
        </a:dk2>
        <a:lt2>
          <a:srgbClr val="969696"/>
        </a:lt2>
        <a:accent1>
          <a:srgbClr val="777777"/>
        </a:accent1>
        <a:accent2>
          <a:srgbClr val="CBCBCB"/>
        </a:accent2>
        <a:accent3>
          <a:srgbClr val="FFFFFF"/>
        </a:accent3>
        <a:accent4>
          <a:srgbClr val="000000"/>
        </a:accent4>
        <a:accent5>
          <a:srgbClr val="BDBDBD"/>
        </a:accent5>
        <a:accent6>
          <a:srgbClr val="B8B8B8"/>
        </a:accent6>
        <a:hlink>
          <a:srgbClr val="4D4D4D"/>
        </a:hlink>
        <a:folHlink>
          <a:srgbClr val="DDDDDD"/>
        </a:folHlink>
      </a:clrScheme>
      <a:clrMap bg1="lt1" tx1="dk1" bg2="lt2" tx2="dk2" accent1="accent1" accent2="accent2" accent3="accent3" accent4="accent4" accent5="accent5" accent6="accent6" hlink="hlink" folHlink="folHlink"/>
    </a:extraClrScheme>
    <a:extraClrScheme>
      <a:clrScheme name="On-Screen Presentation 1 4">
        <a:dk1>
          <a:srgbClr val="000000"/>
        </a:dk1>
        <a:lt1>
          <a:srgbClr val="00CCCC"/>
        </a:lt1>
        <a:dk2>
          <a:srgbClr val="FFFFCC"/>
        </a:dk2>
        <a:lt2>
          <a:srgbClr val="009999"/>
        </a:lt2>
        <a:accent1>
          <a:srgbClr val="CC99FF"/>
        </a:accent1>
        <a:accent2>
          <a:srgbClr val="3366FF"/>
        </a:accent2>
        <a:accent3>
          <a:srgbClr val="AAE2E2"/>
        </a:accent3>
        <a:accent4>
          <a:srgbClr val="000000"/>
        </a:accent4>
        <a:accent5>
          <a:srgbClr val="E2CAFF"/>
        </a:accent5>
        <a:accent6>
          <a:srgbClr val="2D5CE7"/>
        </a:accent6>
        <a:hlink>
          <a:srgbClr val="00CCFF"/>
        </a:hlink>
        <a:folHlink>
          <a:srgbClr val="00FFCC"/>
        </a:folHlink>
      </a:clrScheme>
      <a:clrMap bg1="lt1" tx1="dk1" bg2="lt2" tx2="dk2" accent1="accent1" accent2="accent2" accent3="accent3" accent4="accent4" accent5="accent5" accent6="accent6" hlink="hlink" folHlink="folHlink"/>
    </a:extraClrScheme>
    <a:extraClrScheme>
      <a:clrScheme name="On-Screen Presentation 1 5">
        <a:dk1>
          <a:srgbClr val="003300"/>
        </a:dk1>
        <a:lt1>
          <a:srgbClr val="FFFFFF"/>
        </a:lt1>
        <a:dk2>
          <a:srgbClr val="669900"/>
        </a:dk2>
        <a:lt2>
          <a:srgbClr val="FFCC66"/>
        </a:lt2>
        <a:accent1>
          <a:srgbClr val="990033"/>
        </a:accent1>
        <a:accent2>
          <a:srgbClr val="FF9933"/>
        </a:accent2>
        <a:accent3>
          <a:srgbClr val="B8CAAA"/>
        </a:accent3>
        <a:accent4>
          <a:srgbClr val="DADADA"/>
        </a:accent4>
        <a:accent5>
          <a:srgbClr val="CAAAAD"/>
        </a:accent5>
        <a:accent6>
          <a:srgbClr val="E78A2D"/>
        </a:accent6>
        <a:hlink>
          <a:srgbClr val="CCCC00"/>
        </a:hlink>
        <a:folHlink>
          <a:srgbClr val="009900"/>
        </a:folHlink>
      </a:clrScheme>
      <a:clrMap bg1="dk2" tx1="lt1" bg2="dk1" tx2="lt2" accent1="accent1" accent2="accent2" accent3="accent3" accent4="accent4" accent5="accent5" accent6="accent6" hlink="hlink" folHlink="folHlink"/>
    </a:extraClrScheme>
    <a:extraClrScheme>
      <a:clrScheme name="On-Screen Presentation 1 6">
        <a:dk1>
          <a:srgbClr val="663300"/>
        </a:dk1>
        <a:lt1>
          <a:srgbClr val="FFFFFF"/>
        </a:lt1>
        <a:dk2>
          <a:srgbClr val="CC6600"/>
        </a:dk2>
        <a:lt2>
          <a:srgbClr val="FFCC00"/>
        </a:lt2>
        <a:accent1>
          <a:srgbClr val="990033"/>
        </a:accent1>
        <a:accent2>
          <a:srgbClr val="FF0033"/>
        </a:accent2>
        <a:accent3>
          <a:srgbClr val="E2B8AA"/>
        </a:accent3>
        <a:accent4>
          <a:srgbClr val="DADADA"/>
        </a:accent4>
        <a:accent5>
          <a:srgbClr val="CAAAAD"/>
        </a:accent5>
        <a:accent6>
          <a:srgbClr val="E7002D"/>
        </a:accent6>
        <a:hlink>
          <a:srgbClr val="CCCC00"/>
        </a:hlink>
        <a:folHlink>
          <a:srgbClr val="FF9900"/>
        </a:folHlink>
      </a:clrScheme>
      <a:clrMap bg1="dk2" tx1="lt1" bg2="dk1" tx2="lt2" accent1="accent1" accent2="accent2" accent3="accent3" accent4="accent4" accent5="accent5" accent6="accent6" hlink="hlink" folHlink="folHlink"/>
    </a:extraClrScheme>
    <a:extraClrScheme>
      <a:clrScheme name="On-Screen Presentation 1 7">
        <a:dk1>
          <a:srgbClr val="660033"/>
        </a:dk1>
        <a:lt1>
          <a:srgbClr val="FFFFFF"/>
        </a:lt1>
        <a:dk2>
          <a:srgbClr val="990066"/>
        </a:dk2>
        <a:lt2>
          <a:srgbClr val="FFFF66"/>
        </a:lt2>
        <a:accent1>
          <a:srgbClr val="9933FF"/>
        </a:accent1>
        <a:accent2>
          <a:srgbClr val="00CCCC"/>
        </a:accent2>
        <a:accent3>
          <a:srgbClr val="CAAAB8"/>
        </a:accent3>
        <a:accent4>
          <a:srgbClr val="DADADA"/>
        </a:accent4>
        <a:accent5>
          <a:srgbClr val="CAADFF"/>
        </a:accent5>
        <a:accent6>
          <a:srgbClr val="00B9B9"/>
        </a:accent6>
        <a:hlink>
          <a:srgbClr val="CC66FF"/>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Z:\P32\MSO97PRO\Template\CERN\On-Screen Presentation 1.pot</Template>
  <TotalTime>26519</TotalTime>
  <Words>7322</Words>
  <Application>Microsoft PowerPoint</Application>
  <PresentationFormat>On-screen Show (4:3)</PresentationFormat>
  <Paragraphs>588</Paragraphs>
  <Slides>76</Slides>
  <Notes>76</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76</vt:i4>
      </vt:variant>
    </vt:vector>
  </HeadingPairs>
  <TitlesOfParts>
    <vt:vector size="79" baseType="lpstr">
      <vt:lpstr>On-Screen Presentation 1</vt:lpstr>
      <vt:lpstr>Equation</vt:lpstr>
      <vt:lpstr>Microsoft Equation</vt:lpstr>
      <vt:lpstr>Slide 1</vt:lpstr>
      <vt:lpstr>OUTLINE (1/2)</vt:lpstr>
      <vt:lpstr>OUTLINE (2/2)</vt:lpstr>
      <vt:lpstr>INTRODUCTION (1/3)</vt:lpstr>
      <vt:lpstr>INTRODUCTION (2/3)</vt:lpstr>
      <vt:lpstr>INTRODUCTION (3/3)</vt:lpstr>
      <vt:lpstr>WHY DO WE NEED RF FINGERS AND/OR FERRITE? (1/13)</vt:lpstr>
      <vt:lpstr>WHY DO WE NEED RF FINGERS AND/OR FERRITE? (2/13)</vt:lpstr>
      <vt:lpstr>WHY DO WE NEED RF FINGERS AND/OR FERRITE? (3/13)</vt:lpstr>
      <vt:lpstr>WHY DO WE NEED RF FINGERS AND/OR FERRITE? (4/13)</vt:lpstr>
      <vt:lpstr>WHY DO WE NEED RF FINGERS AND/OR FERRITE? (5/13)</vt:lpstr>
      <vt:lpstr>WHY DO WE NEED RF FINGERS AND/OR FERRITE? (6/13)</vt:lpstr>
      <vt:lpstr>WHY DO WE NEED RF FINGERS AND/OR FERRITE? (7/13)</vt:lpstr>
      <vt:lpstr>WHY DO WE NEED RF FINGERS AND/OR FERRITE? (8/13)</vt:lpstr>
      <vt:lpstr>WHY DO WE NEED RF FINGERS AND/OR FERRITE? (9/13)</vt:lpstr>
      <vt:lpstr>WHY DO WE NEED RF FINGERS AND/OR FERRITE? (10/13)</vt:lpstr>
      <vt:lpstr>WHY DO WE NEED RF FINGERS AND/OR FERRITE? (11/13)</vt:lpstr>
      <vt:lpstr>WHY DO WE NEED RF FINGERS AND/OR FERRITE? (12/13)</vt:lpstr>
      <vt:lpstr>WHY DO WE NEED RF FINGERS AND/OR FERRITE? (13/13)</vt:lpstr>
      <vt:lpstr>WHAT WE PLANNED TO DO</vt:lpstr>
      <vt:lpstr>WHAT WAS DONE</vt:lpstr>
      <vt:lpstr>SEVERAL DESIGNS FOR RF FINGERS (1/5)</vt:lpstr>
      <vt:lpstr>SEVERAL DESIGNS FOR RF FINGERS (2/5)</vt:lpstr>
      <vt:lpstr>SEVERAL DESIGNS FOR RF FINGERS (3/5)</vt:lpstr>
      <vt:lpstr>SEVERAL DESIGNS FOR RF FINGERS (4/5)</vt:lpstr>
      <vt:lpstr>SEVERAL DESIGNS FOR RF FINGERS (5/5)</vt:lpstr>
      <vt:lpstr>POSSIBLE ISSUES TO CONSIDER WITH RF FINGERS (1/2)</vt:lpstr>
      <vt:lpstr>POSSIBLE ISSUES TO CONSIDER WITH RF FINGERS (2/2)</vt:lpstr>
      <vt:lpstr>EXAMPLE OF A KNOWN RF FINGER ISSUE WITH A TCDD</vt:lpstr>
      <vt:lpstr>TYPICAL NONCONFORMITIES IN WARM MODULES  FOUND WITH X-RAYS (1/8)</vt:lpstr>
      <vt:lpstr>TYPICAL NONCONFORMITIES IN WARM MODULES  FOUND WITH X-RAYS (2/8)</vt:lpstr>
      <vt:lpstr>TYPICAL NONCONFORMITIES IN WARM MODULES  FOUND WITH X-RAYS (3/8)</vt:lpstr>
      <vt:lpstr>TYPICAL NONCONFORMITIES IN WARM MODULES  FOUND WITH X-RAYS (4/8)</vt:lpstr>
      <vt:lpstr>TYPICAL NONCONFORMITIES IN WARM MODULES  FOUND WITH X-RAYS (5/8)</vt:lpstr>
      <vt:lpstr>TYPICAL NONCONFORMITIES IN WARM MODULES  FOUND WITH X-RAYS (6/8)</vt:lpstr>
      <vt:lpstr>TYPICAL NONCONFORMITIES IN WARM MODULES  FOUND WITH X-RAYS (7/8)</vt:lpstr>
      <vt:lpstr>TYPICAL NONCONFORMITIES IN WARM MODULES  FOUND WITH X-RAYS (8/8)</vt:lpstr>
      <vt:lpstr>LIST OF ALL NONCONFORMITIES (1/3)</vt:lpstr>
      <vt:lpstr>LIST OF ALL NONCONFORMITIES (2/3)</vt:lpstr>
      <vt:lpstr>LIST OF ALL NONCONFORMITIES (3/3)</vt:lpstr>
      <vt:lpstr>RECENT ISSUES OBSERVED WITH RF CONTACTS IN SPS</vt:lpstr>
      <vt:lpstr>GUIDELINES FOR (SLIDING) RF FINGERS (1/4)</vt:lpstr>
      <vt:lpstr>GUIDELINES FOR (SLIDING) RF FINGERS (2/4)</vt:lpstr>
      <vt:lpstr>GUIDELINES FOR (SLIDING) RF FINGERS (3/4)</vt:lpstr>
      <vt:lpstr>GUIDELINES FOR (SLIDING) RF FINGERS (4/4)</vt:lpstr>
      <vt:lpstr>FERRITE: SEVERAL TYPES, CRITERIA &amp; GUIDELINES (1/4)</vt:lpstr>
      <vt:lpstr>FERRITE: SEVERAL TYPES, CRITERIA &amp; GUIDELINES (2/4)</vt:lpstr>
      <vt:lpstr>FERRITE: SEVERAL TYPES, CRITERIA &amp; GUIDELINES (3/4)</vt:lpstr>
      <vt:lpstr>FERRITE: SEVERAL TYPES, CRITERIA &amp; GUIDELINES (4/4)</vt:lpstr>
      <vt:lpstr>MEASUREMENTS OF THE FERRITE EM PROPERTIES (1/2)</vt:lpstr>
      <vt:lpstr>MEASUREMENTS OF THE FERRITE EM PROPERTIES (2/2)</vt:lpstr>
      <vt:lpstr>FIG. OF MERIT &amp; GUIDELINES FOR FERRITE HEATING (1/6) </vt:lpstr>
      <vt:lpstr>FIG. OF MERIT &amp; GUIDELINES FOR FERRITE HEATING (2/6) </vt:lpstr>
      <vt:lpstr>FIG. OF MERIT &amp; GUIDELINES FOR FERRITE HEATING (3/6) </vt:lpstr>
      <vt:lpstr>FIG. OF MERIT &amp; GUIDELINES FOR FERRITE HEATING (4/6) </vt:lpstr>
      <vt:lpstr>FIG. OF MERIT &amp; GUIDELINES FOR FERRITE HEATING (5/6) </vt:lpstr>
      <vt:lpstr>FIG. OF MERIT &amp; GUIDELINES FOR FERRITE HEATING (6/6) </vt:lpstr>
      <vt:lpstr>MEAS. OF THE FERRITE VACUUM PROPERTIES (1/4)</vt:lpstr>
      <vt:lpstr>MEAS. OF THE FERRITE VACUUM PROPERTIES (2/4)</vt:lpstr>
      <vt:lpstr>MEAS. OF THE FERRITE VACUUM PROPERTIES (3/4)</vt:lpstr>
      <vt:lpstr>MEAS. OF THE FERRITE VACUUM PROPERTIES (4/4)</vt:lpstr>
      <vt:lpstr>PROS &amp; CONS OF RF FINGERS AND FERRITE (1/2)</vt:lpstr>
      <vt:lpstr>PROS &amp; CONS OF RF FINGERS AND FERRITE (2/2)</vt:lpstr>
      <vt:lpstr>WHAT WAS WRONG WITH THE PIMs IN THE COLD PART OF LHC (1/4)</vt:lpstr>
      <vt:lpstr>WHAT WAS WRONG WITH THE PIMs IN THE COLD PART OF LHC (2/4)</vt:lpstr>
      <vt:lpstr>WHAT WAS WRONG WITH THE PIMs IN THE COLD PART OF LHC (3/4)</vt:lpstr>
      <vt:lpstr>WHAT WAS WRONG WITH THE PIMs IN THE COLD PART OF LHC (4/4)</vt:lpstr>
      <vt:lpstr>FOLLOW-UP OF VMTSA ISSUES IN 2011 (1/5)</vt:lpstr>
      <vt:lpstr>FOLLOW-UP OF VMTSA ISSUES IN 2011 (2/5)</vt:lpstr>
      <vt:lpstr>FOLLOW-UP OF VMTSA ISSUES IN 2011 (3/5)</vt:lpstr>
      <vt:lpstr>FOLLOW-UP OF VMTSA ISSUES IN 2011 (4/5)</vt:lpstr>
      <vt:lpstr>FOLLOW-UP OF VMTSA ISSUES IN 2011 (5/5)</vt:lpstr>
      <vt:lpstr>CONCLUSIONS AND RECOMMENDATIONS (1/4)</vt:lpstr>
      <vt:lpstr>CONCLUSIONS AND RECOMMENDATIONS (2/4)</vt:lpstr>
      <vt:lpstr>CONCLUSIONS AND RECOMMENDATIONS (3/4)</vt:lpstr>
      <vt:lpstr>CONCLUSIONS AND RECOMMENDATIONS (4/4)</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emetral</dc:creator>
  <cp:lastModifiedBy>ELIAS METRAL</cp:lastModifiedBy>
  <cp:revision>4625</cp:revision>
  <cp:lastPrinted>2012-03-19T21:45:00Z</cp:lastPrinted>
  <dcterms:created xsi:type="dcterms:W3CDTF">2012-12-13T07:18:48Z</dcterms:created>
  <dcterms:modified xsi:type="dcterms:W3CDTF">2012-12-13T07:23:38Z</dcterms:modified>
</cp:coreProperties>
</file>