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4"/>
  </p:sldMasterIdLst>
  <p:notesMasterIdLst>
    <p:notesMasterId r:id="rId15"/>
  </p:notesMasterIdLst>
  <p:handoutMasterIdLst>
    <p:handoutMasterId r:id="rId16"/>
  </p:handoutMasterIdLst>
  <p:sldIdLst>
    <p:sldId id="257" r:id="rId5"/>
    <p:sldId id="261" r:id="rId6"/>
    <p:sldId id="262" r:id="rId7"/>
    <p:sldId id="263" r:id="rId8"/>
    <p:sldId id="264" r:id="rId9"/>
    <p:sldId id="270" r:id="rId10"/>
    <p:sldId id="267" r:id="rId11"/>
    <p:sldId id="265" r:id="rId12"/>
    <p:sldId id="268" r:id="rId13"/>
    <p:sldId id="269" r:id="rId14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Default Section" id="{075029B0-0C53-4BDB-9C8F-577928F8CA2D}">
          <p14:sldIdLst>
            <p14:sldId id="257"/>
            <p14:sldId id="261"/>
            <p14:sldId id="262"/>
            <p14:sldId id="263"/>
            <p14:sldId id="264"/>
            <p14:sldId id="270"/>
            <p14:sldId id="267"/>
            <p14:sldId id="265"/>
            <p14:sldId id="268"/>
            <p14:sldId id="26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io Ramos" initials="" lastIdx="8" clrIdx="0"/>
  <p:cmAuthor id="1" name="Marco Garlasche" initials="MG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23"/>
    <a:srgbClr val="004EEA"/>
    <a:srgbClr val="0EBE44"/>
    <a:srgbClr val="FF33CC"/>
    <a:srgbClr val="FF6600"/>
    <a:srgbClr val="FF9966"/>
    <a:srgbClr val="008000"/>
    <a:srgbClr val="002060"/>
    <a:srgbClr val="78D6B9"/>
    <a:srgbClr val="BE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88744" autoAdjust="0"/>
  </p:normalViewPr>
  <p:slideViewPr>
    <p:cSldViewPr snapToGrid="0">
      <p:cViewPr>
        <p:scale>
          <a:sx n="125" d="100"/>
          <a:sy n="125" d="100"/>
        </p:scale>
        <p:origin x="-834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390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728" cy="49737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345" y="0"/>
            <a:ext cx="2946728" cy="49737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9A0F4B-1E08-4893-8CFB-3D6275498224}" type="datetimeFigureOut">
              <a:rPr lang="en-US"/>
              <a:pPr>
                <a:defRPr/>
              </a:pPr>
              <a:t>11/20/2012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256"/>
            <a:ext cx="2946728" cy="497371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345" y="9429256"/>
            <a:ext cx="2946728" cy="497371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52F57A-5C54-41A7-B811-11AFCB48F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88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125" cy="49577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948" y="1"/>
            <a:ext cx="2945125" cy="49577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31421C-40F9-4257-A8DB-AF3B8FEE34D2}" type="datetimeFigureOut">
              <a:rPr lang="en-US"/>
              <a:pPr>
                <a:defRPr/>
              </a:pPr>
              <a:t>11/20/2012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229"/>
            <a:ext cx="5438140" cy="4466741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256"/>
            <a:ext cx="2945125" cy="49737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948" y="9429256"/>
            <a:ext cx="2945125" cy="49737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6A77AFB-CB1E-4642-974B-BA8E701BE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36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KA_MKI=2.9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77AFB-CB1E-4642-974B-BA8E701BECC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9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77AFB-CB1E-4642-974B-BA8E701BECC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9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77AFB-CB1E-4642-974B-BA8E701BECC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9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11/20/2012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60000" y="8"/>
            <a:ext cx="6480000" cy="720000"/>
          </a:xfrm>
          <a:prstGeom prst="rect">
            <a:avLst/>
          </a:prstGeo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48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FB53-3E53-416C-81F4-4E96986BE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223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11/20/2012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2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220" y="6408010"/>
            <a:ext cx="2311400" cy="213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Rage Italic" pitchFamily="66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11/20/2012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6000" y="6408010"/>
            <a:ext cx="3136900" cy="213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Rage Italic" pitchFamily="66" charset="0"/>
              </a:defRPr>
            </a:lvl1pPr>
          </a:lstStyle>
          <a:p>
            <a:r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8000" y="6408010"/>
            <a:ext cx="2311400" cy="213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7220" y="6330287"/>
            <a:ext cx="8856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/>
          </p:cNvSpPr>
          <p:nvPr userDrawn="1"/>
        </p:nvSpPr>
        <p:spPr bwMode="auto">
          <a:xfrm rot="16200000">
            <a:off x="-1152000" y="3543843"/>
            <a:ext cx="3130009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500" spc="-40" dirty="0">
                <a:solidFill>
                  <a:srgbClr val="0055A0"/>
                </a:solidFill>
                <a:latin typeface="Calibri" pitchFamily="34" charset="0"/>
                <a:ea typeface="Palatino" charset="0"/>
                <a:cs typeface="Calibri" pitchFamily="34" charset="0"/>
              </a:rPr>
              <a:t>Engineering Department</a:t>
            </a:r>
          </a:p>
        </p:txBody>
      </p:sp>
      <p:sp>
        <p:nvSpPr>
          <p:cNvPr id="13" name="Oval 12"/>
          <p:cNvSpPr>
            <a:spLocks noChangeAspect="1"/>
          </p:cNvSpPr>
          <p:nvPr userDrawn="1"/>
        </p:nvSpPr>
        <p:spPr bwMode="auto">
          <a:xfrm rot="16200000">
            <a:off x="108000" y="1440000"/>
            <a:ext cx="614768" cy="666000"/>
          </a:xfrm>
          <a:prstGeom prst="ellipse">
            <a:avLst/>
          </a:prstGeom>
          <a:solidFill>
            <a:srgbClr val="6E6E6E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blurRad="79375" dist="38100" dir="2700000" algn="ctr" rotWithShape="0">
              <a:schemeClr val="bg1">
                <a:lumMod val="65000"/>
                <a:alpha val="92000"/>
              </a:schemeClr>
            </a:outerShdw>
          </a:effectLst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108000" y="5517712"/>
            <a:ext cx="576960" cy="576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6456" y="1152000"/>
            <a:ext cx="792000" cy="508531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01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r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513" y="3641984"/>
            <a:ext cx="8745444" cy="1323439"/>
          </a:xfr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8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ＭＳ Ｐゴシック"/>
                <a:cs typeface="ＭＳ Ｐゴシック"/>
              </a:rPr>
              <a:t>Dealing with ferrite heating:</a:t>
            </a:r>
            <a:br>
              <a:rPr lang="en-US" sz="28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ＭＳ Ｐゴシック"/>
                <a:cs typeface="ＭＳ Ｐゴシック"/>
              </a:rPr>
            </a:br>
            <a:r>
              <a:rPr lang="en-US" sz="28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ＭＳ Ｐゴシック"/>
                <a:cs typeface="ＭＳ Ｐゴシック"/>
              </a:rPr>
              <a:t/>
            </a:r>
            <a:br>
              <a:rPr lang="en-US" sz="28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ＭＳ Ｐゴシック"/>
                <a:cs typeface="ＭＳ Ｐゴシック"/>
              </a:rPr>
            </a:br>
            <a:r>
              <a:rPr lang="en-US" sz="24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F</a:t>
            </a:r>
            <a:r>
              <a:rPr lang="en-US" sz="20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igures </a:t>
            </a:r>
            <a:r>
              <a:rPr lang="en-US" sz="20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OF</a:t>
            </a:r>
            <a:r>
              <a:rPr lang="en-US" sz="24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 M</a:t>
            </a:r>
            <a:r>
              <a:rPr lang="en-US" sz="20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erit And </a:t>
            </a:r>
            <a:r>
              <a:rPr lang="en-US" sz="24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d</a:t>
            </a:r>
            <a:r>
              <a:rPr lang="en-US" sz="20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esign </a:t>
            </a:r>
            <a:r>
              <a:rPr lang="en-US" sz="24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g</a:t>
            </a:r>
            <a:r>
              <a:rPr lang="en-US" sz="200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  <a:cs typeface="ＭＳ Ｐゴシック"/>
              </a:rPr>
              <a:t>uidelines</a:t>
            </a:r>
            <a:endParaRPr lang="en-GB" sz="2000" dirty="0">
              <a:ln w="1905"/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832" y="181104"/>
            <a:ext cx="8420100" cy="428153"/>
          </a:xfrm>
        </p:spPr>
        <p:txBody>
          <a:bodyPr anchor="ctr"/>
          <a:lstStyle/>
          <a:p>
            <a:pPr algn="r"/>
            <a:r>
              <a:rPr lang="en-GB" b="1" dirty="0" smtClean="0"/>
              <a:t>LRFF Meeting - </a:t>
            </a:r>
            <a:r>
              <a:rPr lang="en-GB" dirty="0" smtClean="0"/>
              <a:t>20.11.2012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7" name="Rectangle 9"/>
          <p:cNvSpPr/>
          <p:nvPr/>
        </p:nvSpPr>
        <p:spPr>
          <a:xfrm>
            <a:off x="2754070" y="5655871"/>
            <a:ext cx="6829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A. Bertarelli, M. </a:t>
            </a:r>
            <a:r>
              <a:rPr lang="en-US" sz="2000" b="1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Garlaschè</a:t>
            </a: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 (EN-MME)</a:t>
            </a:r>
            <a:endParaRPr lang="en-GB" sz="2000" b="1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4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213" y="2341798"/>
            <a:ext cx="4805362" cy="378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8" name="TextBox 5"/>
          <p:cNvSpPr txBox="1"/>
          <p:nvPr/>
        </p:nvSpPr>
        <p:spPr>
          <a:xfrm>
            <a:off x="1" y="11981"/>
            <a:ext cx="99060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output</a:t>
            </a:r>
            <a:endParaRPr lang="en-GB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125571" y="4340977"/>
            <a:ext cx="861969" cy="14157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K</a:t>
            </a:r>
            <a:r>
              <a:rPr lang="it-IT" sz="1400" baseline="-25000" dirty="0" smtClean="0"/>
              <a:t>A</a:t>
            </a:r>
            <a:r>
              <a:rPr lang="it-IT" sz="1400" dirty="0" smtClean="0"/>
              <a:t>=1</a:t>
            </a:r>
          </a:p>
          <a:p>
            <a:endParaRPr lang="it-IT" sz="400" dirty="0" smtClean="0"/>
          </a:p>
          <a:p>
            <a:r>
              <a:rPr lang="it-IT" sz="1400" dirty="0"/>
              <a:t>K</a:t>
            </a:r>
            <a:r>
              <a:rPr lang="it-IT" sz="1400" baseline="-25000" dirty="0"/>
              <a:t>A</a:t>
            </a:r>
            <a:r>
              <a:rPr lang="it-IT" sz="1400" dirty="0"/>
              <a:t>=1.6</a:t>
            </a:r>
          </a:p>
          <a:p>
            <a:endParaRPr lang="it-IT" sz="400" dirty="0" smtClean="0"/>
          </a:p>
          <a:p>
            <a:r>
              <a:rPr lang="it-IT" sz="1400" dirty="0"/>
              <a:t>K</a:t>
            </a:r>
            <a:r>
              <a:rPr lang="it-IT" sz="1400" baseline="-25000" dirty="0"/>
              <a:t>A</a:t>
            </a:r>
            <a:r>
              <a:rPr lang="it-IT" sz="1400" dirty="0"/>
              <a:t>=10</a:t>
            </a:r>
          </a:p>
          <a:p>
            <a:endParaRPr lang="it-IT" sz="400" dirty="0"/>
          </a:p>
          <a:p>
            <a:r>
              <a:rPr lang="it-IT" sz="1400" dirty="0"/>
              <a:t>K</a:t>
            </a:r>
            <a:r>
              <a:rPr lang="it-IT" sz="1400" baseline="-25000" dirty="0"/>
              <a:t>A</a:t>
            </a:r>
            <a:r>
              <a:rPr lang="it-IT" sz="1400" dirty="0"/>
              <a:t>=50</a:t>
            </a:r>
          </a:p>
          <a:p>
            <a:endParaRPr lang="it-IT" sz="400" dirty="0"/>
          </a:p>
          <a:p>
            <a:r>
              <a:rPr lang="it-IT" sz="1400" dirty="0"/>
              <a:t>K</a:t>
            </a:r>
            <a:r>
              <a:rPr lang="it-IT" sz="1400" baseline="-25000" dirty="0"/>
              <a:t>A</a:t>
            </a:r>
            <a:r>
              <a:rPr lang="it-IT" sz="1400" dirty="0"/>
              <a:t>=100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899472" y="950870"/>
            <a:ext cx="3501970" cy="1132764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CASE:</a:t>
            </a:r>
          </a:p>
          <a:p>
            <a:r>
              <a:rPr lang="el-GR" dirty="0" smtClean="0"/>
              <a:t>ε</a:t>
            </a:r>
            <a:r>
              <a:rPr lang="it-IT" baseline="-25000" dirty="0" smtClean="0"/>
              <a:t>FERRITE </a:t>
            </a:r>
            <a:r>
              <a:rPr lang="it-IT" dirty="0" smtClean="0"/>
              <a:t>=0.8</a:t>
            </a:r>
          </a:p>
          <a:p>
            <a:r>
              <a:rPr lang="it-IT" dirty="0" smtClean="0"/>
              <a:t>T</a:t>
            </a:r>
            <a:r>
              <a:rPr lang="it-IT" baseline="-25000" dirty="0" smtClean="0"/>
              <a:t>CURIE</a:t>
            </a:r>
            <a:r>
              <a:rPr lang="it-IT" dirty="0" smtClean="0"/>
              <a:t> = 375°C</a:t>
            </a:r>
          </a:p>
          <a:p>
            <a:r>
              <a:rPr lang="it-IT" dirty="0" smtClean="0"/>
              <a:t>T</a:t>
            </a:r>
            <a:r>
              <a:rPr lang="it-IT" baseline="-25000" dirty="0" smtClean="0"/>
              <a:t>0</a:t>
            </a:r>
            <a:r>
              <a:rPr lang="it-IT" dirty="0" smtClean="0"/>
              <a:t>=22°C (i.e. cooled heat sink)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899471" y="535201"/>
            <a:ext cx="548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Specific power w.r.t. </a:t>
            </a:r>
            <a:r>
              <a:rPr lang="el-GR" b="1" dirty="0" smtClean="0"/>
              <a:t>ε</a:t>
            </a:r>
            <a:r>
              <a:rPr lang="it-IT" b="1" baseline="-25000" dirty="0" smtClean="0"/>
              <a:t>0</a:t>
            </a:r>
            <a:r>
              <a:rPr lang="it-IT" b="1" dirty="0" smtClean="0"/>
              <a:t> &amp; K</a:t>
            </a:r>
            <a:r>
              <a:rPr lang="it-IT" b="1" baseline="-25000" dirty="0" smtClean="0"/>
              <a:t>A</a:t>
            </a:r>
            <a:endParaRPr lang="it-IT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481637" y="4516682"/>
            <a:ext cx="571500" cy="0"/>
          </a:xfrm>
          <a:prstGeom prst="line">
            <a:avLst/>
          </a:prstGeom>
          <a:ln w="57150">
            <a:solidFill>
              <a:srgbClr val="0EBE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1637" y="4783708"/>
            <a:ext cx="571500" cy="0"/>
          </a:xfrm>
          <a:prstGeom prst="line">
            <a:avLst/>
          </a:prstGeom>
          <a:ln w="57150">
            <a:solidFill>
              <a:srgbClr val="004EE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81637" y="5335180"/>
            <a:ext cx="571500" cy="0"/>
          </a:xfrm>
          <a:prstGeom prst="line">
            <a:avLst/>
          </a:prstGeom>
          <a:ln w="57150">
            <a:solidFill>
              <a:srgbClr val="FF33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72112" y="5601495"/>
            <a:ext cx="571500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62587" y="5058955"/>
            <a:ext cx="57150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83172" y="2449140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[W/m2]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80575" y="5756749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[-]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7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" y="11981"/>
            <a:ext cx="99060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introduction</a:t>
            </a:r>
            <a:endParaRPr lang="en-GB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15453" y="605545"/>
            <a:ext cx="8529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goal: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1200" i="1" dirty="0" smtClean="0"/>
          </a:p>
          <a:p>
            <a:r>
              <a:rPr lang="it-IT" sz="2000" i="1" dirty="0" smtClean="0"/>
              <a:t>Determine figures </a:t>
            </a:r>
            <a:r>
              <a:rPr lang="it-IT" sz="2000" i="1" dirty="0" smtClean="0"/>
              <a:t>of merit for maximum RF induced power on ferrite before T</a:t>
            </a:r>
            <a:r>
              <a:rPr lang="it-IT" sz="2000" i="1" baseline="-25000" dirty="0" smtClean="0"/>
              <a:t>CURIE</a:t>
            </a:r>
            <a:r>
              <a:rPr lang="it-IT" sz="2000" i="1" dirty="0" smtClean="0"/>
              <a:t> is reached</a:t>
            </a:r>
            <a:endParaRPr lang="it-IT" sz="2000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15451" y="1948736"/>
            <a:ext cx="89828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assumptions:</a:t>
            </a:r>
          </a:p>
          <a:p>
            <a:endParaRPr lang="it-IT" sz="12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romanUcPeriod"/>
            </a:pPr>
            <a:r>
              <a:rPr lang="it-IT" b="1" dirty="0" smtClean="0"/>
              <a:t>Steady-state</a:t>
            </a:r>
            <a:r>
              <a:rPr lang="it-IT" dirty="0" smtClean="0"/>
              <a:t> regime and </a:t>
            </a:r>
            <a:r>
              <a:rPr lang="it-IT" b="1" dirty="0" smtClean="0"/>
              <a:t>uniform ferrite temperature</a:t>
            </a:r>
            <a:r>
              <a:rPr lang="it-IT" dirty="0" smtClean="0"/>
              <a:t> distribution (regardless of actual RF power deposition)</a:t>
            </a:r>
          </a:p>
          <a:p>
            <a:pPr marL="342900" indent="-342900">
              <a:buFont typeface="+mj-lt"/>
              <a:buAutoNum type="romanUcPeriod"/>
            </a:pPr>
            <a:endParaRPr lang="it-IT" sz="400" b="1" dirty="0" smtClean="0"/>
          </a:p>
          <a:p>
            <a:pPr marL="342900" indent="-342900">
              <a:buFont typeface="+mj-lt"/>
              <a:buAutoNum type="romanUcPeriod"/>
            </a:pPr>
            <a:endParaRPr lang="it-IT" sz="400" b="1" dirty="0" smtClean="0"/>
          </a:p>
          <a:p>
            <a:pPr marL="342900" indent="-342900">
              <a:buFont typeface="+mj-lt"/>
              <a:buAutoNum type="romanUcPeriod"/>
            </a:pPr>
            <a:r>
              <a:rPr lang="it-IT" dirty="0" smtClean="0"/>
              <a:t>Ferrite tile is of </a:t>
            </a:r>
            <a:r>
              <a:rPr lang="it-IT" b="1" dirty="0" smtClean="0"/>
              <a:t>arbitrary cross section</a:t>
            </a:r>
          </a:p>
          <a:p>
            <a:pPr marL="342900" indent="-342900">
              <a:buFont typeface="+mj-lt"/>
              <a:buAutoNum type="romanUcPeriod"/>
            </a:pPr>
            <a:endParaRPr lang="it-IT" sz="400" b="1" dirty="0"/>
          </a:p>
          <a:p>
            <a:pPr marL="342900" indent="-342900">
              <a:buFont typeface="+mj-lt"/>
              <a:buAutoNum type="romanUcPeriod"/>
            </a:pPr>
            <a:r>
              <a:rPr lang="it-IT" dirty="0" smtClean="0"/>
              <a:t>Ferrite radiates from </a:t>
            </a:r>
            <a:r>
              <a:rPr lang="it-IT" b="1" dirty="0" smtClean="0"/>
              <a:t>all sides with equal emissivity</a:t>
            </a:r>
            <a:r>
              <a:rPr lang="it-IT" dirty="0" smtClean="0"/>
              <a:t> (0.8)</a:t>
            </a:r>
            <a:endParaRPr lang="it-IT" dirty="0"/>
          </a:p>
          <a:p>
            <a:pPr marL="342900" indent="-342900">
              <a:buFont typeface="+mj-lt"/>
              <a:buAutoNum type="romanUcPeriod"/>
            </a:pPr>
            <a:endParaRPr lang="it-IT" sz="400" dirty="0" smtClean="0"/>
          </a:p>
          <a:p>
            <a:pPr marL="342900" indent="-342900">
              <a:buFont typeface="+mj-lt"/>
              <a:buAutoNum type="romanUcPeriod"/>
            </a:pPr>
            <a:r>
              <a:rPr lang="it-IT" dirty="0" smtClean="0"/>
              <a:t>Completely </a:t>
            </a:r>
            <a:r>
              <a:rPr lang="it-IT" b="1" dirty="0"/>
              <a:t>surrounding heat sink </a:t>
            </a:r>
            <a:r>
              <a:rPr lang="it-IT" dirty="0" smtClean="0"/>
              <a:t>&amp; </a:t>
            </a:r>
            <a:r>
              <a:rPr lang="it-IT" b="1" dirty="0" smtClean="0"/>
              <a:t>no </a:t>
            </a:r>
            <a:r>
              <a:rPr lang="it-IT" b="1" dirty="0"/>
              <a:t>intermediate components</a:t>
            </a:r>
            <a:r>
              <a:rPr lang="it-IT" dirty="0"/>
              <a:t> between ferrite </a:t>
            </a:r>
            <a:r>
              <a:rPr lang="it-IT" dirty="0" smtClean="0"/>
              <a:t>&amp; sink (</a:t>
            </a:r>
            <a:r>
              <a:rPr lang="it-IT" dirty="0"/>
              <a:t>ferrite view </a:t>
            </a:r>
            <a:r>
              <a:rPr lang="it-IT" dirty="0" smtClean="0"/>
              <a:t>factor equal to 1</a:t>
            </a:r>
            <a:r>
              <a:rPr lang="it-IT" dirty="0"/>
              <a:t>)</a:t>
            </a:r>
          </a:p>
          <a:p>
            <a:pPr marL="342900" indent="-342900">
              <a:buFont typeface="+mj-lt"/>
              <a:buAutoNum type="romanUcPeriod"/>
            </a:pPr>
            <a:endParaRPr lang="it-IT" sz="400" dirty="0" smtClean="0"/>
          </a:p>
          <a:p>
            <a:pPr marL="342900" indent="-342900">
              <a:buFont typeface="+mj-lt"/>
              <a:buAutoNum type="romanUcPeriod"/>
            </a:pPr>
            <a:r>
              <a:rPr lang="it-IT" dirty="0" smtClean="0"/>
              <a:t>2D simplification of ferrite tile, i.e infinitely long geometry (no end effects)</a:t>
            </a:r>
          </a:p>
          <a:p>
            <a:pPr marL="342900" indent="-342900">
              <a:buFont typeface="+mj-lt"/>
              <a:buAutoNum type="romanUcPeriod"/>
            </a:pPr>
            <a:endParaRPr lang="it-IT" sz="400" dirty="0" smtClean="0"/>
          </a:p>
          <a:p>
            <a:pPr marL="342900" indent="-342900">
              <a:buFont typeface="+mj-lt"/>
              <a:buAutoNum type="romanUcPeriod"/>
            </a:pPr>
            <a:r>
              <a:rPr lang="it-IT" dirty="0" smtClean="0"/>
              <a:t>Heat sink with </a:t>
            </a:r>
            <a:r>
              <a:rPr lang="it-IT" b="1" dirty="0" smtClean="0"/>
              <a:t>uniform emissivity and temperature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96626" y="4750966"/>
            <a:ext cx="1954760" cy="1456898"/>
            <a:chOff x="3548418" y="4367282"/>
            <a:chExt cx="2347415" cy="1828799"/>
          </a:xfrm>
        </p:grpSpPr>
        <p:grpSp>
          <p:nvGrpSpPr>
            <p:cNvPr id="27" name="Gruppo 26"/>
            <p:cNvGrpSpPr/>
            <p:nvPr/>
          </p:nvGrpSpPr>
          <p:grpSpPr>
            <a:xfrm>
              <a:off x="3548418" y="4367282"/>
              <a:ext cx="2347415" cy="1828799"/>
              <a:chOff x="2238233" y="4162566"/>
              <a:chExt cx="2947916" cy="2101755"/>
            </a:xfrm>
          </p:grpSpPr>
          <p:sp>
            <p:nvSpPr>
              <p:cNvPr id="28" name="Rettangolo arrotondato 27"/>
              <p:cNvSpPr/>
              <p:nvPr/>
            </p:nvSpPr>
            <p:spPr>
              <a:xfrm>
                <a:off x="2647666" y="5104263"/>
                <a:ext cx="1187355" cy="409433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" name="Ovale 28"/>
              <p:cNvSpPr/>
              <p:nvPr/>
            </p:nvSpPr>
            <p:spPr>
              <a:xfrm>
                <a:off x="2238233" y="4162566"/>
                <a:ext cx="2947916" cy="2101755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0" name="Connettore 7 29"/>
              <p:cNvCxnSpPr/>
              <p:nvPr/>
            </p:nvCxnSpPr>
            <p:spPr>
              <a:xfrm rot="5400000" flipH="1" flipV="1">
                <a:off x="3118515" y="4565177"/>
                <a:ext cx="532263" cy="354842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7 30"/>
              <p:cNvCxnSpPr/>
              <p:nvPr/>
            </p:nvCxnSpPr>
            <p:spPr>
              <a:xfrm rot="5400000" flipH="1" flipV="1">
                <a:off x="3816826" y="4744872"/>
                <a:ext cx="532263" cy="354842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7 31"/>
              <p:cNvCxnSpPr/>
              <p:nvPr/>
            </p:nvCxnSpPr>
            <p:spPr>
              <a:xfrm rot="5400000" flipH="1" flipV="1">
                <a:off x="3052552" y="5672920"/>
                <a:ext cx="532263" cy="354842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7 32"/>
              <p:cNvCxnSpPr/>
              <p:nvPr/>
            </p:nvCxnSpPr>
            <p:spPr>
              <a:xfrm>
                <a:off x="3946479" y="5570562"/>
                <a:ext cx="598228" cy="338919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7 33"/>
              <p:cNvCxnSpPr/>
              <p:nvPr/>
            </p:nvCxnSpPr>
            <p:spPr>
              <a:xfrm>
                <a:off x="2351966" y="4822211"/>
                <a:ext cx="350291" cy="241108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7 34"/>
              <p:cNvCxnSpPr/>
              <p:nvPr/>
            </p:nvCxnSpPr>
            <p:spPr>
              <a:xfrm flipV="1">
                <a:off x="2552134" y="5584210"/>
                <a:ext cx="343468" cy="216089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Ovale 35"/>
            <p:cNvSpPr/>
            <p:nvPr/>
          </p:nvSpPr>
          <p:spPr>
            <a:xfrm>
              <a:off x="4942764" y="4899546"/>
              <a:ext cx="379863" cy="24793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Ovale 36"/>
            <p:cNvSpPr/>
            <p:nvPr/>
          </p:nvSpPr>
          <p:spPr>
            <a:xfrm>
              <a:off x="4890448" y="5652447"/>
              <a:ext cx="379863" cy="24793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Ovale 37"/>
            <p:cNvSpPr/>
            <p:nvPr/>
          </p:nvSpPr>
          <p:spPr>
            <a:xfrm>
              <a:off x="4085230" y="4615217"/>
              <a:ext cx="379863" cy="24793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" y="11981"/>
            <a:ext cx="99060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introduction</a:t>
            </a:r>
            <a:endParaRPr lang="en-GB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83974" y="63773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it-IT" b="1" dirty="0" smtClean="0"/>
              <a:t> </a:t>
            </a:r>
            <a:r>
              <a:rPr lang="it-IT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</a:t>
            </a:r>
            <a:r>
              <a:rPr lang="it-IT" b="1" dirty="0" smtClean="0"/>
              <a:t>: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12292" y="2612393"/>
            <a:ext cx="80820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Q</a:t>
            </a:r>
            <a:r>
              <a:rPr lang="it-IT" dirty="0" smtClean="0"/>
              <a:t>  :  [</a:t>
            </a:r>
            <a:r>
              <a:rPr lang="it-IT" b="1" dirty="0" smtClean="0"/>
              <a:t>W/m2</a:t>
            </a:r>
            <a:r>
              <a:rPr lang="it-IT" dirty="0" smtClean="0"/>
              <a:t>] radiated heat per </a:t>
            </a:r>
            <a:r>
              <a:rPr lang="it-IT" dirty="0"/>
              <a:t>ferrite </a:t>
            </a:r>
            <a:r>
              <a:rPr lang="it-IT" dirty="0" smtClean="0"/>
              <a:t>surface unit </a:t>
            </a:r>
            <a:endParaRPr lang="it-IT" baseline="-25000" dirty="0" smtClean="0"/>
          </a:p>
          <a:p>
            <a:endParaRPr lang="it-IT" sz="400" dirty="0" smtClean="0"/>
          </a:p>
          <a:p>
            <a:r>
              <a:rPr lang="el-GR" i="1" dirty="0" smtClean="0">
                <a:latin typeface="Arial"/>
                <a:cs typeface="Arial"/>
              </a:rPr>
              <a:t>σ</a:t>
            </a:r>
            <a:r>
              <a:rPr lang="it-IT" i="1" baseline="-25000" dirty="0" smtClean="0"/>
              <a:t>B</a:t>
            </a:r>
            <a:r>
              <a:rPr lang="it-IT" dirty="0" smtClean="0"/>
              <a:t> : Stefan-Boltzmann constant</a:t>
            </a:r>
          </a:p>
          <a:p>
            <a:endParaRPr lang="it-IT" sz="400" dirty="0" smtClean="0"/>
          </a:p>
          <a:p>
            <a:r>
              <a:rPr lang="it-IT" i="1" dirty="0" smtClean="0"/>
              <a:t>T</a:t>
            </a:r>
            <a:r>
              <a:rPr lang="it-IT" i="1" baseline="-25000" dirty="0" smtClean="0"/>
              <a:t>0  </a:t>
            </a:r>
            <a:r>
              <a:rPr lang="it-IT" dirty="0" smtClean="0"/>
              <a:t>: temperature of surrounding heat sink</a:t>
            </a:r>
          </a:p>
          <a:p>
            <a:endParaRPr lang="it-IT" sz="400" dirty="0" smtClean="0"/>
          </a:p>
          <a:p>
            <a:r>
              <a:rPr lang="it-IT" i="1" dirty="0" smtClean="0"/>
              <a:t>K</a:t>
            </a:r>
            <a:r>
              <a:rPr lang="it-IT" i="1" baseline="-25000" dirty="0" smtClean="0"/>
              <a:t>G </a:t>
            </a:r>
            <a:r>
              <a:rPr lang="it-IT" dirty="0" smtClean="0"/>
              <a:t>: geometry and RF power deposition coefficient</a:t>
            </a:r>
            <a:r>
              <a:rPr lang="it-IT" dirty="0"/>
              <a:t> </a:t>
            </a:r>
            <a:r>
              <a:rPr lang="it-IT" dirty="0" smtClean="0"/>
              <a:t>(K</a:t>
            </a:r>
            <a:r>
              <a:rPr lang="it-IT" baseline="-25000" dirty="0" smtClean="0"/>
              <a:t>G</a:t>
            </a:r>
            <a:r>
              <a:rPr lang="it-IT" dirty="0" smtClean="0"/>
              <a:t>≡1 thanks to hyp. # I)</a:t>
            </a:r>
          </a:p>
          <a:p>
            <a:endParaRPr lang="it-IT" sz="400" dirty="0" smtClean="0"/>
          </a:p>
          <a:p>
            <a:r>
              <a:rPr lang="it-IT" i="1" dirty="0" smtClean="0"/>
              <a:t>K</a:t>
            </a:r>
            <a:r>
              <a:rPr lang="el-GR" i="1" baseline="-25000" dirty="0" smtClean="0"/>
              <a:t>ε</a:t>
            </a:r>
            <a:r>
              <a:rPr lang="it-IT" i="1" baseline="-25000" dirty="0" smtClean="0"/>
              <a:t> </a:t>
            </a:r>
            <a:r>
              <a:rPr lang="it-IT" dirty="0" smtClean="0"/>
              <a:t>: radiation exchange coefficient, function of emissivity and geometry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08"/>
          <a:stretch/>
        </p:blipFill>
        <p:spPr bwMode="auto">
          <a:xfrm>
            <a:off x="2333648" y="4729817"/>
            <a:ext cx="5023498" cy="121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1543574" y="5197000"/>
            <a:ext cx="528507" cy="28522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268" y="1216342"/>
            <a:ext cx="6777466" cy="109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998504"/>
            <a:ext cx="895349" cy="5353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2" y="2323063"/>
            <a:ext cx="5113081" cy="39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8" name="TextBox 5"/>
          <p:cNvSpPr txBox="1"/>
          <p:nvPr/>
        </p:nvSpPr>
        <p:spPr>
          <a:xfrm>
            <a:off x="1" y="11981"/>
            <a:ext cx="99060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output</a:t>
            </a:r>
            <a:endParaRPr lang="en-GB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6" name="Connettore 2 15"/>
          <p:cNvCxnSpPr/>
          <p:nvPr/>
        </p:nvCxnSpPr>
        <p:spPr>
          <a:xfrm rot="16200000" flipV="1">
            <a:off x="832514" y="2906973"/>
            <a:ext cx="2347415" cy="1774209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743201" y="4449170"/>
            <a:ext cx="736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6600"/>
                </a:solidFill>
              </a:rPr>
              <a:t>K</a:t>
            </a:r>
            <a:r>
              <a:rPr lang="it-IT" sz="2400" b="1" baseline="-25000" dirty="0" smtClean="0">
                <a:solidFill>
                  <a:srgbClr val="FF6600"/>
                </a:solidFill>
              </a:rPr>
              <a:t>A</a:t>
            </a:r>
            <a:endParaRPr lang="it-IT" sz="2400" b="1" baseline="-25000" dirty="0">
              <a:solidFill>
                <a:srgbClr val="FF660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3752851" y="2696570"/>
            <a:ext cx="992060" cy="171863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5639470" y="1671343"/>
            <a:ext cx="4028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If K</a:t>
            </a:r>
            <a:r>
              <a:rPr lang="it-IT" baseline="-25000" dirty="0" smtClean="0"/>
              <a:t>A</a:t>
            </a:r>
            <a:r>
              <a:rPr lang="it-IT" dirty="0" smtClean="0"/>
              <a:t> is high</a:t>
            </a:r>
            <a:r>
              <a:rPr lang="it-IT" dirty="0" smtClean="0">
                <a:sym typeface="Wingdings" pitchFamily="2" charset="2"/>
              </a:rPr>
              <a:t> no need for very high </a:t>
            </a:r>
            <a:r>
              <a:rPr lang="el-GR" dirty="0" smtClean="0"/>
              <a:t>ε</a:t>
            </a:r>
            <a:r>
              <a:rPr lang="it-IT" baseline="-25000" dirty="0"/>
              <a:t>0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1" name="Rettangolo arrotondato 20"/>
          <p:cNvSpPr/>
          <p:nvPr/>
        </p:nvSpPr>
        <p:spPr>
          <a:xfrm>
            <a:off x="794697" y="950870"/>
            <a:ext cx="3501970" cy="1132764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CASE:</a:t>
            </a:r>
          </a:p>
          <a:p>
            <a:r>
              <a:rPr lang="el-GR" dirty="0" smtClean="0"/>
              <a:t>ε</a:t>
            </a:r>
            <a:r>
              <a:rPr lang="it-IT" baseline="-25000" dirty="0" smtClean="0"/>
              <a:t>FERRITE </a:t>
            </a:r>
            <a:r>
              <a:rPr lang="it-IT" dirty="0" smtClean="0"/>
              <a:t>=0.8</a:t>
            </a:r>
          </a:p>
          <a:p>
            <a:r>
              <a:rPr lang="it-IT" dirty="0" smtClean="0"/>
              <a:t>T</a:t>
            </a:r>
            <a:r>
              <a:rPr lang="it-IT" baseline="-25000" dirty="0" smtClean="0"/>
              <a:t>CURIE</a:t>
            </a:r>
            <a:r>
              <a:rPr lang="it-IT" dirty="0" smtClean="0"/>
              <a:t> = 150°C</a:t>
            </a:r>
          </a:p>
          <a:p>
            <a:r>
              <a:rPr lang="it-IT" dirty="0" smtClean="0"/>
              <a:t>T</a:t>
            </a:r>
            <a:r>
              <a:rPr lang="it-IT" baseline="-25000" dirty="0" smtClean="0"/>
              <a:t>0</a:t>
            </a:r>
            <a:r>
              <a:rPr lang="it-IT" dirty="0" smtClean="0"/>
              <a:t>=22°C (i.e. cooled heat sink)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794697" y="553613"/>
            <a:ext cx="548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Specific power w.r.t. </a:t>
            </a:r>
            <a:r>
              <a:rPr lang="el-GR" b="1" dirty="0" smtClean="0"/>
              <a:t>ε</a:t>
            </a:r>
            <a:r>
              <a:rPr lang="it-IT" b="1" baseline="-25000" dirty="0" smtClean="0"/>
              <a:t>0</a:t>
            </a:r>
            <a:r>
              <a:rPr lang="it-IT" b="1" dirty="0" smtClean="0"/>
              <a:t> &amp; K</a:t>
            </a:r>
            <a:r>
              <a:rPr lang="it-IT" b="1" baseline="-25000" dirty="0" smtClean="0"/>
              <a:t>A</a:t>
            </a:r>
            <a:endParaRPr lang="it-IT" b="1" dirty="0"/>
          </a:p>
        </p:txBody>
      </p:sp>
      <p:sp>
        <p:nvSpPr>
          <p:cNvPr id="15" name="CasellaDiTesto 19"/>
          <p:cNvSpPr txBox="1"/>
          <p:nvPr/>
        </p:nvSpPr>
        <p:spPr>
          <a:xfrm>
            <a:off x="5708188" y="2656066"/>
            <a:ext cx="4048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But</a:t>
            </a:r>
            <a:r>
              <a:rPr lang="it-IT" dirty="0" smtClean="0"/>
              <a:t> ferrite needs to be held, i.e. K</a:t>
            </a:r>
            <a:r>
              <a:rPr lang="it-IT" baseline="-25000" dirty="0" smtClean="0"/>
              <a:t>A</a:t>
            </a:r>
            <a:r>
              <a:rPr lang="it-IT" dirty="0" smtClean="0"/>
              <a:t> is usually</a:t>
            </a:r>
            <a:r>
              <a:rPr lang="it-IT" dirty="0" smtClean="0">
                <a:sym typeface="Wingdings" pitchFamily="2" charset="2"/>
              </a:rPr>
              <a:t> near to one.</a:t>
            </a:r>
          </a:p>
          <a:p>
            <a:r>
              <a:rPr lang="it-IT" dirty="0" smtClean="0">
                <a:sym typeface="Wingdings" pitchFamily="2" charset="2"/>
              </a:rPr>
              <a:t>E.g. TCTP collimator: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235" y="3753012"/>
            <a:ext cx="3095013" cy="1747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asellaDiTesto 16"/>
          <p:cNvSpPr txBox="1"/>
          <p:nvPr/>
        </p:nvSpPr>
        <p:spPr>
          <a:xfrm>
            <a:off x="7566794" y="4626886"/>
            <a:ext cx="1634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K</a:t>
            </a:r>
            <a:r>
              <a:rPr lang="it-IT" sz="2000" b="1" baseline="-25000" dirty="0" smtClean="0">
                <a:solidFill>
                  <a:srgbClr val="FF0000"/>
                </a:solidFill>
              </a:rPr>
              <a:t>A</a:t>
            </a:r>
            <a:r>
              <a:rPr lang="it-IT" sz="2000" b="1" dirty="0" smtClean="0">
                <a:solidFill>
                  <a:srgbClr val="FF0000"/>
                </a:solidFill>
              </a:rPr>
              <a:t>~=1.6</a:t>
            </a:r>
            <a:endParaRPr lang="it-IT" sz="2000" b="1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>
            <a:stCxn id="18" idx="7"/>
            <a:endCxn id="20" idx="1"/>
          </p:cNvCxnSpPr>
          <p:nvPr/>
        </p:nvCxnSpPr>
        <p:spPr>
          <a:xfrm flipV="1">
            <a:off x="4599627" y="1856009"/>
            <a:ext cx="1039843" cy="86573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633144" y="4506389"/>
            <a:ext cx="1559339" cy="1415772"/>
            <a:chOff x="6262044" y="928543"/>
            <a:chExt cx="1559339" cy="1415772"/>
          </a:xfrm>
          <a:solidFill>
            <a:schemeClr val="bg1"/>
          </a:solidFill>
        </p:grpSpPr>
        <p:sp>
          <p:nvSpPr>
            <p:cNvPr id="14" name="CasellaDiTesto 13"/>
            <p:cNvSpPr txBox="1"/>
            <p:nvPr/>
          </p:nvSpPr>
          <p:spPr>
            <a:xfrm>
              <a:off x="6925029" y="928543"/>
              <a:ext cx="896354" cy="141577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K</a:t>
              </a:r>
              <a:r>
                <a:rPr lang="it-IT" sz="1400" baseline="-25000" dirty="0" smtClean="0"/>
                <a:t>A</a:t>
              </a:r>
              <a:r>
                <a:rPr lang="it-IT" sz="1400" dirty="0" smtClean="0"/>
                <a:t>=1</a:t>
              </a:r>
            </a:p>
            <a:p>
              <a:endParaRPr lang="it-IT" sz="400" dirty="0" smtClean="0"/>
            </a:p>
            <a:p>
              <a:r>
                <a:rPr lang="it-IT" sz="1400" dirty="0"/>
                <a:t>K</a:t>
              </a:r>
              <a:r>
                <a:rPr lang="it-IT" sz="1400" baseline="-25000" dirty="0"/>
                <a:t>A</a:t>
              </a:r>
              <a:r>
                <a:rPr lang="it-IT" sz="1400" dirty="0"/>
                <a:t>=1.6</a:t>
              </a:r>
            </a:p>
            <a:p>
              <a:endParaRPr lang="it-IT" sz="400" dirty="0" smtClean="0"/>
            </a:p>
            <a:p>
              <a:r>
                <a:rPr lang="it-IT" sz="1400" dirty="0"/>
                <a:t>K</a:t>
              </a:r>
              <a:r>
                <a:rPr lang="it-IT" sz="1400" baseline="-25000" dirty="0"/>
                <a:t>A</a:t>
              </a:r>
              <a:r>
                <a:rPr lang="it-IT" sz="1400" dirty="0"/>
                <a:t>=10</a:t>
              </a:r>
            </a:p>
            <a:p>
              <a:endParaRPr lang="it-IT" sz="400" dirty="0"/>
            </a:p>
            <a:p>
              <a:r>
                <a:rPr lang="it-IT" sz="1400" dirty="0"/>
                <a:t>K</a:t>
              </a:r>
              <a:r>
                <a:rPr lang="it-IT" sz="1400" baseline="-25000" dirty="0"/>
                <a:t>A</a:t>
              </a:r>
              <a:r>
                <a:rPr lang="it-IT" sz="1400" dirty="0"/>
                <a:t>=50</a:t>
              </a:r>
            </a:p>
            <a:p>
              <a:endParaRPr lang="it-IT" sz="400" dirty="0"/>
            </a:p>
            <a:p>
              <a:r>
                <a:rPr lang="it-IT" sz="1400" dirty="0"/>
                <a:t>K</a:t>
              </a:r>
              <a:r>
                <a:rPr lang="it-IT" sz="1400" baseline="-25000" dirty="0"/>
                <a:t>A</a:t>
              </a:r>
              <a:r>
                <a:rPr lang="it-IT" sz="1400" dirty="0"/>
                <a:t>=100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281094" y="1104248"/>
              <a:ext cx="571500" cy="0"/>
            </a:xfrm>
            <a:prstGeom prst="line">
              <a:avLst/>
            </a:prstGeom>
            <a:grpFill/>
            <a:ln w="57150">
              <a:solidFill>
                <a:srgbClr val="0EBE4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281094" y="1371274"/>
              <a:ext cx="571500" cy="0"/>
            </a:xfrm>
            <a:prstGeom prst="line">
              <a:avLst/>
            </a:prstGeom>
            <a:grpFill/>
            <a:ln w="57150">
              <a:solidFill>
                <a:srgbClr val="004EE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81094" y="1922746"/>
              <a:ext cx="571500" cy="0"/>
            </a:xfrm>
            <a:prstGeom prst="line">
              <a:avLst/>
            </a:prstGeom>
            <a:grpFill/>
            <a:ln w="57150">
              <a:solidFill>
                <a:srgbClr val="FF33CC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71569" y="2189061"/>
              <a:ext cx="571500" cy="0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262044" y="1646521"/>
              <a:ext cx="571500" cy="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8722" y="2049205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[W/m2]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13381" y="5941415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[-]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26956" y="3952875"/>
            <a:ext cx="3074292" cy="66675"/>
          </a:xfrm>
          <a:prstGeom prst="rect">
            <a:avLst/>
          </a:prstGeom>
          <a:solidFill>
            <a:srgbClr val="FF8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173938" y="3952875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306966" y="3952875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457307" y="3952874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607326" y="3952875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766870" y="3952875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19270" y="3955256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7064525" y="3952875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7190732" y="3955257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23760" y="3955257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474101" y="3955256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624120" y="3955257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7783664" y="3955257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936064" y="3957638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8081319" y="3955257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193238" y="3955256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326266" y="3955256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6607" y="3955255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8626626" y="3955256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786170" y="3955256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8938570" y="3957637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9083825" y="3955256"/>
            <a:ext cx="38743" cy="66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998504"/>
            <a:ext cx="895349" cy="5353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5" y="2264366"/>
            <a:ext cx="5041196" cy="390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804742" y="2638326"/>
            <a:ext cx="4318354" cy="3131824"/>
            <a:chOff x="804742" y="2090603"/>
            <a:chExt cx="4318354" cy="3131824"/>
          </a:xfrm>
        </p:grpSpPr>
        <p:sp>
          <p:nvSpPr>
            <p:cNvPr id="83" name="Rettangolo 11"/>
            <p:cNvSpPr/>
            <p:nvPr/>
          </p:nvSpPr>
          <p:spPr>
            <a:xfrm>
              <a:off x="1831975" y="3491340"/>
              <a:ext cx="104773" cy="838824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04742" y="2090603"/>
              <a:ext cx="4318354" cy="3131824"/>
              <a:chOff x="804742" y="2447828"/>
              <a:chExt cx="4318354" cy="3131824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804742" y="2447828"/>
                <a:ext cx="4318354" cy="3131824"/>
                <a:chOff x="804742" y="2447828"/>
                <a:chExt cx="4318354" cy="3131824"/>
              </a:xfrm>
            </p:grpSpPr>
            <p:sp>
              <p:nvSpPr>
                <p:cNvPr id="58" name="Triangolo rettangolo 10"/>
                <p:cNvSpPr/>
                <p:nvPr/>
              </p:nvSpPr>
              <p:spPr>
                <a:xfrm flipH="1">
                  <a:off x="925798" y="2564483"/>
                  <a:ext cx="912526" cy="684186"/>
                </a:xfrm>
                <a:prstGeom prst="rtTriangle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9" name="Rettangolo 11"/>
                <p:cNvSpPr/>
                <p:nvPr/>
              </p:nvSpPr>
              <p:spPr>
                <a:xfrm>
                  <a:off x="1838323" y="2543929"/>
                  <a:ext cx="1103866" cy="1305035"/>
                </a:xfrm>
                <a:prstGeom prst="rect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0" name="Rettangolo 11"/>
                <p:cNvSpPr/>
                <p:nvPr/>
              </p:nvSpPr>
              <p:spPr>
                <a:xfrm>
                  <a:off x="954376" y="3249313"/>
                  <a:ext cx="883947" cy="1438075"/>
                </a:xfrm>
                <a:prstGeom prst="rect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1" name="Rettangolo 11"/>
                <p:cNvSpPr/>
                <p:nvPr/>
              </p:nvSpPr>
              <p:spPr>
                <a:xfrm>
                  <a:off x="2942189" y="2458535"/>
                  <a:ext cx="1188486" cy="630999"/>
                </a:xfrm>
                <a:prstGeom prst="rect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2" name="Rettangolo 11"/>
                <p:cNvSpPr/>
                <p:nvPr/>
              </p:nvSpPr>
              <p:spPr>
                <a:xfrm>
                  <a:off x="4130675" y="2447828"/>
                  <a:ext cx="603250" cy="267310"/>
                </a:xfrm>
                <a:prstGeom prst="rect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8" name="Triangolo rettangolo 10"/>
                <p:cNvSpPr/>
                <p:nvPr/>
              </p:nvSpPr>
              <p:spPr>
                <a:xfrm rot="10800000" flipH="1">
                  <a:off x="2942190" y="3082051"/>
                  <a:ext cx="1220235" cy="782878"/>
                </a:xfrm>
                <a:prstGeom prst="rtTriangle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9" name="Triangolo rettangolo 10"/>
                <p:cNvSpPr/>
                <p:nvPr/>
              </p:nvSpPr>
              <p:spPr>
                <a:xfrm rot="10800000" flipH="1">
                  <a:off x="4130675" y="2715137"/>
                  <a:ext cx="603250" cy="366913"/>
                </a:xfrm>
                <a:prstGeom prst="rtTriangle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0" name="Triangolo rettangolo 10"/>
                <p:cNvSpPr/>
                <p:nvPr/>
              </p:nvSpPr>
              <p:spPr>
                <a:xfrm rot="10800000" flipH="1">
                  <a:off x="1938231" y="3848964"/>
                  <a:ext cx="1028701" cy="838424"/>
                </a:xfrm>
                <a:prstGeom prst="rtTriangle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1" name="Triangolo rettangolo 10"/>
                <p:cNvSpPr/>
                <p:nvPr/>
              </p:nvSpPr>
              <p:spPr>
                <a:xfrm rot="10800000" flipH="1">
                  <a:off x="939052" y="4687388"/>
                  <a:ext cx="1004047" cy="892264"/>
                </a:xfrm>
                <a:prstGeom prst="rtTriangle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2" name="Isosceles Triangle 71"/>
                <p:cNvSpPr/>
                <p:nvPr/>
              </p:nvSpPr>
              <p:spPr>
                <a:xfrm rot="19421548">
                  <a:off x="804742" y="2705110"/>
                  <a:ext cx="1076461" cy="208129"/>
                </a:xfrm>
                <a:prstGeom prst="triangle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Triangolo rettangolo 10"/>
                <p:cNvSpPr/>
                <p:nvPr/>
              </p:nvSpPr>
              <p:spPr>
                <a:xfrm rot="10800000" flipH="1">
                  <a:off x="4733925" y="2447828"/>
                  <a:ext cx="389171" cy="267310"/>
                </a:xfrm>
                <a:prstGeom prst="rtTriangle">
                  <a:avLst/>
                </a:prstGeom>
                <a:solidFill>
                  <a:srgbClr val="FFC000">
                    <a:alpha val="5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84" name="Rettangolo 11"/>
              <p:cNvSpPr/>
              <p:nvPr/>
            </p:nvSpPr>
            <p:spPr>
              <a:xfrm>
                <a:off x="2012950" y="2474687"/>
                <a:ext cx="929239" cy="72592"/>
              </a:xfrm>
              <a:prstGeom prst="rect">
                <a:avLst/>
              </a:prstGeom>
              <a:solidFill>
                <a:srgbClr val="FFC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5" name="Triangolo rettangolo 10"/>
              <p:cNvSpPr/>
              <p:nvPr/>
            </p:nvSpPr>
            <p:spPr>
              <a:xfrm flipH="1">
                <a:off x="1838324" y="2463703"/>
                <a:ext cx="174411" cy="77226"/>
              </a:xfrm>
              <a:prstGeom prst="rtTriangle">
                <a:avLst/>
              </a:prstGeom>
              <a:solidFill>
                <a:srgbClr val="FFC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6" name="Triangolo rettangolo 10"/>
              <p:cNvSpPr/>
              <p:nvPr/>
            </p:nvSpPr>
            <p:spPr>
              <a:xfrm flipH="1">
                <a:off x="1663912" y="2535462"/>
                <a:ext cx="174411" cy="77226"/>
              </a:xfrm>
              <a:prstGeom prst="rtTriangle">
                <a:avLst/>
              </a:prstGeom>
              <a:solidFill>
                <a:srgbClr val="FFC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9" name="TextBox 5"/>
          <p:cNvSpPr txBox="1"/>
          <p:nvPr/>
        </p:nvSpPr>
        <p:spPr>
          <a:xfrm>
            <a:off x="1" y="11981"/>
            <a:ext cx="99060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output</a:t>
            </a:r>
            <a:endParaRPr lang="en-GB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492658" y="1949434"/>
            <a:ext cx="4103426" cy="923330"/>
            <a:chOff x="5454558" y="1854184"/>
            <a:chExt cx="4103426" cy="923330"/>
          </a:xfrm>
        </p:grpSpPr>
        <p:sp>
          <p:nvSpPr>
            <p:cNvPr id="12" name="Rettangolo 11"/>
            <p:cNvSpPr/>
            <p:nvPr/>
          </p:nvSpPr>
          <p:spPr>
            <a:xfrm>
              <a:off x="5454558" y="1870113"/>
              <a:ext cx="789296" cy="316173"/>
            </a:xfrm>
            <a:prstGeom prst="rect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6350760" y="1854184"/>
              <a:ext cx="32072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Heat evacuation can be handled </a:t>
              </a:r>
              <a:r>
                <a:rPr lang="it-IT" dirty="0"/>
                <a:t>by radiation only </a:t>
              </a:r>
              <a:r>
                <a:rPr lang="it-IT" dirty="0" smtClean="0"/>
                <a:t>(regardless of geometry)</a:t>
              </a:r>
              <a:endParaRPr lang="it-IT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84563" y="2969825"/>
            <a:ext cx="4242820" cy="373045"/>
            <a:chOff x="5446463" y="2874575"/>
            <a:chExt cx="4242820" cy="373045"/>
          </a:xfrm>
        </p:grpSpPr>
        <p:sp>
          <p:nvSpPr>
            <p:cNvPr id="14" name="Rettangolo 13"/>
            <p:cNvSpPr/>
            <p:nvPr/>
          </p:nvSpPr>
          <p:spPr>
            <a:xfrm>
              <a:off x="5446463" y="2931447"/>
              <a:ext cx="789296" cy="31617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6345796" y="2874575"/>
              <a:ext cx="3343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N</a:t>
              </a:r>
              <a:r>
                <a:rPr lang="it-IT" dirty="0" smtClean="0"/>
                <a:t>eed for ferrite active cooling</a:t>
              </a:r>
              <a:endParaRPr lang="it-IT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84563" y="3600738"/>
            <a:ext cx="4235115" cy="369332"/>
            <a:chOff x="5446463" y="3505488"/>
            <a:chExt cx="4235115" cy="369332"/>
          </a:xfrm>
        </p:grpSpPr>
        <p:sp>
          <p:nvSpPr>
            <p:cNvPr id="8" name="Rettangolo 7"/>
            <p:cNvSpPr/>
            <p:nvPr/>
          </p:nvSpPr>
          <p:spPr>
            <a:xfrm>
              <a:off x="5446463" y="3532792"/>
              <a:ext cx="789296" cy="316173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6342202" y="3505488"/>
              <a:ext cx="33393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Output is geometry dependent</a:t>
              </a:r>
              <a:endParaRPr lang="it-IT" dirty="0"/>
            </a:p>
          </p:txBody>
        </p:sp>
      </p:grpSp>
      <p:sp>
        <p:nvSpPr>
          <p:cNvPr id="65" name="TextBox 5"/>
          <p:cNvSpPr txBox="1"/>
          <p:nvPr/>
        </p:nvSpPr>
        <p:spPr>
          <a:xfrm>
            <a:off x="6438901" y="1460759"/>
            <a:ext cx="2292824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1600" cap="none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Legenda</a:t>
            </a:r>
            <a:r>
              <a:rPr lang="en-GB" sz="1600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GB" sz="1600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6" name="Rettangolo arrotondato 20"/>
          <p:cNvSpPr/>
          <p:nvPr/>
        </p:nvSpPr>
        <p:spPr>
          <a:xfrm>
            <a:off x="1003110" y="680356"/>
            <a:ext cx="3501970" cy="1132764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CASE:</a:t>
            </a:r>
          </a:p>
          <a:p>
            <a:r>
              <a:rPr lang="el-GR" dirty="0" smtClean="0"/>
              <a:t>ε</a:t>
            </a:r>
            <a:r>
              <a:rPr lang="it-IT" baseline="-25000" dirty="0" smtClean="0"/>
              <a:t>FERRITE </a:t>
            </a:r>
            <a:r>
              <a:rPr lang="it-IT" dirty="0" smtClean="0"/>
              <a:t>=0.8</a:t>
            </a:r>
          </a:p>
          <a:p>
            <a:r>
              <a:rPr lang="it-IT" dirty="0" smtClean="0"/>
              <a:t>T</a:t>
            </a:r>
            <a:r>
              <a:rPr lang="it-IT" baseline="-25000" dirty="0" smtClean="0"/>
              <a:t>CURIE</a:t>
            </a:r>
            <a:r>
              <a:rPr lang="it-IT" dirty="0" smtClean="0"/>
              <a:t> = 150°C</a:t>
            </a:r>
          </a:p>
          <a:p>
            <a:r>
              <a:rPr lang="it-IT" dirty="0" smtClean="0"/>
              <a:t>T</a:t>
            </a:r>
            <a:r>
              <a:rPr lang="it-IT" baseline="-25000" dirty="0" smtClean="0"/>
              <a:t>0</a:t>
            </a:r>
            <a:r>
              <a:rPr lang="it-IT" dirty="0" smtClean="0"/>
              <a:t>=22°C (i.e. cooled heat sink)</a:t>
            </a:r>
            <a:endParaRPr lang="it-IT" dirty="0"/>
          </a:p>
        </p:txBody>
      </p:sp>
      <p:grpSp>
        <p:nvGrpSpPr>
          <p:cNvPr id="7" name="Group 6"/>
          <p:cNvGrpSpPr/>
          <p:nvPr/>
        </p:nvGrpSpPr>
        <p:grpSpPr>
          <a:xfrm>
            <a:off x="5492658" y="4118555"/>
            <a:ext cx="3078736" cy="369332"/>
            <a:chOff x="5454558" y="4023305"/>
            <a:chExt cx="3078736" cy="369332"/>
          </a:xfrm>
        </p:grpSpPr>
        <p:cxnSp>
          <p:nvCxnSpPr>
            <p:cNvPr id="57" name="Connettore 1 56"/>
            <p:cNvCxnSpPr/>
            <p:nvPr/>
          </p:nvCxnSpPr>
          <p:spPr>
            <a:xfrm>
              <a:off x="5454558" y="4186405"/>
              <a:ext cx="781201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asellaDiTesto 62"/>
            <p:cNvSpPr txBox="1"/>
            <p:nvPr/>
          </p:nvSpPr>
          <p:spPr>
            <a:xfrm>
              <a:off x="6335256" y="4023305"/>
              <a:ext cx="2198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Critical design zone</a:t>
              </a:r>
              <a:endParaRPr lang="it-IT" dirty="0"/>
            </a:p>
          </p:txBody>
        </p:sp>
        <p:cxnSp>
          <p:nvCxnSpPr>
            <p:cNvPr id="47" name="Connettore 1 56"/>
            <p:cNvCxnSpPr/>
            <p:nvPr/>
          </p:nvCxnSpPr>
          <p:spPr>
            <a:xfrm flipH="1">
              <a:off x="5469701" y="4180566"/>
              <a:ext cx="160495" cy="15813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56"/>
            <p:cNvCxnSpPr/>
            <p:nvPr/>
          </p:nvCxnSpPr>
          <p:spPr>
            <a:xfrm flipH="1">
              <a:off x="5638879" y="4190353"/>
              <a:ext cx="160495" cy="15813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56"/>
            <p:cNvCxnSpPr/>
            <p:nvPr/>
          </p:nvCxnSpPr>
          <p:spPr>
            <a:xfrm flipH="1">
              <a:off x="5798270" y="4190353"/>
              <a:ext cx="160495" cy="15813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56"/>
            <p:cNvCxnSpPr/>
            <p:nvPr/>
          </p:nvCxnSpPr>
          <p:spPr>
            <a:xfrm flipH="1">
              <a:off x="5966050" y="4198742"/>
              <a:ext cx="160495" cy="15813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79007" y="2643490"/>
            <a:ext cx="4874043" cy="3267697"/>
            <a:chOff x="479007" y="2414890"/>
            <a:chExt cx="4926367" cy="3267697"/>
          </a:xfrm>
        </p:grpSpPr>
        <p:sp>
          <p:nvSpPr>
            <p:cNvPr id="11" name="Triangolo rettangolo 10"/>
            <p:cNvSpPr/>
            <p:nvPr/>
          </p:nvSpPr>
          <p:spPr>
            <a:xfrm flipH="1">
              <a:off x="954377" y="2414890"/>
              <a:ext cx="4189121" cy="3109610"/>
            </a:xfrm>
            <a:prstGeom prst="rtTriangle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11"/>
            <p:cNvSpPr/>
            <p:nvPr/>
          </p:nvSpPr>
          <p:spPr>
            <a:xfrm>
              <a:off x="925800" y="5524501"/>
              <a:ext cx="4217697" cy="158086"/>
            </a:xfrm>
            <a:prstGeom prst="rect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Isosceles Triangle 26"/>
            <p:cNvSpPr/>
            <p:nvPr/>
          </p:nvSpPr>
          <p:spPr>
            <a:xfrm rot="19392514">
              <a:off x="479007" y="3904060"/>
              <a:ext cx="4926367" cy="133650"/>
            </a:xfrm>
            <a:prstGeom prst="triangle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54377" y="2362202"/>
            <a:ext cx="4168719" cy="1062846"/>
            <a:chOff x="954377" y="2133600"/>
            <a:chExt cx="4168719" cy="1062846"/>
          </a:xfrm>
        </p:grpSpPr>
        <p:sp>
          <p:nvSpPr>
            <p:cNvPr id="73" name="Rettangolo 13"/>
            <p:cNvSpPr/>
            <p:nvPr/>
          </p:nvSpPr>
          <p:spPr>
            <a:xfrm>
              <a:off x="954377" y="2133600"/>
              <a:ext cx="4168719" cy="302984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Triangolo rettangolo 10"/>
            <p:cNvSpPr/>
            <p:nvPr/>
          </p:nvSpPr>
          <p:spPr>
            <a:xfrm rot="10800000" flipH="1">
              <a:off x="954377" y="2436584"/>
              <a:ext cx="569623" cy="759862"/>
            </a:xfrm>
            <a:prstGeom prst="rt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Triangolo rettangolo 10"/>
            <p:cNvSpPr/>
            <p:nvPr/>
          </p:nvSpPr>
          <p:spPr>
            <a:xfrm rot="10800000" flipH="1">
              <a:off x="1524000" y="2438301"/>
              <a:ext cx="495300" cy="217411"/>
            </a:xfrm>
            <a:prstGeom prst="rt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8" name="Isosceles Triangle 77"/>
            <p:cNvSpPr/>
            <p:nvPr/>
          </p:nvSpPr>
          <p:spPr>
            <a:xfrm rot="18318878" flipV="1">
              <a:off x="1233060" y="2573120"/>
              <a:ext cx="425559" cy="98556"/>
            </a:xfrm>
            <a:prstGeom prst="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riangolo rettangolo 10"/>
            <p:cNvSpPr/>
            <p:nvPr/>
          </p:nvSpPr>
          <p:spPr>
            <a:xfrm rot="5179478" flipH="1" flipV="1">
              <a:off x="1377181" y="2512589"/>
              <a:ext cx="233052" cy="68344"/>
            </a:xfrm>
            <a:prstGeom prst="rt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4" name="Gruppo 63"/>
          <p:cNvGrpSpPr/>
          <p:nvPr/>
        </p:nvGrpSpPr>
        <p:grpSpPr>
          <a:xfrm>
            <a:off x="925799" y="2362203"/>
            <a:ext cx="866637" cy="3803830"/>
            <a:chOff x="1003110" y="2292822"/>
            <a:chExt cx="866637" cy="3684895"/>
          </a:xfrm>
        </p:grpSpPr>
        <p:cxnSp>
          <p:nvCxnSpPr>
            <p:cNvPr id="37" name="Connettore 1 36"/>
            <p:cNvCxnSpPr/>
            <p:nvPr/>
          </p:nvCxnSpPr>
          <p:spPr>
            <a:xfrm rot="16200000" flipH="1">
              <a:off x="-20470" y="4046562"/>
              <a:ext cx="3398290" cy="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1009934" y="2292822"/>
              <a:ext cx="670221" cy="39885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1012208" y="2786416"/>
              <a:ext cx="670221" cy="39885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>
              <a:off x="1028130" y="3211771"/>
              <a:ext cx="670221" cy="39885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>
              <a:off x="1014483" y="3607556"/>
              <a:ext cx="670221" cy="39885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1016758" y="4060206"/>
              <a:ext cx="670221" cy="39885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1016758" y="4496936"/>
              <a:ext cx="670221" cy="39885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1003110" y="4947311"/>
              <a:ext cx="670221" cy="39885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>
              <a:off x="1005385" y="5331723"/>
              <a:ext cx="670221" cy="39885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ttangolo 55"/>
            <p:cNvSpPr/>
            <p:nvPr/>
          </p:nvSpPr>
          <p:spPr>
            <a:xfrm>
              <a:off x="1501258" y="5732058"/>
              <a:ext cx="368489" cy="245659"/>
            </a:xfrm>
            <a:prstGeom prst="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33085" y="2614001"/>
            <a:ext cx="7567077" cy="2891321"/>
            <a:chOff x="1491075" y="2610558"/>
            <a:chExt cx="7567077" cy="2891321"/>
          </a:xfrm>
        </p:grpSpPr>
        <p:sp>
          <p:nvSpPr>
            <p:cNvPr id="18" name="Stella a 5 punte 17"/>
            <p:cNvSpPr/>
            <p:nvPr/>
          </p:nvSpPr>
          <p:spPr>
            <a:xfrm>
              <a:off x="5734335" y="4819940"/>
              <a:ext cx="300252" cy="272957"/>
            </a:xfrm>
            <a:prstGeom prst="star5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Stella a 5 punte 15"/>
            <p:cNvSpPr/>
            <p:nvPr/>
          </p:nvSpPr>
          <p:spPr>
            <a:xfrm>
              <a:off x="1516464" y="2610558"/>
              <a:ext cx="300252" cy="272957"/>
            </a:xfrm>
            <a:prstGeom prst="star5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6398385" y="4805962"/>
              <a:ext cx="2659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High K</a:t>
              </a:r>
              <a:r>
                <a:rPr lang="it-IT" baseline="-25000" dirty="0" smtClean="0"/>
                <a:t>A</a:t>
              </a:r>
              <a:r>
                <a:rPr lang="it-IT" dirty="0" smtClean="0"/>
                <a:t> point of interest</a:t>
              </a:r>
              <a:endParaRPr lang="it-IT" dirty="0"/>
            </a:p>
          </p:txBody>
        </p:sp>
        <p:sp>
          <p:nvSpPr>
            <p:cNvPr id="35" name="Stella a 5 punte 15"/>
            <p:cNvSpPr/>
            <p:nvPr/>
          </p:nvSpPr>
          <p:spPr>
            <a:xfrm>
              <a:off x="1491075" y="4997605"/>
              <a:ext cx="300252" cy="272957"/>
            </a:xfrm>
            <a:prstGeom prst="star5">
              <a:avLst/>
            </a:prstGeom>
            <a:solidFill>
              <a:schemeClr val="bg1"/>
            </a:solidFill>
            <a:ln w="28575">
              <a:solidFill>
                <a:srgbClr val="004E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Stella a 5 punte 17"/>
            <p:cNvSpPr/>
            <p:nvPr/>
          </p:nvSpPr>
          <p:spPr>
            <a:xfrm>
              <a:off x="5726380" y="5228922"/>
              <a:ext cx="300252" cy="272957"/>
            </a:xfrm>
            <a:prstGeom prst="star5">
              <a:avLst/>
            </a:prstGeom>
            <a:solidFill>
              <a:schemeClr val="bg1"/>
            </a:solidFill>
            <a:ln w="28575">
              <a:solidFill>
                <a:srgbClr val="004E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8722" y="1963480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[W/m2]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30257" y="5937390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[-]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CasellaDiTesto 65"/>
          <p:cNvSpPr txBox="1"/>
          <p:nvPr/>
        </p:nvSpPr>
        <p:spPr>
          <a:xfrm>
            <a:off x="6332775" y="5228505"/>
            <a:ext cx="2561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Low K</a:t>
            </a:r>
            <a:r>
              <a:rPr lang="it-IT" baseline="-25000" dirty="0" smtClean="0"/>
              <a:t>A</a:t>
            </a:r>
            <a:r>
              <a:rPr lang="it-IT" dirty="0" smtClean="0"/>
              <a:t> point of interest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25" name="TextBox 5"/>
          <p:cNvSpPr txBox="1"/>
          <p:nvPr/>
        </p:nvSpPr>
        <p:spPr>
          <a:xfrm>
            <a:off x="1" y="11981"/>
            <a:ext cx="99060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output</a:t>
            </a:r>
            <a:endParaRPr lang="en-GB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507744" y="641437"/>
            <a:ext cx="696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Points of interest obtained for different values of T</a:t>
            </a:r>
            <a:r>
              <a:rPr lang="it-IT" b="1" baseline="-25000" dirty="0" smtClean="0"/>
              <a:t>CURIE</a:t>
            </a:r>
            <a:endParaRPr lang="it-IT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95" y="1205828"/>
            <a:ext cx="4516541" cy="502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5492658" y="1949434"/>
            <a:ext cx="4103426" cy="923330"/>
            <a:chOff x="5454558" y="1854184"/>
            <a:chExt cx="4103426" cy="923330"/>
          </a:xfrm>
        </p:grpSpPr>
        <p:sp>
          <p:nvSpPr>
            <p:cNvPr id="21" name="Rettangolo 11"/>
            <p:cNvSpPr/>
            <p:nvPr/>
          </p:nvSpPr>
          <p:spPr>
            <a:xfrm>
              <a:off x="5454558" y="1870113"/>
              <a:ext cx="789296" cy="316173"/>
            </a:xfrm>
            <a:prstGeom prst="rect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CasellaDiTesto 19"/>
            <p:cNvSpPr txBox="1"/>
            <p:nvPr/>
          </p:nvSpPr>
          <p:spPr>
            <a:xfrm>
              <a:off x="6350760" y="1854184"/>
              <a:ext cx="32072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Heat evacuation can be handled </a:t>
              </a:r>
              <a:r>
                <a:rPr lang="it-IT" dirty="0"/>
                <a:t>by radiation only </a:t>
              </a:r>
              <a:r>
                <a:rPr lang="it-IT" dirty="0" smtClean="0"/>
                <a:t>(regardless of geometry)</a:t>
              </a:r>
              <a:endParaRPr lang="it-IT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84563" y="2969825"/>
            <a:ext cx="4242820" cy="373045"/>
            <a:chOff x="5446463" y="2874575"/>
            <a:chExt cx="4242820" cy="373045"/>
          </a:xfrm>
        </p:grpSpPr>
        <p:sp>
          <p:nvSpPr>
            <p:cNvPr id="24" name="Rettangolo 13"/>
            <p:cNvSpPr/>
            <p:nvPr/>
          </p:nvSpPr>
          <p:spPr>
            <a:xfrm>
              <a:off x="5446463" y="2931447"/>
              <a:ext cx="789296" cy="31617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CasellaDiTesto 20"/>
            <p:cNvSpPr txBox="1"/>
            <p:nvPr/>
          </p:nvSpPr>
          <p:spPr>
            <a:xfrm>
              <a:off x="6345796" y="2874575"/>
              <a:ext cx="3343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N</a:t>
              </a:r>
              <a:r>
                <a:rPr lang="it-IT" dirty="0" smtClean="0"/>
                <a:t>eed for ferrite active cooling</a:t>
              </a:r>
              <a:endParaRPr lang="it-IT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84563" y="3600738"/>
            <a:ext cx="4235115" cy="369332"/>
            <a:chOff x="5446463" y="3505488"/>
            <a:chExt cx="4235115" cy="369332"/>
          </a:xfrm>
        </p:grpSpPr>
        <p:sp>
          <p:nvSpPr>
            <p:cNvPr id="29" name="Rettangolo 7"/>
            <p:cNvSpPr/>
            <p:nvPr/>
          </p:nvSpPr>
          <p:spPr>
            <a:xfrm>
              <a:off x="5446463" y="3532792"/>
              <a:ext cx="789296" cy="316173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asellaDiTesto 21"/>
            <p:cNvSpPr txBox="1"/>
            <p:nvPr/>
          </p:nvSpPr>
          <p:spPr>
            <a:xfrm>
              <a:off x="6342202" y="3505488"/>
              <a:ext cx="33393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Output is geometry dependent</a:t>
              </a:r>
              <a:endParaRPr lang="it-IT" dirty="0"/>
            </a:p>
          </p:txBody>
        </p:sp>
      </p:grpSp>
      <p:sp>
        <p:nvSpPr>
          <p:cNvPr id="31" name="TextBox 5"/>
          <p:cNvSpPr txBox="1"/>
          <p:nvPr/>
        </p:nvSpPr>
        <p:spPr>
          <a:xfrm>
            <a:off x="6438901" y="1460759"/>
            <a:ext cx="2292824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1600" cap="none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Legenda</a:t>
            </a:r>
            <a:r>
              <a:rPr lang="en-GB" sz="1600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GB" sz="1600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67559" y="5074444"/>
            <a:ext cx="3020365" cy="910602"/>
            <a:chOff x="1967559" y="5074444"/>
            <a:chExt cx="3020365" cy="910602"/>
          </a:xfrm>
        </p:grpSpPr>
        <p:sp>
          <p:nvSpPr>
            <p:cNvPr id="32" name="Rettangolo 11"/>
            <p:cNvSpPr/>
            <p:nvPr/>
          </p:nvSpPr>
          <p:spPr>
            <a:xfrm>
              <a:off x="4012405" y="5545412"/>
              <a:ext cx="975519" cy="439633"/>
            </a:xfrm>
            <a:prstGeom prst="rect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11"/>
            <p:cNvSpPr/>
            <p:nvPr/>
          </p:nvSpPr>
          <p:spPr>
            <a:xfrm>
              <a:off x="3047999" y="5812630"/>
              <a:ext cx="964403" cy="172416"/>
            </a:xfrm>
            <a:prstGeom prst="rect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" name="Right Triangle 1"/>
            <p:cNvSpPr/>
            <p:nvPr/>
          </p:nvSpPr>
          <p:spPr>
            <a:xfrm flipH="1">
              <a:off x="3047999" y="5547877"/>
              <a:ext cx="964403" cy="264753"/>
            </a:xfrm>
            <a:prstGeom prst="rtTriangle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ight Triangle 33"/>
            <p:cNvSpPr/>
            <p:nvPr/>
          </p:nvSpPr>
          <p:spPr>
            <a:xfrm flipH="1">
              <a:off x="4012404" y="5074444"/>
              <a:ext cx="975520" cy="473434"/>
            </a:xfrm>
            <a:prstGeom prst="rtTriangle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ight Triangle 35"/>
            <p:cNvSpPr/>
            <p:nvPr/>
          </p:nvSpPr>
          <p:spPr>
            <a:xfrm flipH="1">
              <a:off x="1967559" y="5812630"/>
              <a:ext cx="1080440" cy="126697"/>
            </a:xfrm>
            <a:prstGeom prst="rtTriangle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ttangolo 11"/>
            <p:cNvSpPr/>
            <p:nvPr/>
          </p:nvSpPr>
          <p:spPr>
            <a:xfrm>
              <a:off x="1988221" y="5939327"/>
              <a:ext cx="1059778" cy="45719"/>
            </a:xfrm>
            <a:prstGeom prst="rect">
              <a:avLst/>
            </a:prstGeom>
            <a:solidFill>
              <a:srgbClr val="0EBE4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13157" y="2358890"/>
            <a:ext cx="3108805" cy="3603295"/>
            <a:chOff x="1913157" y="2358890"/>
            <a:chExt cx="3108805" cy="3603295"/>
          </a:xfrm>
        </p:grpSpPr>
        <p:sp>
          <p:nvSpPr>
            <p:cNvPr id="38" name="Right Triangle 37"/>
            <p:cNvSpPr/>
            <p:nvPr/>
          </p:nvSpPr>
          <p:spPr>
            <a:xfrm flipH="1">
              <a:off x="4012403" y="2358890"/>
              <a:ext cx="975521" cy="1884497"/>
            </a:xfrm>
            <a:prstGeom prst="rtTriangl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ight Triangle 38"/>
            <p:cNvSpPr/>
            <p:nvPr/>
          </p:nvSpPr>
          <p:spPr>
            <a:xfrm flipH="1">
              <a:off x="3047999" y="4243388"/>
              <a:ext cx="964406" cy="1067774"/>
            </a:xfrm>
            <a:prstGeom prst="rtTriangl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ight Triangle 39"/>
            <p:cNvSpPr/>
            <p:nvPr/>
          </p:nvSpPr>
          <p:spPr>
            <a:xfrm flipH="1">
              <a:off x="2324099" y="5311161"/>
              <a:ext cx="723900" cy="413946"/>
            </a:xfrm>
            <a:prstGeom prst="rtTriangl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ight Triangle 40"/>
            <p:cNvSpPr/>
            <p:nvPr/>
          </p:nvSpPr>
          <p:spPr>
            <a:xfrm flipH="1">
              <a:off x="1913157" y="5717728"/>
              <a:ext cx="416351" cy="143858"/>
            </a:xfrm>
            <a:prstGeom prst="rtTriangl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ight Triangle 41"/>
            <p:cNvSpPr/>
            <p:nvPr/>
          </p:nvSpPr>
          <p:spPr>
            <a:xfrm rot="10800000" flipH="1">
              <a:off x="1913158" y="5862872"/>
              <a:ext cx="671635" cy="99313"/>
            </a:xfrm>
            <a:prstGeom prst="rtTriangl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ight Triangle 42"/>
            <p:cNvSpPr/>
            <p:nvPr/>
          </p:nvSpPr>
          <p:spPr>
            <a:xfrm rot="10800000" flipH="1">
              <a:off x="2606102" y="5794418"/>
              <a:ext cx="441897" cy="72628"/>
            </a:xfrm>
            <a:prstGeom prst="rtTriangl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ight Triangle 43"/>
            <p:cNvSpPr/>
            <p:nvPr/>
          </p:nvSpPr>
          <p:spPr>
            <a:xfrm rot="10800000" flipH="1">
              <a:off x="3047999" y="5545412"/>
              <a:ext cx="964406" cy="249006"/>
            </a:xfrm>
            <a:prstGeom prst="rtTriangl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ight Triangle 44"/>
            <p:cNvSpPr/>
            <p:nvPr/>
          </p:nvSpPr>
          <p:spPr>
            <a:xfrm rot="10800000" flipH="1">
              <a:off x="4012402" y="5074444"/>
              <a:ext cx="1009560" cy="470968"/>
            </a:xfrm>
            <a:prstGeom prst="rtTriangl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ttangolo 11"/>
            <p:cNvSpPr/>
            <p:nvPr/>
          </p:nvSpPr>
          <p:spPr>
            <a:xfrm>
              <a:off x="3048002" y="5311162"/>
              <a:ext cx="964403" cy="236716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11"/>
            <p:cNvSpPr/>
            <p:nvPr/>
          </p:nvSpPr>
          <p:spPr>
            <a:xfrm>
              <a:off x="2324099" y="5725107"/>
              <a:ext cx="723899" cy="69312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11"/>
            <p:cNvSpPr/>
            <p:nvPr/>
          </p:nvSpPr>
          <p:spPr>
            <a:xfrm>
              <a:off x="2329509" y="5793938"/>
              <a:ext cx="276594" cy="69312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11"/>
            <p:cNvSpPr/>
            <p:nvPr/>
          </p:nvSpPr>
          <p:spPr>
            <a:xfrm>
              <a:off x="4012405" y="4243386"/>
              <a:ext cx="975519" cy="831057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13157" y="1328738"/>
            <a:ext cx="3063651" cy="4524331"/>
            <a:chOff x="1913157" y="1328738"/>
            <a:chExt cx="3063651" cy="4524331"/>
          </a:xfrm>
        </p:grpSpPr>
        <p:sp>
          <p:nvSpPr>
            <p:cNvPr id="50" name="Right Triangle 49"/>
            <p:cNvSpPr/>
            <p:nvPr/>
          </p:nvSpPr>
          <p:spPr>
            <a:xfrm rot="10800000" flipH="1">
              <a:off x="1913157" y="5698330"/>
              <a:ext cx="416352" cy="154739"/>
            </a:xfrm>
            <a:prstGeom prst="rt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ight Triangle 50"/>
            <p:cNvSpPr/>
            <p:nvPr/>
          </p:nvSpPr>
          <p:spPr>
            <a:xfrm rot="10800000" flipH="1">
              <a:off x="2329509" y="5522896"/>
              <a:ext cx="373210" cy="180196"/>
            </a:xfrm>
            <a:prstGeom prst="rt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ight Triangle 51"/>
            <p:cNvSpPr/>
            <p:nvPr/>
          </p:nvSpPr>
          <p:spPr>
            <a:xfrm rot="10800000" flipH="1">
              <a:off x="2704306" y="5296694"/>
              <a:ext cx="373210" cy="238902"/>
            </a:xfrm>
            <a:prstGeom prst="rt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ight Triangle 52"/>
            <p:cNvSpPr/>
            <p:nvPr/>
          </p:nvSpPr>
          <p:spPr>
            <a:xfrm rot="10800000" flipH="1">
              <a:off x="3075929" y="4243386"/>
              <a:ext cx="936476" cy="1040608"/>
            </a:xfrm>
            <a:prstGeom prst="rt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ight Triangle 53"/>
            <p:cNvSpPr/>
            <p:nvPr/>
          </p:nvSpPr>
          <p:spPr>
            <a:xfrm rot="10800000" flipH="1">
              <a:off x="4012405" y="2358890"/>
              <a:ext cx="964403" cy="1884498"/>
            </a:xfrm>
            <a:prstGeom prst="rtTriangl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ttangolo 13"/>
            <p:cNvSpPr/>
            <p:nvPr/>
          </p:nvSpPr>
          <p:spPr>
            <a:xfrm>
              <a:off x="1918186" y="1328738"/>
              <a:ext cx="410676" cy="436959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" name="Rettangolo 13"/>
            <p:cNvSpPr/>
            <p:nvPr/>
          </p:nvSpPr>
          <p:spPr>
            <a:xfrm>
              <a:off x="2329508" y="1333501"/>
              <a:ext cx="373210" cy="418939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13"/>
            <p:cNvSpPr/>
            <p:nvPr/>
          </p:nvSpPr>
          <p:spPr>
            <a:xfrm>
              <a:off x="2702719" y="1333501"/>
              <a:ext cx="373210" cy="3959758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13"/>
            <p:cNvSpPr/>
            <p:nvPr/>
          </p:nvSpPr>
          <p:spPr>
            <a:xfrm>
              <a:off x="3075927" y="1328738"/>
              <a:ext cx="936473" cy="2914648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13"/>
            <p:cNvSpPr/>
            <p:nvPr/>
          </p:nvSpPr>
          <p:spPr>
            <a:xfrm>
              <a:off x="4010427" y="1333501"/>
              <a:ext cx="966381" cy="1025389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6" name="Stella a 5 punte 17"/>
          <p:cNvSpPr/>
          <p:nvPr/>
        </p:nvSpPr>
        <p:spPr>
          <a:xfrm>
            <a:off x="1838095" y="5871088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tella a 5 punte 17"/>
          <p:cNvSpPr/>
          <p:nvPr/>
        </p:nvSpPr>
        <p:spPr>
          <a:xfrm>
            <a:off x="1817433" y="5725107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004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Stella a 5 punte 17"/>
          <p:cNvSpPr/>
          <p:nvPr/>
        </p:nvSpPr>
        <p:spPr>
          <a:xfrm>
            <a:off x="4946900" y="4970925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tella a 5 punte 17"/>
          <p:cNvSpPr/>
          <p:nvPr/>
        </p:nvSpPr>
        <p:spPr>
          <a:xfrm>
            <a:off x="4885923" y="2290651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004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1123961" y="5985045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27</a:t>
            </a:r>
            <a:endParaRPr lang="en-GB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052452" y="5999947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150</a:t>
            </a:r>
            <a:endParaRPr lang="en-GB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990052" y="5999947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275</a:t>
            </a:r>
            <a:endParaRPr lang="en-GB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939503" y="5999947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400</a:t>
            </a:r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907281" y="5992327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530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94365" y="851022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[W/m2]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07115" y="5855975"/>
            <a:ext cx="163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it-IT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CURIE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[°C]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2239" y="5744949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0</a:t>
            </a:r>
            <a:endParaRPr lang="en-GB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813034" y="4635762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5e3</a:t>
            </a:r>
            <a:endParaRPr lang="en-GB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813034" y="3474153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1e4</a:t>
            </a:r>
            <a:endParaRPr lang="en-GB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722239" y="2358890"/>
            <a:ext cx="6449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1.5e4</a:t>
            </a:r>
            <a:endParaRPr lang="en-GB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22239" y="1245910"/>
            <a:ext cx="6449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2</a:t>
            </a:r>
            <a:r>
              <a:rPr lang="it-IT" sz="1400" dirty="0" smtClean="0"/>
              <a:t>e4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7081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BACK UP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9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25" name="TextBox 5"/>
          <p:cNvSpPr txBox="1"/>
          <p:nvPr/>
        </p:nvSpPr>
        <p:spPr>
          <a:xfrm>
            <a:off x="1" y="11981"/>
            <a:ext cx="99060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output</a:t>
            </a:r>
            <a:endParaRPr lang="en-GB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91068" y="641437"/>
            <a:ext cx="696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  <a:r>
              <a:rPr lang="it-IT" b="1" dirty="0" err="1" smtClean="0"/>
              <a:t>plots</a:t>
            </a:r>
            <a:r>
              <a:rPr lang="it-IT" b="1" dirty="0" smtClean="0"/>
              <a:t> </a:t>
            </a:r>
            <a:r>
              <a:rPr lang="it-IT" b="1" dirty="0" err="1" smtClean="0"/>
              <a:t>obtained</a:t>
            </a:r>
            <a:r>
              <a:rPr lang="it-IT" b="1" dirty="0" smtClean="0"/>
              <a:t> </a:t>
            </a:r>
            <a:r>
              <a:rPr lang="it-IT" b="1" dirty="0" err="1" smtClean="0"/>
              <a:t>for</a:t>
            </a:r>
            <a:r>
              <a:rPr lang="it-IT" b="1" dirty="0" smtClean="0"/>
              <a:t> </a:t>
            </a:r>
            <a:r>
              <a:rPr lang="it-IT" b="1" dirty="0" err="1" smtClean="0"/>
              <a:t>different</a:t>
            </a:r>
            <a:r>
              <a:rPr lang="it-IT" b="1" dirty="0" smtClean="0"/>
              <a:t> </a:t>
            </a:r>
            <a:r>
              <a:rPr lang="it-IT" b="1" dirty="0" err="1" smtClean="0"/>
              <a:t>values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T</a:t>
            </a:r>
            <a:r>
              <a:rPr lang="it-IT" b="1" baseline="-25000" dirty="0" smtClean="0"/>
              <a:t>CURIE</a:t>
            </a:r>
            <a:endParaRPr lang="it-IT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30" y="1083908"/>
            <a:ext cx="4516541" cy="502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Stella a 5 punte 17"/>
          <p:cNvSpPr/>
          <p:nvPr/>
        </p:nvSpPr>
        <p:spPr>
          <a:xfrm>
            <a:off x="1901266" y="5749168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tella a 5 punte 17"/>
          <p:cNvSpPr/>
          <p:nvPr/>
        </p:nvSpPr>
        <p:spPr>
          <a:xfrm>
            <a:off x="1971738" y="5544182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004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Stella a 5 punte 17"/>
          <p:cNvSpPr/>
          <p:nvPr/>
        </p:nvSpPr>
        <p:spPr>
          <a:xfrm>
            <a:off x="5058219" y="4834498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tella a 5 punte 17"/>
          <p:cNvSpPr/>
          <p:nvPr/>
        </p:nvSpPr>
        <p:spPr>
          <a:xfrm>
            <a:off x="4998703" y="2137205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004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772" y="1712540"/>
            <a:ext cx="2782784" cy="552871"/>
          </a:xfrm>
          <a:prstGeom prst="rect">
            <a:avLst/>
          </a:prstGeom>
          <a:noFill/>
          <a:ln w="19050">
            <a:solidFill>
              <a:srgbClr val="004EE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646" y="4605114"/>
            <a:ext cx="2758973" cy="45876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24" name="Table 10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214540"/>
              </p:ext>
            </p:extLst>
          </p:nvPr>
        </p:nvGraphicFramePr>
        <p:xfrm>
          <a:off x="6069571" y="2110895"/>
          <a:ext cx="2439289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6589"/>
                <a:gridCol w="577850"/>
                <a:gridCol w="704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</a:t>
                      </a:r>
                      <a:r>
                        <a:rPr lang="it-IT" baseline="-25000" dirty="0" smtClean="0"/>
                        <a:t>curie</a:t>
                      </a:r>
                      <a:r>
                        <a:rPr lang="it-IT" baseline="0" dirty="0" smtClean="0"/>
                        <a:t> [°C]</a:t>
                      </a:r>
                      <a:endParaRPr lang="en-GB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375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7423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15372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8" name="Stella a 5 punte 17"/>
          <p:cNvSpPr/>
          <p:nvPr/>
        </p:nvSpPr>
        <p:spPr>
          <a:xfrm>
            <a:off x="7410876" y="2222412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Stella a 5 punte 17"/>
          <p:cNvSpPr/>
          <p:nvPr/>
        </p:nvSpPr>
        <p:spPr>
          <a:xfrm>
            <a:off x="8105064" y="2222412"/>
            <a:ext cx="150126" cy="136479"/>
          </a:xfrm>
          <a:prstGeom prst="star5">
            <a:avLst/>
          </a:prstGeom>
          <a:solidFill>
            <a:schemeClr val="bg1"/>
          </a:solidFill>
          <a:ln w="28575">
            <a:solidFill>
              <a:srgbClr val="004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1207781" y="5878365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27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6272" y="5870407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150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081492" y="5878027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275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23323" y="5878027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400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0119" y="5878027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530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385195" y="5451890"/>
            <a:ext cx="163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it-IT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CURIE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[°C]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7499" y="5577309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0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896854" y="4529082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5e3</a:t>
            </a:r>
            <a:endParaRPr lang="en-GB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896854" y="3367473"/>
            <a:ext cx="55411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1e4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806059" y="2198870"/>
            <a:ext cx="6449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1.5e4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806059" y="1162090"/>
            <a:ext cx="6449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2</a:t>
            </a:r>
            <a:r>
              <a:rPr lang="it-IT" sz="1400" dirty="0" smtClean="0"/>
              <a:t>e4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194125" y="977424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[W/m2]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438285"/>
            <a:ext cx="4765987" cy="368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11/20/2012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EN-MME-PE</a:t>
            </a:r>
            <a:endParaRPr lang="en-GB"/>
          </a:p>
        </p:txBody>
      </p:sp>
      <p:sp>
        <p:nvSpPr>
          <p:cNvPr id="8" name="TextBox 5"/>
          <p:cNvSpPr txBox="1"/>
          <p:nvPr/>
        </p:nvSpPr>
        <p:spPr>
          <a:xfrm>
            <a:off x="1" y="11981"/>
            <a:ext cx="99060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defTabSz="457200" eaLnBrk="1" latinLnBrk="0" hangingPunct="1">
              <a:buNone/>
              <a:defRPr sz="2800" b="1" cap="all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cap="non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Analysis output</a:t>
            </a:r>
            <a:endParaRPr lang="en-GB" cap="none" dirty="0"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125573" y="4365622"/>
            <a:ext cx="846728" cy="14157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K</a:t>
            </a:r>
            <a:r>
              <a:rPr lang="it-IT" sz="1400" baseline="-25000" dirty="0" smtClean="0"/>
              <a:t>A</a:t>
            </a:r>
            <a:r>
              <a:rPr lang="it-IT" sz="1400" dirty="0" smtClean="0"/>
              <a:t>=1</a:t>
            </a:r>
          </a:p>
          <a:p>
            <a:endParaRPr lang="it-IT" sz="400" dirty="0" smtClean="0"/>
          </a:p>
          <a:p>
            <a:r>
              <a:rPr lang="it-IT" sz="1400" dirty="0"/>
              <a:t>K</a:t>
            </a:r>
            <a:r>
              <a:rPr lang="it-IT" sz="1400" baseline="-25000" dirty="0"/>
              <a:t>A</a:t>
            </a:r>
            <a:r>
              <a:rPr lang="it-IT" sz="1400" dirty="0"/>
              <a:t>=1.6</a:t>
            </a:r>
          </a:p>
          <a:p>
            <a:endParaRPr lang="it-IT" sz="400" dirty="0" smtClean="0"/>
          </a:p>
          <a:p>
            <a:r>
              <a:rPr lang="it-IT" sz="1400" dirty="0"/>
              <a:t>K</a:t>
            </a:r>
            <a:r>
              <a:rPr lang="it-IT" sz="1400" baseline="-25000" dirty="0"/>
              <a:t>A</a:t>
            </a:r>
            <a:r>
              <a:rPr lang="it-IT" sz="1400" dirty="0"/>
              <a:t>=10</a:t>
            </a:r>
          </a:p>
          <a:p>
            <a:endParaRPr lang="it-IT" sz="400" dirty="0"/>
          </a:p>
          <a:p>
            <a:r>
              <a:rPr lang="it-IT" sz="1400" dirty="0"/>
              <a:t>K</a:t>
            </a:r>
            <a:r>
              <a:rPr lang="it-IT" sz="1400" baseline="-25000" dirty="0"/>
              <a:t>A</a:t>
            </a:r>
            <a:r>
              <a:rPr lang="it-IT" sz="1400" dirty="0"/>
              <a:t>=50</a:t>
            </a:r>
          </a:p>
          <a:p>
            <a:endParaRPr lang="it-IT" sz="400" dirty="0"/>
          </a:p>
          <a:p>
            <a:r>
              <a:rPr lang="it-IT" sz="1400" dirty="0"/>
              <a:t>K</a:t>
            </a:r>
            <a:r>
              <a:rPr lang="it-IT" sz="1400" baseline="-25000" dirty="0"/>
              <a:t>A</a:t>
            </a:r>
            <a:r>
              <a:rPr lang="it-IT" sz="1400" dirty="0"/>
              <a:t>=100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899472" y="950870"/>
            <a:ext cx="3501970" cy="1132764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CASE:</a:t>
            </a:r>
          </a:p>
          <a:p>
            <a:r>
              <a:rPr lang="el-GR" dirty="0" smtClean="0"/>
              <a:t>ε</a:t>
            </a:r>
            <a:r>
              <a:rPr lang="it-IT" baseline="-25000" dirty="0" smtClean="0"/>
              <a:t>FERRITE </a:t>
            </a:r>
            <a:r>
              <a:rPr lang="it-IT" dirty="0" smtClean="0"/>
              <a:t>=0.8</a:t>
            </a:r>
          </a:p>
          <a:p>
            <a:r>
              <a:rPr lang="it-IT" dirty="0" smtClean="0"/>
              <a:t>T</a:t>
            </a:r>
            <a:r>
              <a:rPr lang="it-IT" baseline="-25000" dirty="0" smtClean="0"/>
              <a:t>CURIE</a:t>
            </a:r>
            <a:r>
              <a:rPr lang="it-IT" dirty="0" smtClean="0"/>
              <a:t> = 250°C</a:t>
            </a:r>
          </a:p>
          <a:p>
            <a:r>
              <a:rPr lang="it-IT" dirty="0" smtClean="0"/>
              <a:t>T</a:t>
            </a:r>
            <a:r>
              <a:rPr lang="it-IT" baseline="-25000" dirty="0" smtClean="0"/>
              <a:t>0</a:t>
            </a:r>
            <a:r>
              <a:rPr lang="it-IT" dirty="0" smtClean="0"/>
              <a:t>=22°C (i.e. cooled heat sink)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899471" y="535201"/>
            <a:ext cx="548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Specific power w.r.t. </a:t>
            </a:r>
            <a:r>
              <a:rPr lang="el-GR" b="1" dirty="0" smtClean="0"/>
              <a:t>ε</a:t>
            </a:r>
            <a:r>
              <a:rPr lang="it-IT" b="1" baseline="-25000" dirty="0" smtClean="0"/>
              <a:t>0</a:t>
            </a:r>
            <a:r>
              <a:rPr lang="it-IT" b="1" dirty="0" smtClean="0"/>
              <a:t> &amp; K</a:t>
            </a:r>
            <a:r>
              <a:rPr lang="it-IT" b="1" baseline="-25000" dirty="0" smtClean="0"/>
              <a:t>A</a:t>
            </a:r>
            <a:endParaRPr lang="it-IT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481638" y="4541327"/>
            <a:ext cx="571500" cy="0"/>
          </a:xfrm>
          <a:prstGeom prst="line">
            <a:avLst/>
          </a:prstGeom>
          <a:ln w="57150">
            <a:solidFill>
              <a:srgbClr val="0EBE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1638" y="4808353"/>
            <a:ext cx="571500" cy="0"/>
          </a:xfrm>
          <a:prstGeom prst="line">
            <a:avLst/>
          </a:prstGeom>
          <a:ln w="57150">
            <a:solidFill>
              <a:srgbClr val="004EE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81638" y="5359825"/>
            <a:ext cx="571500" cy="0"/>
          </a:xfrm>
          <a:prstGeom prst="line">
            <a:avLst/>
          </a:prstGeom>
          <a:ln w="57150">
            <a:solidFill>
              <a:srgbClr val="FF33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72113" y="5626140"/>
            <a:ext cx="571500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62588" y="5083600"/>
            <a:ext cx="57150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83172" y="2449140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[W/m2]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80575" y="5756749"/>
            <a:ext cx="93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it-IT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[-]</a:t>
            </a:r>
            <a:endParaRPr lang="en-GB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793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AA7C2E11D63E48AB9100305E5D58AE" ma:contentTypeVersion="0" ma:contentTypeDescription="Create a new document." ma:contentTypeScope="" ma:versionID="a9cc6ef55b87e7614d9e014655348e8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D540674-CA37-4896-A58A-5F7F090692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ED393C-399A-4ECA-9A0A-849B1E59EE29}">
  <ds:schemaRefs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B3F7AB5-2B3B-44EE-B7D7-12906E541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122664</TotalTime>
  <Words>522</Words>
  <Application>Microsoft Office PowerPoint</Application>
  <PresentationFormat>A4 Paper (210x297 mm)</PresentationFormat>
  <Paragraphs>178</Paragraphs>
  <Slides>10</Slides>
  <Notes>3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2_Sketchbook</vt:lpstr>
      <vt:lpstr>Dealing with ferrite heating:  Figures OF Merit And design guidelines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 UP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Author  Date</dc:title>
  <dc:creator>Alessandro Dallocchio</dc:creator>
  <cp:lastModifiedBy>Alessandro Bertarelli</cp:lastModifiedBy>
  <cp:revision>3101</cp:revision>
  <cp:lastPrinted>2012-11-19T09:43:28Z</cp:lastPrinted>
  <dcterms:created xsi:type="dcterms:W3CDTF">2009-09-14T15:56:01Z</dcterms:created>
  <dcterms:modified xsi:type="dcterms:W3CDTF">2012-11-20T07:31:59Z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0x010100F9AA7C2E11D63E48AB9100305E5D58AE</vt:lpwstr>
  </property>
  <property fmtid="{D5CDD505-2E9C-101B-9397-08002B2CF9AE}" pid="3" name="Enregistré le:">
    <vt:lpwstr>2010-12-04T23:00:00+00:00</vt:lpwstr>
  </property>
</Properties>
</file>