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3" r:id="rId3"/>
    <p:sldId id="258" r:id="rId4"/>
    <p:sldId id="260" r:id="rId5"/>
    <p:sldId id="264" r:id="rId6"/>
    <p:sldId id="267" r:id="rId7"/>
    <p:sldId id="266" r:id="rId8"/>
    <p:sldId id="269" r:id="rId9"/>
    <p:sldId id="270" r:id="rId10"/>
    <p:sldId id="272" r:id="rId11"/>
    <p:sldId id="273" r:id="rId12"/>
    <p:sldId id="274"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6" autoAdjust="0"/>
    <p:restoredTop sz="94685" autoAdjust="0"/>
  </p:normalViewPr>
  <p:slideViewPr>
    <p:cSldViewPr snapToGrid="0">
      <p:cViewPr varScale="1">
        <p:scale>
          <a:sx n="104" d="100"/>
          <a:sy n="104" d="100"/>
        </p:scale>
        <p:origin x="-14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330" cy="7633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4757E-7473-4833-964B-C1503BD9C681}" type="datetimeFigureOut">
              <a:rPr lang="en-US" smtClean="0"/>
              <a:pPr/>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90989-9C53-4165-BAE9-CCCC01605252}" type="slidenum">
              <a:rPr lang="en-US" smtClean="0"/>
              <a:pPr/>
              <a:t>‹#›</a:t>
            </a:fld>
            <a:endParaRPr lang="en-US"/>
          </a:p>
        </p:txBody>
      </p:sp>
    </p:spTree>
    <p:extLst>
      <p:ext uri="{BB962C8B-B14F-4D97-AF65-F5344CB8AC3E}">
        <p14:creationId xmlns:p14="http://schemas.microsoft.com/office/powerpoint/2010/main" val="124709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0989-9C53-4165-BAE9-CCCC01605252}"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AA8B9E-9775-4C35-9E40-250D328E70BC}" type="datetime1">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41B12-E865-4897-A319-4A02504B49EA}" type="datetime1">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D20A5B-F1AC-4456-9801-38342B1886CF}" type="datetime1">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268F1-E8BF-4FB6-B740-66EED50AA57D}" type="datetime1">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AE9738-B828-48CC-ACB3-750A3CE8D94E}" type="datetime1">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0C974-A5C9-4B2C-AB3B-1A2277ED1AC3}" type="datetime1">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89FE1-5B69-4415-BDE7-9B48FD364F41}" type="datetime1">
              <a:rPr lang="en-US" smtClean="0"/>
              <a:pPr/>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001BB-F0A1-4B20-9453-F4909855389C}" type="datetime1">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D0A44-A0CD-4D19-8234-6968F95FE973}" type="datetime1">
              <a:rPr lang="en-US" smtClean="0"/>
              <a:pPr/>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EE69C-D82B-46A0-A6A4-7ED7F5C22905}" type="datetime1">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BFED1-28E7-4FE6-B898-3B67A66C8460}" type="datetime1">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7F35D-C963-45AB-8740-EEBE66BB4CBA}" type="datetime1">
              <a:rPr lang="en-US" smtClean="0"/>
              <a:pPr/>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A0C2C-73A2-4010-A99B-918A450F95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6.wmf"/><Relationship Id="rId4" Type="http://schemas.openxmlformats.org/officeDocument/2006/relationships/hyperlink" Target="http://cdsweb.cern.ch/record/118026/files/p1.pdf" TargetMode="External"/><Relationship Id="rId9"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6.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Beam impedance of </a:t>
            </a:r>
            <a:br>
              <a:rPr lang="en-US" dirty="0" smtClean="0"/>
            </a:br>
            <a:r>
              <a:rPr lang="en-US" dirty="0" smtClean="0"/>
              <a:t>63mm VM with  unshielded Bellows</a:t>
            </a:r>
            <a:endParaRPr lang="en-US" dirty="0"/>
          </a:p>
        </p:txBody>
      </p:sp>
      <p:sp>
        <p:nvSpPr>
          <p:cNvPr id="3" name="Subtitle 2"/>
          <p:cNvSpPr>
            <a:spLocks noGrp="1"/>
          </p:cNvSpPr>
          <p:nvPr>
            <p:ph type="subTitle" idx="1"/>
          </p:nvPr>
        </p:nvSpPr>
        <p:spPr/>
        <p:txBody>
          <a:bodyPr/>
          <a:lstStyle/>
          <a:p>
            <a:r>
              <a:rPr lang="en-US" dirty="0" smtClean="0"/>
              <a:t>Tuesday 6/11 2012</a:t>
            </a:r>
          </a:p>
          <a:p>
            <a:r>
              <a:rPr lang="en-US" dirty="0" err="1" smtClean="0"/>
              <a:t>O.Berrig</a:t>
            </a:r>
            <a:r>
              <a:rPr lang="en-US" dirty="0" smtClean="0"/>
              <a:t> &amp; B. Salvant </a:t>
            </a:r>
            <a:endParaRPr lang="en-US" dirty="0"/>
          </a:p>
        </p:txBody>
      </p:sp>
      <p:sp>
        <p:nvSpPr>
          <p:cNvPr id="4" name="Slide Number Placeholder 3"/>
          <p:cNvSpPr>
            <a:spLocks noGrp="1"/>
          </p:cNvSpPr>
          <p:nvPr>
            <p:ph type="sldNum" sz="quarter" idx="12"/>
          </p:nvPr>
        </p:nvSpPr>
        <p:spPr/>
        <p:txBody>
          <a:bodyPr/>
          <a:lstStyle/>
          <a:p>
            <a:fld id="{F5CA0C2C-73A2-4010-A99B-918A450F9526}"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CA0C2C-73A2-4010-A99B-918A450F9526}" type="slidenum">
              <a:rPr lang="en-US" smtClean="0"/>
              <a:pPr/>
              <a:t>10</a:t>
            </a:fld>
            <a:endParaRPr lang="en-US"/>
          </a:p>
        </p:txBody>
      </p:sp>
      <p:grpSp>
        <p:nvGrpSpPr>
          <p:cNvPr id="3" name="Group 2"/>
          <p:cNvGrpSpPr/>
          <p:nvPr/>
        </p:nvGrpSpPr>
        <p:grpSpPr>
          <a:xfrm>
            <a:off x="1528899" y="2391429"/>
            <a:ext cx="5593100" cy="1894518"/>
            <a:chOff x="641931" y="1147845"/>
            <a:chExt cx="5593100" cy="1894518"/>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31" y="1147845"/>
              <a:ext cx="2577787" cy="189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5032" y="1369009"/>
              <a:ext cx="2549999" cy="148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2807023" y="150830"/>
            <a:ext cx="3840665" cy="523220"/>
          </a:xfrm>
          <a:prstGeom prst="rect">
            <a:avLst/>
          </a:prstGeom>
          <a:noFill/>
        </p:spPr>
        <p:txBody>
          <a:bodyPr wrap="square" rtlCol="0">
            <a:spAutoFit/>
          </a:bodyPr>
          <a:lstStyle/>
          <a:p>
            <a:r>
              <a:rPr lang="en-US" sz="2800" dirty="0" smtClean="0"/>
              <a:t>Horizontal offset</a:t>
            </a:r>
          </a:p>
        </p:txBody>
      </p:sp>
      <p:sp>
        <p:nvSpPr>
          <p:cNvPr id="4" name="TextBox 3"/>
          <p:cNvSpPr txBox="1"/>
          <p:nvPr/>
        </p:nvSpPr>
        <p:spPr>
          <a:xfrm>
            <a:off x="1316736" y="969264"/>
            <a:ext cx="6766560" cy="1200329"/>
          </a:xfrm>
          <a:prstGeom prst="rect">
            <a:avLst/>
          </a:prstGeom>
          <a:noFill/>
        </p:spPr>
        <p:txBody>
          <a:bodyPr wrap="square" rtlCol="0">
            <a:spAutoFit/>
          </a:bodyPr>
          <a:lstStyle/>
          <a:p>
            <a:r>
              <a:rPr lang="en-US" dirty="0" smtClean="0"/>
              <a:t>Unfortunately, both of the following structures: “the real structure with the RF-fingers” and a “simplified model”, have problems with unphysical fields that introduces constant potentials in the wake-functions. Reported to CST.</a:t>
            </a:r>
            <a:endParaRPr lang="en-GB" dirty="0"/>
          </a:p>
        </p:txBody>
      </p:sp>
    </p:spTree>
    <p:extLst>
      <p:ext uri="{BB962C8B-B14F-4D97-AF65-F5344CB8AC3E}">
        <p14:creationId xmlns:p14="http://schemas.microsoft.com/office/powerpoint/2010/main" val="148275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CA0C2C-73A2-4010-A99B-918A450F9526}" type="slidenum">
              <a:rPr lang="en-US" smtClean="0"/>
              <a:pPr/>
              <a:t>11</a:t>
            </a:fld>
            <a:endParaRPr lang="en-US"/>
          </a:p>
        </p:txBody>
      </p:sp>
      <p:sp>
        <p:nvSpPr>
          <p:cNvPr id="3" name="TextBox 2"/>
          <p:cNvSpPr txBox="1"/>
          <p:nvPr/>
        </p:nvSpPr>
        <p:spPr>
          <a:xfrm>
            <a:off x="1335024" y="150830"/>
            <a:ext cx="6638544" cy="523220"/>
          </a:xfrm>
          <a:prstGeom prst="rect">
            <a:avLst/>
          </a:prstGeom>
          <a:noFill/>
        </p:spPr>
        <p:txBody>
          <a:bodyPr wrap="square" rtlCol="0">
            <a:spAutoFit/>
          </a:bodyPr>
          <a:lstStyle/>
          <a:p>
            <a:r>
              <a:rPr lang="en-US" sz="2800" dirty="0" smtClean="0"/>
              <a:t>No cavity effect, i.e. fields are not captured</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270" y="788289"/>
            <a:ext cx="3995532" cy="28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07" y="806577"/>
            <a:ext cx="4018978" cy="291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98" y="3780281"/>
            <a:ext cx="4042029" cy="2883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7745" y="3854577"/>
            <a:ext cx="3930175" cy="27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3447288" y="1472184"/>
            <a:ext cx="649224" cy="32918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ight Arrow 12"/>
          <p:cNvSpPr/>
          <p:nvPr/>
        </p:nvSpPr>
        <p:spPr>
          <a:xfrm>
            <a:off x="5017008" y="4395216"/>
            <a:ext cx="649224" cy="32918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0211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CA0C2C-73A2-4010-A99B-918A450F9526}" type="slidenum">
              <a:rPr lang="en-US" smtClean="0"/>
              <a:pPr/>
              <a:t>12</a:t>
            </a:fld>
            <a:endParaRPr lang="en-US"/>
          </a:p>
        </p:txBody>
      </p:sp>
      <p:sp>
        <p:nvSpPr>
          <p:cNvPr id="3" name="TextBox 2"/>
          <p:cNvSpPr txBox="1"/>
          <p:nvPr/>
        </p:nvSpPr>
        <p:spPr>
          <a:xfrm>
            <a:off x="3566160" y="530352"/>
            <a:ext cx="2350008" cy="461665"/>
          </a:xfrm>
          <a:prstGeom prst="rect">
            <a:avLst/>
          </a:prstGeom>
          <a:noFill/>
        </p:spPr>
        <p:txBody>
          <a:bodyPr wrap="square" rtlCol="0">
            <a:spAutoFit/>
          </a:bodyPr>
          <a:lstStyle/>
          <a:p>
            <a:r>
              <a:rPr lang="en-US" sz="2400" dirty="0" smtClean="0"/>
              <a:t>CONCLUSION</a:t>
            </a:r>
            <a:endParaRPr lang="en-GB" sz="2400" dirty="0"/>
          </a:p>
        </p:txBody>
      </p:sp>
      <p:sp>
        <p:nvSpPr>
          <p:cNvPr id="4" name="TextBox 3"/>
          <p:cNvSpPr txBox="1"/>
          <p:nvPr/>
        </p:nvSpPr>
        <p:spPr>
          <a:xfrm>
            <a:off x="777240" y="1353312"/>
            <a:ext cx="7717536" cy="3139321"/>
          </a:xfrm>
          <a:prstGeom prst="rect">
            <a:avLst/>
          </a:prstGeom>
          <a:noFill/>
        </p:spPr>
        <p:txBody>
          <a:bodyPr wrap="square" rtlCol="0">
            <a:spAutoFit/>
          </a:bodyPr>
          <a:lstStyle/>
          <a:p>
            <a:pPr marL="342900" indent="-342900">
              <a:buAutoNum type="arabicPeriod"/>
            </a:pPr>
            <a:r>
              <a:rPr lang="en-US" dirty="0" smtClean="0"/>
              <a:t>The longitudinal impedance depends on how much the RF fingers are stretched. The impedance is close to zero in either completely compressed state or completely stretched state. The maximum normalized longitudinal impedance is about:  </a:t>
            </a:r>
            <a:r>
              <a:rPr lang="en-US" dirty="0" err="1"/>
              <a:t>Z</a:t>
            </a:r>
            <a:r>
              <a:rPr lang="en-US" baseline="-25000" dirty="0" err="1"/>
              <a:t>longitudinal</a:t>
            </a:r>
            <a:r>
              <a:rPr lang="en-US" dirty="0"/>
              <a:t>/n =  </a:t>
            </a:r>
            <a:r>
              <a:rPr lang="en-US" dirty="0" smtClean="0"/>
              <a:t>1.5 </a:t>
            </a:r>
            <a:r>
              <a:rPr lang="en-US" dirty="0"/>
              <a:t>*10</a:t>
            </a:r>
            <a:r>
              <a:rPr lang="en-US" baseline="30000" dirty="0"/>
              <a:t>-4</a:t>
            </a:r>
            <a:r>
              <a:rPr lang="en-US" dirty="0"/>
              <a:t> </a:t>
            </a:r>
            <a:r>
              <a:rPr lang="el-GR" dirty="0" smtClean="0"/>
              <a:t>Ω</a:t>
            </a:r>
            <a:endParaRPr lang="en-US" dirty="0" smtClean="0"/>
          </a:p>
          <a:p>
            <a:pPr marL="342900" indent="-342900">
              <a:buAutoNum type="arabicPeriod"/>
            </a:pPr>
            <a:endParaRPr lang="en-US" dirty="0" smtClean="0"/>
          </a:p>
          <a:p>
            <a:pPr marL="342900" indent="-342900">
              <a:buFontTx/>
              <a:buAutoNum type="arabicPeriod"/>
            </a:pPr>
            <a:r>
              <a:rPr lang="en-US" dirty="0" smtClean="0"/>
              <a:t>A normalized impedance of </a:t>
            </a:r>
            <a:r>
              <a:rPr lang="en-US" dirty="0"/>
              <a:t>1.5 *10</a:t>
            </a:r>
            <a:r>
              <a:rPr lang="en-US" baseline="30000" dirty="0"/>
              <a:t>-4</a:t>
            </a:r>
            <a:r>
              <a:rPr lang="en-US" dirty="0"/>
              <a:t> </a:t>
            </a:r>
            <a:r>
              <a:rPr lang="el-GR" dirty="0" smtClean="0"/>
              <a:t>Ω</a:t>
            </a:r>
            <a:r>
              <a:rPr lang="en-US" dirty="0" smtClean="0"/>
              <a:t> can not be used for all the PIM modules, but only in selected equipment.</a:t>
            </a:r>
          </a:p>
          <a:p>
            <a:pPr marL="342900" indent="-342900">
              <a:buFontTx/>
              <a:buAutoNum type="arabicPeriod"/>
            </a:pPr>
            <a:endParaRPr lang="en-US" dirty="0" smtClean="0"/>
          </a:p>
          <a:p>
            <a:pPr marL="342900" indent="-342900">
              <a:buFontTx/>
              <a:buAutoNum type="arabicPeriod"/>
            </a:pPr>
            <a:endParaRPr lang="en-US" dirty="0"/>
          </a:p>
          <a:p>
            <a:pPr marL="342900" indent="-342900">
              <a:buAutoNum type="arabicPeriod"/>
            </a:pPr>
            <a:endParaRPr lang="en-GB" dirty="0"/>
          </a:p>
          <a:p>
            <a:endParaRPr lang="en-GB" dirty="0"/>
          </a:p>
        </p:txBody>
      </p:sp>
    </p:spTree>
    <p:extLst>
      <p:ext uri="{BB962C8B-B14F-4D97-AF65-F5344CB8AC3E}">
        <p14:creationId xmlns:p14="http://schemas.microsoft.com/office/powerpoint/2010/main" val="771876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CA0C2C-73A2-4010-A99B-918A450F9526}" type="slidenum">
              <a:rPr lang="en-US" smtClean="0"/>
              <a:pPr/>
              <a:t>13</a:t>
            </a:fld>
            <a:endParaRPr lang="en-US"/>
          </a:p>
        </p:txBody>
      </p:sp>
      <p:sp>
        <p:nvSpPr>
          <p:cNvPr id="3" name="TextBox 2"/>
          <p:cNvSpPr txBox="1"/>
          <p:nvPr/>
        </p:nvSpPr>
        <p:spPr>
          <a:xfrm>
            <a:off x="1661375" y="553792"/>
            <a:ext cx="6619740" cy="461665"/>
          </a:xfrm>
          <a:prstGeom prst="rect">
            <a:avLst/>
          </a:prstGeom>
          <a:noFill/>
        </p:spPr>
        <p:txBody>
          <a:bodyPr wrap="square" rtlCol="0">
            <a:spAutoFit/>
          </a:bodyPr>
          <a:lstStyle/>
          <a:p>
            <a:r>
              <a:rPr lang="da-DK" sz="2400" dirty="0" err="1" smtClean="0"/>
              <a:t>Additional</a:t>
            </a:r>
            <a:endParaRPr lang="en-GB" sz="24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016" y="365036"/>
            <a:ext cx="2570542" cy="286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2732" y="1107581"/>
            <a:ext cx="2524260" cy="2031325"/>
          </a:xfrm>
          <a:prstGeom prst="rect">
            <a:avLst/>
          </a:prstGeom>
          <a:noFill/>
        </p:spPr>
        <p:txBody>
          <a:bodyPr wrap="square" rtlCol="0">
            <a:spAutoFit/>
          </a:bodyPr>
          <a:lstStyle/>
          <a:p>
            <a:r>
              <a:rPr lang="da-DK" dirty="0" err="1" smtClean="0"/>
              <a:t>Impendance</a:t>
            </a:r>
            <a:r>
              <a:rPr lang="da-DK" dirty="0" smtClean="0"/>
              <a:t> of a </a:t>
            </a:r>
            <a:r>
              <a:rPr lang="da-DK" dirty="0" err="1" smtClean="0"/>
              <a:t>structure</a:t>
            </a:r>
            <a:r>
              <a:rPr lang="da-DK" dirty="0" smtClean="0"/>
              <a:t> </a:t>
            </a:r>
            <a:r>
              <a:rPr lang="da-DK" dirty="0" err="1" smtClean="0"/>
              <a:t>that</a:t>
            </a:r>
            <a:r>
              <a:rPr lang="da-DK" dirty="0" smtClean="0"/>
              <a:t> is 10mm </a:t>
            </a:r>
            <a:r>
              <a:rPr lang="da-DK" dirty="0" err="1" smtClean="0"/>
              <a:t>horizontal</a:t>
            </a:r>
            <a:r>
              <a:rPr lang="da-DK" dirty="0" smtClean="0"/>
              <a:t> offset. </a:t>
            </a:r>
            <a:r>
              <a:rPr lang="da-DK" dirty="0" err="1" smtClean="0"/>
              <a:t>There</a:t>
            </a:r>
            <a:r>
              <a:rPr lang="da-DK" dirty="0" smtClean="0"/>
              <a:t> </a:t>
            </a:r>
            <a:r>
              <a:rPr lang="da-DK" dirty="0" err="1" smtClean="0"/>
              <a:t>are</a:t>
            </a:r>
            <a:r>
              <a:rPr lang="da-DK" dirty="0" smtClean="0"/>
              <a:t> </a:t>
            </a:r>
            <a:r>
              <a:rPr lang="da-DK" dirty="0" err="1" smtClean="0"/>
              <a:t>no</a:t>
            </a:r>
            <a:r>
              <a:rPr lang="da-DK" dirty="0" smtClean="0"/>
              <a:t> </a:t>
            </a:r>
            <a:r>
              <a:rPr lang="da-DK" dirty="0" err="1" smtClean="0"/>
              <a:t>vacuum</a:t>
            </a:r>
            <a:r>
              <a:rPr lang="da-DK" dirty="0" smtClean="0"/>
              <a:t> </a:t>
            </a:r>
            <a:r>
              <a:rPr lang="da-DK" dirty="0" err="1" smtClean="0"/>
              <a:t>chambers</a:t>
            </a:r>
            <a:r>
              <a:rPr lang="da-DK" dirty="0" smtClean="0"/>
              <a:t> on </a:t>
            </a:r>
            <a:r>
              <a:rPr lang="da-DK" dirty="0" err="1" smtClean="0"/>
              <a:t>each</a:t>
            </a:r>
            <a:r>
              <a:rPr lang="da-DK" dirty="0" smtClean="0"/>
              <a:t> side. The </a:t>
            </a:r>
            <a:r>
              <a:rPr lang="da-DK" dirty="0" err="1" smtClean="0"/>
              <a:t>structure</a:t>
            </a:r>
            <a:r>
              <a:rPr lang="da-DK" dirty="0" smtClean="0"/>
              <a:t> is </a:t>
            </a:r>
            <a:r>
              <a:rPr lang="da-DK" dirty="0" err="1" smtClean="0"/>
              <a:t>seen</a:t>
            </a:r>
            <a:r>
              <a:rPr lang="da-DK" dirty="0" smtClean="0"/>
              <a:t> from </a:t>
            </a:r>
            <a:r>
              <a:rPr lang="da-DK" dirty="0" err="1" smtClean="0"/>
              <a:t>above</a:t>
            </a:r>
            <a:r>
              <a:rPr lang="da-DK" dirty="0" smtClean="0"/>
              <a:t>.</a:t>
            </a:r>
            <a:endParaRPr lang="en-GB" dirty="0"/>
          </a:p>
        </p:txBody>
      </p:sp>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785" y="3907933"/>
            <a:ext cx="2128752" cy="79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786" y="4974465"/>
            <a:ext cx="2128752" cy="78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2423" y="3301353"/>
            <a:ext cx="1558343" cy="369332"/>
          </a:xfrm>
          <a:prstGeom prst="rect">
            <a:avLst/>
          </a:prstGeom>
          <a:noFill/>
        </p:spPr>
        <p:txBody>
          <a:bodyPr wrap="square" rtlCol="0">
            <a:spAutoFit/>
          </a:bodyPr>
          <a:lstStyle/>
          <a:p>
            <a:r>
              <a:rPr lang="da-DK" dirty="0" err="1" smtClean="0"/>
              <a:t>Horizontal</a:t>
            </a:r>
            <a:endParaRPr lang="en-GB" dirty="0"/>
          </a:p>
        </p:txBody>
      </p:sp>
      <p:sp>
        <p:nvSpPr>
          <p:cNvPr id="9" name="TextBox 8"/>
          <p:cNvSpPr txBox="1"/>
          <p:nvPr/>
        </p:nvSpPr>
        <p:spPr>
          <a:xfrm>
            <a:off x="3771388" y="3299205"/>
            <a:ext cx="1558343" cy="369332"/>
          </a:xfrm>
          <a:prstGeom prst="rect">
            <a:avLst/>
          </a:prstGeom>
          <a:noFill/>
        </p:spPr>
        <p:txBody>
          <a:bodyPr wrap="square" rtlCol="0">
            <a:spAutoFit/>
          </a:bodyPr>
          <a:lstStyle/>
          <a:p>
            <a:r>
              <a:rPr lang="da-DK" dirty="0" err="1" smtClean="0"/>
              <a:t>Vertical</a:t>
            </a:r>
            <a:endParaRPr lang="en-GB" dirty="0"/>
          </a:p>
        </p:txBody>
      </p:sp>
      <p:sp>
        <p:nvSpPr>
          <p:cNvPr id="10" name="TextBox 9"/>
          <p:cNvSpPr txBox="1"/>
          <p:nvPr/>
        </p:nvSpPr>
        <p:spPr>
          <a:xfrm>
            <a:off x="6898837" y="3297057"/>
            <a:ext cx="1558343" cy="369332"/>
          </a:xfrm>
          <a:prstGeom prst="rect">
            <a:avLst/>
          </a:prstGeom>
          <a:noFill/>
        </p:spPr>
        <p:txBody>
          <a:bodyPr wrap="square" rtlCol="0">
            <a:spAutoFit/>
          </a:bodyPr>
          <a:lstStyle/>
          <a:p>
            <a:r>
              <a:rPr lang="da-DK" dirty="0" err="1" smtClean="0"/>
              <a:t>Longitudinal</a:t>
            </a:r>
            <a:endParaRPr lang="en-GB" dirty="0"/>
          </a:p>
        </p:txBody>
      </p:sp>
      <p:pic>
        <p:nvPicPr>
          <p:cNvPr id="286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6577" y="3907933"/>
            <a:ext cx="1944710" cy="75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1772" y="5038860"/>
            <a:ext cx="1889515" cy="70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1100" y="3952300"/>
            <a:ext cx="1991432" cy="75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8732" y="5038860"/>
            <a:ext cx="1932322" cy="71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26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solidFill>
                  <a:prstClr val="black"/>
                </a:solidFill>
              </a:rPr>
              <a:t>CST model of the VM module (diameter = 63 mm)</a:t>
            </a:r>
            <a:endParaRPr lang="en-US" dirty="0"/>
          </a:p>
        </p:txBody>
      </p:sp>
      <p:sp>
        <p:nvSpPr>
          <p:cNvPr id="5" name="Slide Number Placeholder 4"/>
          <p:cNvSpPr>
            <a:spLocks noGrp="1"/>
          </p:cNvSpPr>
          <p:nvPr>
            <p:ph type="sldNum" sz="quarter" idx="12"/>
          </p:nvPr>
        </p:nvSpPr>
        <p:spPr/>
        <p:txBody>
          <a:bodyPr/>
          <a:lstStyle/>
          <a:p>
            <a:fld id="{F5CA0C2C-73A2-4010-A99B-918A450F9526}" type="slidenum">
              <a:rPr lang="en-US" smtClean="0"/>
              <a:pPr/>
              <a:t>2</a:t>
            </a:fld>
            <a:endParaRPr lang="en-US"/>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6142" y="1600200"/>
            <a:ext cx="487171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478876" y="3034145"/>
            <a:ext cx="0" cy="1762299"/>
          </a:xfrm>
          <a:prstGeom prst="straightConnector1">
            <a:avLst/>
          </a:prstGeom>
          <a:ln w="317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60071" y="3312037"/>
            <a:ext cx="964277" cy="369332"/>
          </a:xfrm>
          <a:prstGeom prst="rect">
            <a:avLst/>
          </a:prstGeom>
          <a:noFill/>
        </p:spPr>
        <p:txBody>
          <a:bodyPr wrap="square" rtlCol="0">
            <a:spAutoFit/>
          </a:bodyPr>
          <a:lstStyle/>
          <a:p>
            <a:r>
              <a:rPr lang="en-US" dirty="0" smtClean="0">
                <a:solidFill>
                  <a:schemeClr val="bg1"/>
                </a:solidFill>
              </a:rPr>
              <a:t>63 mm</a:t>
            </a:r>
            <a:endParaRPr lang="en-GB"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CST model of the RF fingers</a:t>
            </a:r>
            <a:endParaRPr lang="en-US" dirty="0"/>
          </a:p>
        </p:txBody>
      </p:sp>
      <p:sp>
        <p:nvSpPr>
          <p:cNvPr id="4" name="Slide Number Placeholder 3"/>
          <p:cNvSpPr>
            <a:spLocks noGrp="1"/>
          </p:cNvSpPr>
          <p:nvPr>
            <p:ph type="sldNum" sz="quarter" idx="12"/>
          </p:nvPr>
        </p:nvSpPr>
        <p:spPr/>
        <p:txBody>
          <a:bodyPr/>
          <a:lstStyle/>
          <a:p>
            <a:fld id="{F5CA0C2C-73A2-4010-A99B-918A450F9526}" type="slidenum">
              <a:rPr lang="en-US" smtClean="0"/>
              <a:pPr/>
              <a:t>3</a:t>
            </a:fld>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262" y="1842049"/>
            <a:ext cx="2716213"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931" y="1600200"/>
            <a:ext cx="2239281" cy="225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97280" y="3986784"/>
            <a:ext cx="3346704" cy="923330"/>
          </a:xfrm>
          <a:prstGeom prst="rect">
            <a:avLst/>
          </a:prstGeom>
          <a:noFill/>
        </p:spPr>
        <p:txBody>
          <a:bodyPr wrap="square" rtlCol="0">
            <a:spAutoFit/>
          </a:bodyPr>
          <a:lstStyle/>
          <a:p>
            <a:r>
              <a:rPr lang="en-US" dirty="0" smtClean="0"/>
              <a:t>The natural state of the RF fingers</a:t>
            </a:r>
          </a:p>
          <a:p>
            <a:r>
              <a:rPr lang="en-US" dirty="0" smtClean="0"/>
              <a:t>( The RF fingers will naturally go</a:t>
            </a:r>
          </a:p>
          <a:p>
            <a:r>
              <a:rPr lang="en-US" dirty="0" smtClean="0"/>
              <a:t>   back to this state</a:t>
            </a:r>
            <a:r>
              <a:rPr lang="en-GB" dirty="0" smtClean="0"/>
              <a:t>  )</a:t>
            </a:r>
            <a:endParaRPr lang="en-US" dirty="0" smtClean="0"/>
          </a:p>
        </p:txBody>
      </p:sp>
      <p:sp>
        <p:nvSpPr>
          <p:cNvPr id="8" name="TextBox 7"/>
          <p:cNvSpPr txBox="1"/>
          <p:nvPr/>
        </p:nvSpPr>
        <p:spPr>
          <a:xfrm>
            <a:off x="4700016" y="3974592"/>
            <a:ext cx="4480560" cy="369332"/>
          </a:xfrm>
          <a:prstGeom prst="rect">
            <a:avLst/>
          </a:prstGeom>
          <a:noFill/>
        </p:spPr>
        <p:txBody>
          <a:bodyPr wrap="square" rtlCol="0">
            <a:spAutoFit/>
          </a:bodyPr>
          <a:lstStyle/>
          <a:p>
            <a:r>
              <a:rPr lang="en-US" dirty="0" smtClean="0"/>
              <a:t>RF fingers in the machine (cold and stretched)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524000"/>
          </a:xfrm>
        </p:spPr>
        <p:txBody>
          <a:bodyPr>
            <a:normAutofit fontScale="90000"/>
          </a:bodyPr>
          <a:lstStyle/>
          <a:p>
            <a:r>
              <a:rPr lang="en-US" dirty="0" smtClean="0"/>
              <a:t>Theory</a:t>
            </a:r>
            <a:br>
              <a:rPr lang="en-US" dirty="0" smtClean="0"/>
            </a:br>
            <a:r>
              <a:rPr lang="en-US" sz="800" dirty="0" smtClean="0"/>
              <a:t>  </a:t>
            </a:r>
            <a:r>
              <a:rPr lang="en-US" dirty="0" smtClean="0"/>
              <a:t/>
            </a:r>
            <a:br>
              <a:rPr lang="en-US" dirty="0" smtClean="0"/>
            </a:br>
            <a:r>
              <a:rPr lang="en-GB" sz="2200" u="sng" dirty="0" smtClean="0">
                <a:hlinkClick r:id="rId4"/>
              </a:rPr>
              <a:t>http://cdsweb.cern.ch/record/118026/files/p1.pdf</a:t>
            </a:r>
            <a:r>
              <a:rPr lang="en-GB" sz="2200" dirty="0" smtClean="0"/>
              <a:t> </a:t>
            </a:r>
            <a:r>
              <a:rPr lang="en-US" sz="2200" dirty="0" smtClean="0"/>
              <a:t>( page 87 ) </a:t>
            </a:r>
            <a:r>
              <a:rPr lang="en-US" dirty="0" smtClean="0"/>
              <a:t/>
            </a:r>
            <a:br>
              <a:rPr lang="en-US" dirty="0" smtClean="0"/>
            </a:br>
            <a:endParaRPr lang="en-US" dirty="0"/>
          </a:p>
        </p:txBody>
      </p:sp>
      <p:sp>
        <p:nvSpPr>
          <p:cNvPr id="9" name="TextBox 8"/>
          <p:cNvSpPr txBox="1"/>
          <p:nvPr/>
        </p:nvSpPr>
        <p:spPr>
          <a:xfrm>
            <a:off x="4343400" y="1447800"/>
            <a:ext cx="4800600" cy="369332"/>
          </a:xfrm>
          <a:prstGeom prst="rect">
            <a:avLst/>
          </a:prstGeom>
          <a:noFill/>
        </p:spPr>
        <p:txBody>
          <a:bodyPr wrap="square" rtlCol="0">
            <a:spAutoFit/>
          </a:bodyPr>
          <a:lstStyle/>
          <a:p>
            <a:r>
              <a:rPr lang="en-US" dirty="0" smtClean="0">
                <a:solidFill>
                  <a:srgbClr val="FF0000"/>
                </a:solidFill>
              </a:rPr>
              <a:t> This term vanishes at high energy (ɣ large )</a:t>
            </a:r>
          </a:p>
        </p:txBody>
      </p:sp>
      <p:grpSp>
        <p:nvGrpSpPr>
          <p:cNvPr id="20" name="Group 19"/>
          <p:cNvGrpSpPr/>
          <p:nvPr/>
        </p:nvGrpSpPr>
        <p:grpSpPr>
          <a:xfrm>
            <a:off x="1952625" y="1676400"/>
            <a:ext cx="5272088" cy="1143005"/>
            <a:chOff x="1952625" y="1676395"/>
            <a:chExt cx="5272088" cy="1143005"/>
          </a:xfrm>
        </p:grpSpPr>
        <p:sp>
          <p:nvSpPr>
            <p:cNvPr id="16" name="TextBox 15"/>
            <p:cNvSpPr txBox="1"/>
            <p:nvPr/>
          </p:nvSpPr>
          <p:spPr>
            <a:xfrm>
              <a:off x="2743199" y="1896070"/>
              <a:ext cx="2363057" cy="923330"/>
            </a:xfrm>
            <a:prstGeom prst="rect">
              <a:avLst/>
            </a:prstGeom>
            <a:solidFill>
              <a:srgbClr val="FF0000">
                <a:alpha val="59000"/>
              </a:srgbClr>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dirty="0" smtClean="0"/>
            </a:p>
            <a:p>
              <a:endParaRPr lang="en-US" dirty="0" smtClean="0"/>
            </a:p>
            <a:p>
              <a:endParaRPr lang="en-US" dirty="0"/>
            </a:p>
          </p:txBody>
        </p:sp>
        <p:graphicFrame>
          <p:nvGraphicFramePr>
            <p:cNvPr id="7" name="Content Placeholder 6"/>
            <p:cNvGraphicFramePr>
              <a:graphicFrameLocks noGrp="1" noChangeAspect="1"/>
            </p:cNvGraphicFramePr>
            <p:nvPr>
              <p:ph idx="1"/>
            </p:nvPr>
          </p:nvGraphicFramePr>
          <p:xfrm>
            <a:off x="1952625" y="2028820"/>
            <a:ext cx="5272088" cy="695325"/>
          </p:xfrm>
          <a:graphic>
            <a:graphicData uri="http://schemas.openxmlformats.org/presentationml/2006/ole">
              <mc:AlternateContent xmlns:mc="http://schemas.openxmlformats.org/markup-compatibility/2006">
                <mc:Choice xmlns:v="urn:schemas-microsoft-com:vml" Requires="v">
                  <p:oleObj spid="_x0000_s1457" name="Equation" r:id="rId5" imgW="4431960" imgH="583920" progId="Equation.3">
                    <p:embed/>
                  </p:oleObj>
                </mc:Choice>
                <mc:Fallback>
                  <p:oleObj name="Equation" r:id="rId5" imgW="4431960" imgH="583920" progId="Equation.3">
                    <p:embed/>
                    <p:pic>
                      <p:nvPicPr>
                        <p:cNvPr id="0" name="Content Placeholder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625" y="2028820"/>
                          <a:ext cx="5272088"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Arrow Connector 10"/>
            <p:cNvCxnSpPr/>
            <p:nvPr/>
          </p:nvCxnSpPr>
          <p:spPr>
            <a:xfrm rot="10800000" flipV="1">
              <a:off x="3810000" y="1676395"/>
              <a:ext cx="533400" cy="15239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447800" y="2887682"/>
            <a:ext cx="6324600" cy="3970318"/>
          </a:xfrm>
          <a:prstGeom prst="rect">
            <a:avLst/>
          </a:prstGeom>
          <a:noFill/>
        </p:spPr>
        <p:txBody>
          <a:bodyPr wrap="square" rtlCol="0">
            <a:spAutoFit/>
          </a:bodyPr>
          <a:lstStyle/>
          <a:p>
            <a:r>
              <a:rPr lang="en-US" i="1" dirty="0" smtClean="0"/>
              <a:t>Z</a:t>
            </a:r>
            <a:r>
              <a:rPr lang="en-US" sz="2000" i="1" baseline="-25000" dirty="0" smtClean="0"/>
              <a:t>L </a:t>
            </a:r>
            <a:r>
              <a:rPr lang="en-US" dirty="0" smtClean="0"/>
              <a:t>  = Longitudinal impedance. It is a function of frequency  </a:t>
            </a:r>
            <a:r>
              <a:rPr lang="en-US" i="1" dirty="0" smtClean="0"/>
              <a:t>Z</a:t>
            </a:r>
            <a:r>
              <a:rPr lang="en-US" i="1" baseline="-25000" dirty="0" smtClean="0"/>
              <a:t>L</a:t>
            </a:r>
            <a:r>
              <a:rPr lang="en-US" dirty="0" smtClean="0"/>
              <a:t>(f)</a:t>
            </a:r>
          </a:p>
          <a:p>
            <a:r>
              <a:rPr lang="en-US" dirty="0" smtClean="0"/>
              <a:t>n    = (f/</a:t>
            </a:r>
            <a:r>
              <a:rPr lang="en-US" dirty="0" err="1" smtClean="0"/>
              <a:t>f</a:t>
            </a:r>
            <a:r>
              <a:rPr lang="en-US" baseline="-25000" dirty="0" err="1" smtClean="0"/>
              <a:t>rev</a:t>
            </a:r>
            <a:r>
              <a:rPr lang="en-US" dirty="0" smtClean="0"/>
              <a:t>) </a:t>
            </a:r>
          </a:p>
          <a:p>
            <a:r>
              <a:rPr lang="en-US" dirty="0" err="1" smtClean="0"/>
              <a:t>f</a:t>
            </a:r>
            <a:r>
              <a:rPr lang="en-US" baseline="-25000" dirty="0" err="1" smtClean="0"/>
              <a:t>rev</a:t>
            </a:r>
            <a:r>
              <a:rPr lang="en-US" dirty="0" smtClean="0"/>
              <a:t> = Revolution frequency. For the LHC it is 11.2455 kHz </a:t>
            </a:r>
          </a:p>
          <a:p>
            <a:r>
              <a:rPr lang="en-US" dirty="0" smtClean="0">
                <a:cs typeface="GreekS"/>
              </a:rPr>
              <a:t>      =  Relativistic beta ~ 1</a:t>
            </a:r>
          </a:p>
          <a:p>
            <a:r>
              <a:rPr lang="en-US" dirty="0" smtClean="0"/>
              <a:t>      =  Relativistic gamma</a:t>
            </a:r>
          </a:p>
          <a:p>
            <a:r>
              <a:rPr lang="en-US" i="1" dirty="0" smtClean="0"/>
              <a:t>Z</a:t>
            </a:r>
            <a:r>
              <a:rPr lang="en-US" i="1" baseline="-25000" dirty="0" smtClean="0"/>
              <a:t>0</a:t>
            </a:r>
            <a:r>
              <a:rPr lang="en-US" dirty="0" smtClean="0"/>
              <a:t>   =  Intrinsic impedance (                                 )</a:t>
            </a:r>
          </a:p>
          <a:p>
            <a:r>
              <a:rPr lang="en-US" i="1" dirty="0" smtClean="0"/>
              <a:t>a</a:t>
            </a:r>
            <a:r>
              <a:rPr lang="en-US" dirty="0" smtClean="0"/>
              <a:t>    =  Radius of  the beam </a:t>
            </a:r>
          </a:p>
          <a:p>
            <a:r>
              <a:rPr lang="en-US" i="1" dirty="0" smtClean="0"/>
              <a:t>b</a:t>
            </a:r>
            <a:r>
              <a:rPr lang="en-US" dirty="0" smtClean="0"/>
              <a:t>    =  Radius of the inner of the bellow (= radius of beam pipe)</a:t>
            </a:r>
          </a:p>
          <a:p>
            <a:r>
              <a:rPr lang="en-US" i="1" dirty="0" smtClean="0"/>
              <a:t>b’   </a:t>
            </a:r>
            <a:r>
              <a:rPr lang="en-US" dirty="0" smtClean="0"/>
              <a:t>=  Radius of the outer fold of  bellow</a:t>
            </a:r>
          </a:p>
          <a:p>
            <a:r>
              <a:rPr lang="en-US" i="1" dirty="0" smtClean="0"/>
              <a:t>L</a:t>
            </a:r>
            <a:r>
              <a:rPr lang="en-US" dirty="0" smtClean="0"/>
              <a:t>    =   Accumulated length of the bellow, with an outer radius.</a:t>
            </a:r>
          </a:p>
          <a:p>
            <a:r>
              <a:rPr lang="en-US" dirty="0" smtClean="0"/>
              <a:t>           It is approximately half of the length of the bellow,</a:t>
            </a:r>
          </a:p>
          <a:p>
            <a:r>
              <a:rPr lang="en-US" dirty="0" smtClean="0"/>
              <a:t>           since approximately half the length has an outer radius,</a:t>
            </a:r>
          </a:p>
          <a:p>
            <a:r>
              <a:rPr lang="en-US" dirty="0" smtClean="0"/>
              <a:t>           and half of the length has an inner radius</a:t>
            </a:r>
          </a:p>
          <a:p>
            <a:r>
              <a:rPr lang="en-US" i="1" dirty="0" smtClean="0"/>
              <a:t>R</a:t>
            </a:r>
            <a:r>
              <a:rPr lang="en-US" dirty="0" smtClean="0"/>
              <a:t>    =  Radius of the accelerator. For LHC it is (26659 m / 2</a:t>
            </a:r>
            <a:r>
              <a:rPr lang="en-US" b="1" dirty="0">
                <a:latin typeface="GreekC" pitchFamily="2" charset="0"/>
              </a:rPr>
              <a:t>π</a:t>
            </a:r>
            <a:r>
              <a:rPr lang="en-US" dirty="0" smtClean="0"/>
              <a:t>)</a:t>
            </a:r>
          </a:p>
        </p:txBody>
      </p:sp>
      <p:graphicFrame>
        <p:nvGraphicFramePr>
          <p:cNvPr id="19" name="Object 18"/>
          <p:cNvGraphicFramePr>
            <a:graphicFrameLocks noChangeAspect="1"/>
          </p:cNvGraphicFramePr>
          <p:nvPr/>
        </p:nvGraphicFramePr>
        <p:xfrm>
          <a:off x="4114800" y="4267200"/>
          <a:ext cx="1524000" cy="533400"/>
        </p:xfrm>
        <a:graphic>
          <a:graphicData uri="http://schemas.openxmlformats.org/presentationml/2006/ole">
            <mc:AlternateContent xmlns:mc="http://schemas.openxmlformats.org/markup-compatibility/2006">
              <mc:Choice xmlns:v="urn:schemas-microsoft-com:vml" Requires="v">
                <p:oleObj spid="_x0000_s1458" name="Equation" r:id="rId7" imgW="1523880" imgH="533160" progId="Equation.3">
                  <p:embed/>
                </p:oleObj>
              </mc:Choice>
              <mc:Fallback>
                <p:oleObj name="Equation" r:id="rId7" imgW="1523880" imgH="53316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4267200"/>
                        <a:ext cx="1524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1524000" y="3886200"/>
          <a:ext cx="190500" cy="241300"/>
        </p:xfrm>
        <a:graphic>
          <a:graphicData uri="http://schemas.openxmlformats.org/presentationml/2006/ole">
            <mc:AlternateContent xmlns:mc="http://schemas.openxmlformats.org/markup-compatibility/2006">
              <mc:Choice xmlns:v="urn:schemas-microsoft-com:vml" Requires="v">
                <p:oleObj spid="_x0000_s1459" name="Equation" r:id="rId9" imgW="190440" imgH="241200" progId="Equation.3">
                  <p:embed/>
                </p:oleObj>
              </mc:Choice>
              <mc:Fallback>
                <p:oleObj name="Equation" r:id="rId9" imgW="190440" imgH="2412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3886200"/>
                        <a:ext cx="190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extLst>
              <p:ext uri="{D42A27DB-BD31-4B8C-83A1-F6EECF244321}">
                <p14:modId xmlns:p14="http://schemas.microsoft.com/office/powerpoint/2010/main" val="2079268526"/>
              </p:ext>
            </p:extLst>
          </p:nvPr>
        </p:nvGraphicFramePr>
        <p:xfrm>
          <a:off x="1543050" y="4139159"/>
          <a:ext cx="152400" cy="203200"/>
        </p:xfrm>
        <a:graphic>
          <a:graphicData uri="http://schemas.openxmlformats.org/presentationml/2006/ole">
            <mc:AlternateContent xmlns:mc="http://schemas.openxmlformats.org/markup-compatibility/2006">
              <mc:Choice xmlns:v="urn:schemas-microsoft-com:vml" Requires="v">
                <p:oleObj spid="_x0000_s1460" name="Equation" r:id="rId11" imgW="152280" imgH="203040" progId="Equation.3">
                  <p:embed/>
                </p:oleObj>
              </mc:Choice>
              <mc:Fallback>
                <p:oleObj name="Equation" r:id="rId11" imgW="152280" imgH="20304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3050" y="4139159"/>
                        <a:ext cx="1524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lide Number Placeholder 11"/>
          <p:cNvSpPr>
            <a:spLocks noGrp="1"/>
          </p:cNvSpPr>
          <p:nvPr>
            <p:ph type="sldNum" sz="quarter" idx="12"/>
          </p:nvPr>
        </p:nvSpPr>
        <p:spPr/>
        <p:txBody>
          <a:bodyPr/>
          <a:lstStyle/>
          <a:p>
            <a:fld id="{F5CA0C2C-73A2-4010-A99B-918A450F9526}"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graphicFrame>
        <p:nvGraphicFramePr>
          <p:cNvPr id="19460" name="Object 4"/>
          <p:cNvGraphicFramePr>
            <a:graphicFrameLocks noChangeAspect="1"/>
          </p:cNvGraphicFramePr>
          <p:nvPr/>
        </p:nvGraphicFramePr>
        <p:xfrm>
          <a:off x="243155" y="1248310"/>
          <a:ext cx="635000" cy="508000"/>
        </p:xfrm>
        <a:graphic>
          <a:graphicData uri="http://schemas.openxmlformats.org/presentationml/2006/ole">
            <mc:AlternateContent xmlns:mc="http://schemas.openxmlformats.org/markup-compatibility/2006">
              <mc:Choice xmlns:v="urn:schemas-microsoft-com:vml" Requires="v">
                <p:oleObj spid="_x0000_s19893" name="Equation" r:id="rId3" imgW="634680" imgH="507960" progId="Equation.3">
                  <p:embed/>
                </p:oleObj>
              </mc:Choice>
              <mc:Fallback>
                <p:oleObj name="Equation" r:id="rId3" imgW="634680" imgH="50796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155" y="1248310"/>
                        <a:ext cx="6350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val="1125381080"/>
              </p:ext>
            </p:extLst>
          </p:nvPr>
        </p:nvGraphicFramePr>
        <p:xfrm>
          <a:off x="5994971" y="3454400"/>
          <a:ext cx="685800" cy="254000"/>
        </p:xfrm>
        <a:graphic>
          <a:graphicData uri="http://schemas.openxmlformats.org/presentationml/2006/ole">
            <mc:AlternateContent xmlns:mc="http://schemas.openxmlformats.org/markup-compatibility/2006">
              <mc:Choice xmlns:v="urn:schemas-microsoft-com:vml" Requires="v">
                <p:oleObj spid="_x0000_s19894" name="Equation" r:id="rId5" imgW="685800" imgH="253800" progId="Equation.3">
                  <p:embed/>
                </p:oleObj>
              </mc:Choice>
              <mc:Fallback>
                <p:oleObj name="Equation" r:id="rId5" imgW="685800" imgH="2538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4971" y="3454400"/>
                        <a:ext cx="6858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bwMode="black">
          <a:xfrm>
            <a:off x="1371600" y="3200400"/>
            <a:ext cx="909263" cy="5137"/>
          </a:xfrm>
          <a:prstGeom prst="line">
            <a:avLst/>
          </a:prstGeom>
          <a:ln w="19050">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33800" y="2057400"/>
            <a:ext cx="2743200" cy="584775"/>
          </a:xfrm>
          <a:prstGeom prst="rect">
            <a:avLst/>
          </a:prstGeom>
          <a:solidFill>
            <a:schemeClr val="bg1"/>
          </a:solidFill>
        </p:spPr>
        <p:txBody>
          <a:bodyPr wrap="square" rtlCol="0">
            <a:spAutoFit/>
          </a:bodyPr>
          <a:lstStyle/>
          <a:p>
            <a:endParaRPr lang="en-US" sz="800" dirty="0" smtClean="0"/>
          </a:p>
          <a:p>
            <a:endParaRPr lang="en-US" sz="800" dirty="0" smtClean="0"/>
          </a:p>
          <a:p>
            <a:endParaRPr lang="en-US" sz="800" dirty="0" smtClean="0"/>
          </a:p>
          <a:p>
            <a:endParaRPr lang="en-US" sz="800" dirty="0" smtClean="0"/>
          </a:p>
        </p:txBody>
      </p:sp>
      <p:graphicFrame>
        <p:nvGraphicFramePr>
          <p:cNvPr id="6" name="Content Placeholder 6"/>
          <p:cNvGraphicFramePr>
            <a:graphicFrameLocks noGrp="1" noChangeAspect="1"/>
          </p:cNvGraphicFramePr>
          <p:nvPr>
            <p:ph idx="1"/>
            <p:extLst>
              <p:ext uri="{D42A27DB-BD31-4B8C-83A1-F6EECF244321}">
                <p14:modId xmlns:p14="http://schemas.microsoft.com/office/powerpoint/2010/main" val="496204259"/>
              </p:ext>
            </p:extLst>
          </p:nvPr>
        </p:nvGraphicFramePr>
        <p:xfrm>
          <a:off x="3276600" y="2230438"/>
          <a:ext cx="4929188" cy="454025"/>
        </p:xfrm>
        <a:graphic>
          <a:graphicData uri="http://schemas.openxmlformats.org/presentationml/2006/ole">
            <mc:AlternateContent xmlns:mc="http://schemas.openxmlformats.org/markup-compatibility/2006">
              <mc:Choice xmlns:v="urn:schemas-microsoft-com:vml" Requires="v">
                <p:oleObj spid="_x0000_s19895" name="Equation" r:id="rId7" imgW="4686120" imgH="431640" progId="Equation.3">
                  <p:embed/>
                </p:oleObj>
              </mc:Choice>
              <mc:Fallback>
                <p:oleObj name="Equation" r:id="rId7" imgW="4686120" imgH="431640" progId="Equation.3">
                  <p:embed/>
                  <p:pic>
                    <p:nvPicPr>
                      <p:cNvPr id="0" name="Content Placeholder 6"/>
                      <p:cNvPicPr>
                        <a:picLocks noChangeAspect="1" noChangeArrowheads="1"/>
                      </p:cNvPicPr>
                      <p:nvPr/>
                    </p:nvPicPr>
                    <p:blipFill>
                      <a:blip r:embed="rId8"/>
                      <a:srcRect/>
                      <a:stretch>
                        <a:fillRect/>
                      </a:stretch>
                    </p:blipFill>
                    <p:spPr bwMode="auto">
                      <a:xfrm>
                        <a:off x="3276600" y="2230438"/>
                        <a:ext cx="4929188"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7477298" y="2438400"/>
            <a:ext cx="990600" cy="369332"/>
          </a:xfrm>
          <a:prstGeom prst="rect">
            <a:avLst/>
          </a:prstGeom>
          <a:noFill/>
        </p:spPr>
        <p:txBody>
          <a:bodyPr wrap="square" rtlCol="0">
            <a:spAutoFit/>
          </a:bodyPr>
          <a:lstStyle/>
          <a:p>
            <a:r>
              <a:rPr lang="en-US" dirty="0" smtClean="0">
                <a:solidFill>
                  <a:schemeClr val="tx2">
                    <a:lumMod val="60000"/>
                    <a:lumOff val="40000"/>
                  </a:schemeClr>
                </a:solidFill>
              </a:rPr>
              <a:t>======</a:t>
            </a:r>
            <a:endParaRPr lang="en-US" dirty="0">
              <a:solidFill>
                <a:schemeClr val="tx2">
                  <a:lumMod val="60000"/>
                  <a:lumOff val="40000"/>
                </a:schemeClr>
              </a:solidFill>
            </a:endParaRPr>
          </a:p>
        </p:txBody>
      </p:sp>
      <p:graphicFrame>
        <p:nvGraphicFramePr>
          <p:cNvPr id="19462" name="Content Placeholder 6"/>
          <p:cNvGraphicFramePr>
            <a:graphicFrameLocks noChangeAspect="1"/>
          </p:cNvGraphicFramePr>
          <p:nvPr>
            <p:extLst>
              <p:ext uri="{D42A27DB-BD31-4B8C-83A1-F6EECF244321}">
                <p14:modId xmlns:p14="http://schemas.microsoft.com/office/powerpoint/2010/main" val="2811936088"/>
              </p:ext>
            </p:extLst>
          </p:nvPr>
        </p:nvGraphicFramePr>
        <p:xfrm>
          <a:off x="835025" y="4792663"/>
          <a:ext cx="2292350" cy="530225"/>
        </p:xfrm>
        <a:graphic>
          <a:graphicData uri="http://schemas.openxmlformats.org/presentationml/2006/ole">
            <mc:AlternateContent xmlns:mc="http://schemas.openxmlformats.org/markup-compatibility/2006">
              <mc:Choice xmlns:v="urn:schemas-microsoft-com:vml" Requires="v">
                <p:oleObj spid="_x0000_s19896" name="Equation" r:id="rId9" imgW="1701720" imgH="393480" progId="Equation.3">
                  <p:embed/>
                </p:oleObj>
              </mc:Choice>
              <mc:Fallback>
                <p:oleObj name="Equation" r:id="rId9" imgW="1701720" imgH="393480" progId="Equation.3">
                  <p:embed/>
                  <p:pic>
                    <p:nvPicPr>
                      <p:cNvPr id="0" name="Picture 6"/>
                      <p:cNvPicPr>
                        <a:picLocks noChangeAspect="1" noChangeArrowheads="1"/>
                      </p:cNvPicPr>
                      <p:nvPr/>
                    </p:nvPicPr>
                    <p:blipFill>
                      <a:blip r:embed="rId10"/>
                      <a:srcRect/>
                      <a:stretch>
                        <a:fillRect/>
                      </a:stretch>
                    </p:blipFill>
                    <p:spPr bwMode="auto">
                      <a:xfrm>
                        <a:off x="835025" y="4792663"/>
                        <a:ext cx="2292350" cy="530225"/>
                      </a:xfrm>
                      <a:prstGeom prst="rect">
                        <a:avLst/>
                      </a:prstGeom>
                      <a:solidFill>
                        <a:schemeClr val="bg1">
                          <a:alpha val="44000"/>
                        </a:schemeClr>
                      </a:solidFill>
                    </p:spPr>
                  </p:pic>
                </p:oleObj>
              </mc:Fallback>
            </mc:AlternateContent>
          </a:graphicData>
        </a:graphic>
      </p:graphicFrame>
      <p:sp>
        <p:nvSpPr>
          <p:cNvPr id="11" name="TextBox 10"/>
          <p:cNvSpPr txBox="1"/>
          <p:nvPr/>
        </p:nvSpPr>
        <p:spPr>
          <a:xfrm>
            <a:off x="403252" y="5503523"/>
            <a:ext cx="8275235" cy="923330"/>
          </a:xfrm>
          <a:prstGeom prst="rect">
            <a:avLst/>
          </a:prstGeom>
          <a:noFill/>
        </p:spPr>
        <p:txBody>
          <a:bodyPr wrap="square" rtlCol="0">
            <a:spAutoFit/>
          </a:bodyPr>
          <a:lstStyle/>
          <a:p>
            <a:r>
              <a:rPr lang="en-US" dirty="0" smtClean="0">
                <a:solidFill>
                  <a:schemeClr val="tx2">
                    <a:lumMod val="60000"/>
                    <a:lumOff val="40000"/>
                  </a:schemeClr>
                </a:solidFill>
              </a:rPr>
              <a:t>Where:    p = 2.405 for the first zero of the TM mode [ J</a:t>
            </a:r>
            <a:r>
              <a:rPr lang="en-US" baseline="-25000" dirty="0" smtClean="0">
                <a:solidFill>
                  <a:schemeClr val="tx2">
                    <a:lumMod val="60000"/>
                    <a:lumOff val="40000"/>
                  </a:schemeClr>
                </a:solidFill>
              </a:rPr>
              <a:t>0</a:t>
            </a:r>
            <a:r>
              <a:rPr lang="en-US" dirty="0" smtClean="0">
                <a:solidFill>
                  <a:schemeClr val="tx2">
                    <a:lumMod val="60000"/>
                    <a:lumOff val="40000"/>
                  </a:schemeClr>
                </a:solidFill>
              </a:rPr>
              <a:t>(p)=0 for cylindrical geometry ]</a:t>
            </a:r>
          </a:p>
          <a:p>
            <a:r>
              <a:rPr lang="en-US" dirty="0" smtClean="0">
                <a:solidFill>
                  <a:schemeClr val="tx2">
                    <a:lumMod val="60000"/>
                    <a:lumOff val="40000"/>
                  </a:schemeClr>
                </a:solidFill>
              </a:rPr>
              <a:t>                  c = speed of light</a:t>
            </a:r>
          </a:p>
          <a:p>
            <a:r>
              <a:rPr lang="en-US" dirty="0" smtClean="0">
                <a:solidFill>
                  <a:schemeClr val="tx2">
                    <a:lumMod val="60000"/>
                    <a:lumOff val="40000"/>
                  </a:schemeClr>
                </a:solidFill>
              </a:rPr>
              <a:t>                  b = radius of beam pipe</a:t>
            </a:r>
          </a:p>
        </p:txBody>
      </p:sp>
      <p:sp>
        <p:nvSpPr>
          <p:cNvPr id="13" name="Arc 12"/>
          <p:cNvSpPr/>
          <p:nvPr/>
        </p:nvSpPr>
        <p:spPr>
          <a:xfrm rot="5400000">
            <a:off x="4665846" y="114300"/>
            <a:ext cx="1981200" cy="4191000"/>
          </a:xfrm>
          <a:prstGeom prst="arc">
            <a:avLst>
              <a:gd name="adj1" fmla="val 17347532"/>
              <a:gd name="adj2" fmla="val 0"/>
            </a:avLst>
          </a:prstGeom>
          <a:ln w="15875">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a:stCxn id="13" idx="2"/>
          </p:cNvCxnSpPr>
          <p:nvPr/>
        </p:nvCxnSpPr>
        <p:spPr>
          <a:xfrm flipH="1">
            <a:off x="2424703" y="3200400"/>
            <a:ext cx="3231743" cy="15410"/>
          </a:xfrm>
          <a:prstGeom prst="straightConnector1">
            <a:avLst/>
          </a:prstGeom>
          <a:ln w="15875">
            <a:solidFill>
              <a:schemeClr val="tx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1041114" y="3845958"/>
            <a:ext cx="4799742" cy="5137"/>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1328796" y="3534352"/>
            <a:ext cx="4578844" cy="0"/>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2"/>
          </p:nvPr>
        </p:nvSpPr>
        <p:spPr/>
        <p:txBody>
          <a:bodyPr/>
          <a:lstStyle/>
          <a:p>
            <a:fld id="{F5CA0C2C-73A2-4010-A99B-918A450F9526}" type="slidenum">
              <a:rPr lang="en-US" smtClean="0"/>
              <a:pPr/>
              <a:t>5</a:t>
            </a:fld>
            <a:endParaRPr lang="en-US" dirty="0"/>
          </a:p>
        </p:txBody>
      </p:sp>
      <p:sp>
        <p:nvSpPr>
          <p:cNvPr id="25" name="TextBox 24"/>
          <p:cNvSpPr txBox="1"/>
          <p:nvPr/>
        </p:nvSpPr>
        <p:spPr>
          <a:xfrm>
            <a:off x="3226085" y="1871246"/>
            <a:ext cx="5537771" cy="338554"/>
          </a:xfrm>
          <a:prstGeom prst="rect">
            <a:avLst/>
          </a:prstGeom>
          <a:noFill/>
        </p:spPr>
        <p:txBody>
          <a:bodyPr wrap="square" rtlCol="0">
            <a:spAutoFit/>
          </a:bodyPr>
          <a:lstStyle/>
          <a:p>
            <a:r>
              <a:rPr lang="en-US" sz="1600" dirty="0" smtClean="0">
                <a:solidFill>
                  <a:schemeClr val="tx2">
                    <a:lumMod val="60000"/>
                    <a:lumOff val="40000"/>
                  </a:schemeClr>
                </a:solidFill>
              </a:rPr>
              <a:t>This formula is only valid up to the first cut-off frequency</a:t>
            </a:r>
            <a:endParaRPr lang="en-US" sz="1600" dirty="0">
              <a:solidFill>
                <a:schemeClr val="tx2">
                  <a:lumMod val="60000"/>
                  <a:lumOff val="40000"/>
                </a:schemeClr>
              </a:solidFill>
            </a:endParaRPr>
          </a:p>
        </p:txBody>
      </p:sp>
      <p:cxnSp>
        <p:nvCxnSpPr>
          <p:cNvPr id="16" name="Straight Arrow Connector 15"/>
          <p:cNvCxnSpPr/>
          <p:nvPr/>
        </p:nvCxnSpPr>
        <p:spPr>
          <a:xfrm rot="5400000" flipH="1" flipV="1">
            <a:off x="1677194" y="4190206"/>
            <a:ext cx="1219200" cy="1588"/>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132320" y="2877234"/>
            <a:ext cx="2011680" cy="369332"/>
          </a:xfrm>
          <a:prstGeom prst="rect">
            <a:avLst/>
          </a:prstGeom>
          <a:noFill/>
        </p:spPr>
        <p:txBody>
          <a:bodyPr wrap="square" rtlCol="0">
            <a:spAutoFit/>
          </a:bodyPr>
          <a:lstStyle/>
          <a:p>
            <a:r>
              <a:rPr lang="en-US" sz="900" dirty="0" smtClean="0"/>
              <a:t>Value of the beam impedance, when the RF fingers are not pressed together</a:t>
            </a:r>
            <a:endParaRPr lang="en-GB" sz="900" dirty="0"/>
          </a:p>
        </p:txBody>
      </p:sp>
      <p:cxnSp>
        <p:nvCxnSpPr>
          <p:cNvPr id="7" name="Straight Arrow Connector 6"/>
          <p:cNvCxnSpPr/>
          <p:nvPr/>
        </p:nvCxnSpPr>
        <p:spPr>
          <a:xfrm flipV="1">
            <a:off x="7972598" y="2727606"/>
            <a:ext cx="0" cy="149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 y="126856"/>
            <a:ext cx="9004795" cy="1143000"/>
          </a:xfrm>
        </p:spPr>
        <p:txBody>
          <a:bodyPr>
            <a:normAutofit/>
          </a:bodyPr>
          <a:lstStyle/>
          <a:p>
            <a:r>
              <a:rPr lang="en-US" sz="1800" dirty="0" smtClean="0"/>
              <a:t>Simulation in CST. First task, find the number of </a:t>
            </a:r>
            <a:r>
              <a:rPr lang="en-US" sz="1800" dirty="0" err="1" smtClean="0"/>
              <a:t>meshcells</a:t>
            </a:r>
            <a:r>
              <a:rPr lang="en-US" sz="1800" dirty="0" smtClean="0"/>
              <a:t>, where the calculations are precise i.e. converge</a:t>
            </a:r>
            <a:endParaRPr lang="en-GB" sz="1800" dirty="0"/>
          </a:p>
        </p:txBody>
      </p:sp>
      <p:sp>
        <p:nvSpPr>
          <p:cNvPr id="4" name="Slide Number Placeholder 3"/>
          <p:cNvSpPr>
            <a:spLocks noGrp="1"/>
          </p:cNvSpPr>
          <p:nvPr>
            <p:ph type="sldNum" sz="quarter" idx="12"/>
          </p:nvPr>
        </p:nvSpPr>
        <p:spPr/>
        <p:txBody>
          <a:bodyPr/>
          <a:lstStyle/>
          <a:p>
            <a:fld id="{F5CA0C2C-73A2-4010-A99B-918A450F9526}" type="slidenum">
              <a:rPr lang="en-US" smtClean="0"/>
              <a:pPr/>
              <a:t>6</a:t>
            </a:fld>
            <a:endParaRPr lang="en-US"/>
          </a:p>
        </p:txBody>
      </p:sp>
      <p:pic>
        <p:nvPicPr>
          <p:cNvPr id="28675"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127" y="1622772"/>
            <a:ext cx="4417721" cy="269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64" y="3528291"/>
            <a:ext cx="8431673" cy="332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06482" y="1274618"/>
            <a:ext cx="3732245" cy="2308324"/>
          </a:xfrm>
          <a:prstGeom prst="rect">
            <a:avLst/>
          </a:prstGeom>
          <a:noFill/>
        </p:spPr>
        <p:txBody>
          <a:bodyPr wrap="square" rtlCol="0">
            <a:spAutoFit/>
          </a:bodyPr>
          <a:lstStyle/>
          <a:p>
            <a:r>
              <a:rPr lang="en-US" dirty="0" smtClean="0"/>
              <a:t>When the </a:t>
            </a:r>
            <a:r>
              <a:rPr lang="en-US" dirty="0" err="1" smtClean="0"/>
              <a:t>lpw</a:t>
            </a:r>
            <a:r>
              <a:rPr lang="en-US" dirty="0" smtClean="0"/>
              <a:t> (lines per wavelength) is greater than 50, then the Wake impedance converge. The mesh on the left is shown for </a:t>
            </a:r>
            <a:r>
              <a:rPr lang="en-US" dirty="0" err="1" smtClean="0"/>
              <a:t>lpw</a:t>
            </a:r>
            <a:r>
              <a:rPr lang="en-US" dirty="0" smtClean="0"/>
              <a:t>=60. All further calculations were done with </a:t>
            </a:r>
            <a:r>
              <a:rPr lang="en-US" dirty="0" err="1" smtClean="0"/>
              <a:t>lpw</a:t>
            </a:r>
            <a:r>
              <a:rPr lang="en-US" dirty="0" smtClean="0"/>
              <a:t>=100 and bunch sigma= 20 ns (the bunch sigma also influence the mesh) corresponding to ~ 40M </a:t>
            </a:r>
            <a:r>
              <a:rPr lang="en-US" dirty="0" err="1" smtClean="0"/>
              <a:t>meshcells</a:t>
            </a:r>
            <a:r>
              <a:rPr lang="en-US" dirty="0" smtClean="0"/>
              <a:t>.</a:t>
            </a:r>
            <a:endParaRPr lang="en-GB" dirty="0"/>
          </a:p>
        </p:txBody>
      </p:sp>
    </p:spTree>
    <p:extLst>
      <p:ext uri="{BB962C8B-B14F-4D97-AF65-F5344CB8AC3E}">
        <p14:creationId xmlns:p14="http://schemas.microsoft.com/office/powerpoint/2010/main" val="4009111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325"/>
            <a:ext cx="8545484" cy="714577"/>
          </a:xfrm>
        </p:spPr>
        <p:txBody>
          <a:bodyPr>
            <a:normAutofit fontScale="90000"/>
          </a:bodyPr>
          <a:lstStyle/>
          <a:p>
            <a:pPr lvl="0"/>
            <a:r>
              <a:rPr lang="en-US" dirty="0" smtClean="0"/>
              <a:t>Effect of pressing the RF fingers together</a:t>
            </a:r>
            <a:endParaRPr lang="en-US" dirty="0"/>
          </a:p>
        </p:txBody>
      </p:sp>
      <p:sp>
        <p:nvSpPr>
          <p:cNvPr id="7" name="Slide Number Placeholder 6"/>
          <p:cNvSpPr>
            <a:spLocks noGrp="1"/>
          </p:cNvSpPr>
          <p:nvPr>
            <p:ph type="sldNum" sz="quarter" idx="12"/>
          </p:nvPr>
        </p:nvSpPr>
        <p:spPr/>
        <p:txBody>
          <a:bodyPr/>
          <a:lstStyle/>
          <a:p>
            <a:fld id="{F5CA0C2C-73A2-4010-A99B-918A450F9526}" type="slidenum">
              <a:rPr lang="en-US" smtClean="0"/>
              <a:pPr/>
              <a:t>7</a:t>
            </a:fld>
            <a:endParaRPr lang="en-US"/>
          </a:p>
        </p:txBody>
      </p:sp>
      <p:grpSp>
        <p:nvGrpSpPr>
          <p:cNvPr id="5" name="Group 4"/>
          <p:cNvGrpSpPr/>
          <p:nvPr/>
        </p:nvGrpSpPr>
        <p:grpSpPr>
          <a:xfrm>
            <a:off x="2762539" y="1178705"/>
            <a:ext cx="2787650" cy="2071687"/>
            <a:chOff x="3036859" y="1178705"/>
            <a:chExt cx="2787650" cy="2071687"/>
          </a:xfrm>
        </p:grpSpPr>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859" y="1178705"/>
              <a:ext cx="2787650"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3086100" y="1271847"/>
              <a:ext cx="1974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283527" y="1200150"/>
              <a:ext cx="450273" cy="7169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52733" y="1195503"/>
              <a:ext cx="450273" cy="7169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28834" y="1200150"/>
              <a:ext cx="450273" cy="7169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1181346"/>
              <a:ext cx="463550"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3" y="1252913"/>
              <a:ext cx="201613" cy="2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flipH="1" flipV="1">
              <a:off x="5003005" y="1193006"/>
              <a:ext cx="107156" cy="1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726656" y="1200150"/>
              <a:ext cx="107156" cy="1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279106" y="1269206"/>
              <a:ext cx="273844" cy="23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75121" y="1040607"/>
            <a:ext cx="2148623" cy="2308808"/>
            <a:chOff x="3238500" y="3783807"/>
            <a:chExt cx="2444635" cy="2308808"/>
          </a:xfrm>
        </p:grpSpPr>
        <p:grpSp>
          <p:nvGrpSpPr>
            <p:cNvPr id="42" name="Group 41"/>
            <p:cNvGrpSpPr/>
            <p:nvPr/>
          </p:nvGrpSpPr>
          <p:grpSpPr>
            <a:xfrm>
              <a:off x="3238500" y="3783807"/>
              <a:ext cx="2437504" cy="240185"/>
              <a:chOff x="3088866" y="3783807"/>
              <a:chExt cx="2437504" cy="240185"/>
            </a:xfrm>
          </p:grpSpPr>
          <p:cxnSp>
            <p:nvCxnSpPr>
              <p:cNvPr id="27" name="Straight Connector 26"/>
              <p:cNvCxnSpPr/>
              <p:nvPr/>
            </p:nvCxnSpPr>
            <p:spPr>
              <a:xfrm>
                <a:off x="3088866" y="4009590"/>
                <a:ext cx="1974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257501" y="3863192"/>
                <a:ext cx="450273" cy="71697"/>
              </a:xfrm>
              <a:prstGeom prst="line">
                <a:avLst/>
              </a:prstGeom>
              <a:ln w="25400">
                <a:solidFill>
                  <a:srgbClr val="FF0000"/>
                </a:solidFill>
              </a:ln>
              <a:scene3d>
                <a:camera prst="orthographicFront">
                  <a:rot lat="0" lon="0" rev="1200000"/>
                </a:camera>
                <a:lightRig rig="threePt" dir="t"/>
              </a:scene3d>
            </p:spPr>
            <p:style>
              <a:lnRef idx="1">
                <a:schemeClr val="accent1"/>
              </a:lnRef>
              <a:fillRef idx="0">
                <a:schemeClr val="accent1"/>
              </a:fillRef>
              <a:effectRef idx="0">
                <a:schemeClr val="accent1"/>
              </a:effectRef>
              <a:fontRef idx="minor">
                <a:schemeClr val="tx1"/>
              </a:fontRef>
            </p:style>
          </p:cxnSp>
          <p:pic>
            <p:nvPicPr>
              <p:cNvPr id="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757" y="4000180"/>
                <a:ext cx="201613" cy="2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Connector 32"/>
              <p:cNvCxnSpPr/>
              <p:nvPr/>
            </p:nvCxnSpPr>
            <p:spPr>
              <a:xfrm flipH="1" flipV="1">
                <a:off x="4831986" y="3785493"/>
                <a:ext cx="107156" cy="1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3679548" y="3789474"/>
                <a:ext cx="107156" cy="1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167529" y="4006949"/>
                <a:ext cx="273844" cy="23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412422" y="3860817"/>
                <a:ext cx="450273" cy="71697"/>
              </a:xfrm>
              <a:prstGeom prst="line">
                <a:avLst/>
              </a:prstGeom>
              <a:ln w="25400">
                <a:solidFill>
                  <a:srgbClr val="FF0000"/>
                </a:solidFill>
              </a:ln>
              <a:scene3d>
                <a:camera prst="orthographicFront">
                  <a:rot lat="0" lon="0" rev="1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81425" y="3788569"/>
                <a:ext cx="395288" cy="2262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933950" y="3783807"/>
                <a:ext cx="395288" cy="2262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76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44735" y="5817978"/>
              <a:ext cx="2438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4" name="Straight Connector 43"/>
            <p:cNvCxnSpPr/>
            <p:nvPr/>
          </p:nvCxnSpPr>
          <p:spPr>
            <a:xfrm>
              <a:off x="3241963" y="3990110"/>
              <a:ext cx="0" cy="18620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680363" y="4001194"/>
              <a:ext cx="0" cy="18620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7901" name="Picture 2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090" y="3355645"/>
            <a:ext cx="7060502" cy="343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5739601" y="1191006"/>
            <a:ext cx="3002063" cy="1911919"/>
            <a:chOff x="5840185" y="1200150"/>
            <a:chExt cx="2146187" cy="1911919"/>
          </a:xfrm>
        </p:grpSpPr>
        <p:cxnSp>
          <p:nvCxnSpPr>
            <p:cNvPr id="78" name="Straight Connector 77"/>
            <p:cNvCxnSpPr/>
            <p:nvPr/>
          </p:nvCxnSpPr>
          <p:spPr>
            <a:xfrm>
              <a:off x="5843229" y="1225574"/>
              <a:ext cx="0" cy="18620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94" idx="3"/>
            </p:cNvCxnSpPr>
            <p:nvPr/>
          </p:nvCxnSpPr>
          <p:spPr>
            <a:xfrm flipH="1">
              <a:off x="7982540" y="1236658"/>
              <a:ext cx="3832" cy="18327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5840185" y="1200150"/>
              <a:ext cx="2142355" cy="64069"/>
              <a:chOff x="5840185" y="1200150"/>
              <a:chExt cx="2142355" cy="64069"/>
            </a:xfrm>
          </p:grpSpPr>
          <p:cxnSp>
            <p:nvCxnSpPr>
              <p:cNvPr id="80" name="Straight Connector 79"/>
              <p:cNvCxnSpPr/>
              <p:nvPr/>
            </p:nvCxnSpPr>
            <p:spPr>
              <a:xfrm>
                <a:off x="5840185" y="1235528"/>
                <a:ext cx="17352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8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5340" y="1240407"/>
                <a:ext cx="177200" cy="2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3" name="Straight Connector 82"/>
              <p:cNvCxnSpPr/>
              <p:nvPr/>
            </p:nvCxnSpPr>
            <p:spPr>
              <a:xfrm flipH="1" flipV="1">
                <a:off x="7367474" y="1207836"/>
                <a:ext cx="94181" cy="1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6359343" y="1201169"/>
                <a:ext cx="94181" cy="1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786563" y="1238250"/>
                <a:ext cx="242358" cy="41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443788" y="1204913"/>
                <a:ext cx="365490" cy="405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443663" y="1200150"/>
                <a:ext cx="351202" cy="358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010275" y="1200151"/>
                <a:ext cx="346440" cy="310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024688" y="1209676"/>
                <a:ext cx="346440" cy="310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flipV="1">
              <a:off x="5840185" y="3076691"/>
              <a:ext cx="17352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9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805340" y="3057526"/>
              <a:ext cx="177200" cy="2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5" name="Straight Connector 94"/>
            <p:cNvCxnSpPr/>
            <p:nvPr/>
          </p:nvCxnSpPr>
          <p:spPr>
            <a:xfrm flipH="1">
              <a:off x="7367474" y="3104266"/>
              <a:ext cx="94181" cy="1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359343" y="3110933"/>
              <a:ext cx="94181" cy="1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6786563" y="3069806"/>
              <a:ext cx="242358" cy="41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7443788" y="3066729"/>
              <a:ext cx="365490" cy="405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6443663" y="3076254"/>
              <a:ext cx="351202" cy="358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010275" y="3081016"/>
              <a:ext cx="346440" cy="310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024688" y="3071491"/>
              <a:ext cx="346440" cy="310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35" y="2812882"/>
            <a:ext cx="8698464" cy="367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1885" y="-292290"/>
            <a:ext cx="8229600" cy="1143000"/>
          </a:xfrm>
        </p:spPr>
        <p:txBody>
          <a:bodyPr/>
          <a:lstStyle/>
          <a:p>
            <a:r>
              <a:rPr lang="en-US" dirty="0" smtClean="0"/>
              <a:t>Difference – with or without holes</a:t>
            </a:r>
            <a:endParaRPr lang="en-GB" dirty="0"/>
          </a:p>
        </p:txBody>
      </p:sp>
      <p:sp>
        <p:nvSpPr>
          <p:cNvPr id="4" name="Slide Number Placeholder 3"/>
          <p:cNvSpPr>
            <a:spLocks noGrp="1"/>
          </p:cNvSpPr>
          <p:nvPr>
            <p:ph type="sldNum" sz="quarter" idx="12"/>
          </p:nvPr>
        </p:nvSpPr>
        <p:spPr/>
        <p:txBody>
          <a:bodyPr/>
          <a:lstStyle/>
          <a:p>
            <a:fld id="{F5CA0C2C-73A2-4010-A99B-918A450F9526}" type="slidenum">
              <a:rPr lang="en-US" smtClean="0"/>
              <a:pPr/>
              <a:t>8</a:t>
            </a:fld>
            <a:endParaRPr lang="en-US"/>
          </a:p>
        </p:txBody>
      </p:sp>
      <p:pic>
        <p:nvPicPr>
          <p:cNvPr id="2867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482" y="2565917"/>
            <a:ext cx="9223200" cy="4043827"/>
          </a:xfrm>
          <a:prstGeom prst="rect">
            <a:avLst/>
          </a:prstGeom>
          <a:noFill/>
          <a:ln>
            <a:noFill/>
          </a:ln>
        </p:spPr>
      </p:pic>
      <p:pic>
        <p:nvPicPr>
          <p:cNvPr id="2868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5590" y="817921"/>
            <a:ext cx="3931094" cy="125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73902" y="2242519"/>
            <a:ext cx="2659786" cy="369332"/>
          </a:xfrm>
          <a:prstGeom prst="rect">
            <a:avLst/>
          </a:prstGeom>
          <a:noFill/>
        </p:spPr>
        <p:txBody>
          <a:bodyPr wrap="square" rtlCol="0">
            <a:spAutoFit/>
          </a:bodyPr>
          <a:lstStyle/>
          <a:p>
            <a:r>
              <a:rPr lang="en-US" dirty="0" err="1"/>
              <a:t>Z</a:t>
            </a:r>
            <a:r>
              <a:rPr lang="en-US" baseline="-25000" dirty="0" err="1"/>
              <a:t>longitudinal</a:t>
            </a:r>
            <a:r>
              <a:rPr lang="en-US" dirty="0"/>
              <a:t>/n </a:t>
            </a:r>
            <a:r>
              <a:rPr lang="en-US" dirty="0" smtClean="0"/>
              <a:t>=  1.1 *10</a:t>
            </a:r>
            <a:r>
              <a:rPr lang="en-US" baseline="30000" dirty="0" smtClean="0"/>
              <a:t>-4</a:t>
            </a:r>
            <a:r>
              <a:rPr lang="en-US" dirty="0" smtClean="0"/>
              <a:t> </a:t>
            </a:r>
            <a:r>
              <a:rPr lang="el-GR" dirty="0" smtClean="0"/>
              <a:t>Ω</a:t>
            </a:r>
            <a:endParaRPr lang="en-GB" dirty="0"/>
          </a:p>
        </p:txBody>
      </p:sp>
      <p:pic>
        <p:nvPicPr>
          <p:cNvPr id="2868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941" y="744770"/>
            <a:ext cx="3908822" cy="151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21233" y="2236479"/>
            <a:ext cx="2834031" cy="369332"/>
          </a:xfrm>
          <a:prstGeom prst="rect">
            <a:avLst/>
          </a:prstGeom>
          <a:noFill/>
        </p:spPr>
        <p:txBody>
          <a:bodyPr wrap="square" rtlCol="0">
            <a:spAutoFit/>
          </a:bodyPr>
          <a:lstStyle/>
          <a:p>
            <a:r>
              <a:rPr lang="en-US" dirty="0" err="1" smtClean="0"/>
              <a:t>Z</a:t>
            </a:r>
            <a:r>
              <a:rPr lang="en-US" baseline="-25000" dirty="0" err="1" smtClean="0"/>
              <a:t>longitudinal</a:t>
            </a:r>
            <a:r>
              <a:rPr lang="en-US" dirty="0" smtClean="0"/>
              <a:t>/n =  0.7 *10</a:t>
            </a:r>
            <a:r>
              <a:rPr lang="en-US" baseline="30000" dirty="0" smtClean="0"/>
              <a:t>-4 </a:t>
            </a:r>
            <a:r>
              <a:rPr lang="en-US" dirty="0"/>
              <a:t> </a:t>
            </a:r>
            <a:r>
              <a:rPr lang="el-GR" dirty="0" smtClean="0"/>
              <a:t>Ω</a:t>
            </a:r>
            <a:endParaRPr lang="en-GB" dirty="0"/>
          </a:p>
        </p:txBody>
      </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9755" y="2913317"/>
            <a:ext cx="15144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723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52" y="3559690"/>
            <a:ext cx="7363602" cy="32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 y="672333"/>
            <a:ext cx="7269479" cy="304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5CA0C2C-73A2-4010-A99B-918A450F9526}" type="slidenum">
              <a:rPr lang="en-US" smtClean="0"/>
              <a:pPr/>
              <a:t>9</a:t>
            </a:fld>
            <a:endParaRPr lang="en-US"/>
          </a:p>
        </p:txBody>
      </p:sp>
      <p:sp>
        <p:nvSpPr>
          <p:cNvPr id="3" name="TextBox 2"/>
          <p:cNvSpPr txBox="1"/>
          <p:nvPr/>
        </p:nvSpPr>
        <p:spPr>
          <a:xfrm>
            <a:off x="2807023" y="150830"/>
            <a:ext cx="3840665" cy="523220"/>
          </a:xfrm>
          <a:prstGeom prst="rect">
            <a:avLst/>
          </a:prstGeom>
          <a:noFill/>
        </p:spPr>
        <p:txBody>
          <a:bodyPr wrap="square" rtlCol="0">
            <a:spAutoFit/>
          </a:bodyPr>
          <a:lstStyle/>
          <a:p>
            <a:r>
              <a:rPr lang="en-US" sz="2800" dirty="0" smtClean="0"/>
              <a:t>Transverse impedance</a:t>
            </a:r>
          </a:p>
        </p:txBody>
      </p:sp>
      <p:sp>
        <p:nvSpPr>
          <p:cNvPr id="4" name="TextBox 3"/>
          <p:cNvSpPr txBox="1"/>
          <p:nvPr/>
        </p:nvSpPr>
        <p:spPr>
          <a:xfrm>
            <a:off x="845249" y="2790004"/>
            <a:ext cx="4818390" cy="254077"/>
          </a:xfrm>
          <a:prstGeom prst="rect">
            <a:avLst/>
          </a:prstGeom>
          <a:noFill/>
        </p:spPr>
        <p:txBody>
          <a:bodyPr wrap="square" rtlCol="0">
            <a:spAutoFit/>
          </a:bodyPr>
          <a:lstStyle/>
          <a:p>
            <a:r>
              <a:rPr lang="en-US" sz="1100" dirty="0" smtClean="0"/>
              <a:t>The </a:t>
            </a:r>
            <a:r>
              <a:rPr lang="en-US" sz="1100" dirty="0"/>
              <a:t>imaginary </a:t>
            </a:r>
            <a:r>
              <a:rPr lang="en-US" sz="1100" dirty="0" smtClean="0"/>
              <a:t>dipole impedance </a:t>
            </a:r>
            <a:r>
              <a:rPr lang="en-US" sz="1100" b="1" dirty="0" smtClean="0"/>
              <a:t>= -2.2 Ohm</a:t>
            </a:r>
            <a:r>
              <a:rPr lang="en-US" sz="1100" dirty="0" smtClean="0"/>
              <a:t> (the real component is zero)</a:t>
            </a:r>
            <a:endParaRPr lang="en-GB" sz="1100" dirty="0"/>
          </a:p>
        </p:txBody>
      </p:sp>
      <p:pic>
        <p:nvPicPr>
          <p:cNvPr id="286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750" y="1253640"/>
            <a:ext cx="754776" cy="7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68147" y="1511181"/>
            <a:ext cx="1058790" cy="418480"/>
          </a:xfrm>
          <a:prstGeom prst="rect">
            <a:avLst/>
          </a:prstGeom>
          <a:noFill/>
        </p:spPr>
        <p:txBody>
          <a:bodyPr wrap="square" rtlCol="0">
            <a:spAutoFit/>
          </a:bodyPr>
          <a:lstStyle/>
          <a:p>
            <a:r>
              <a:rPr lang="en-US" sz="1100" dirty="0" smtClean="0"/>
              <a:t>The beam is offset by 5 mm</a:t>
            </a:r>
            <a:endParaRPr lang="en-GB" sz="1100" dirty="0"/>
          </a:p>
        </p:txBody>
      </p:sp>
      <p:cxnSp>
        <p:nvCxnSpPr>
          <p:cNvPr id="7" name="Straight Arrow Connector 6"/>
          <p:cNvCxnSpPr>
            <a:stCxn id="5" idx="1"/>
          </p:cNvCxnSpPr>
          <p:nvPr/>
        </p:nvCxnSpPr>
        <p:spPr>
          <a:xfrm flipH="1" flipV="1">
            <a:off x="1509236" y="1608869"/>
            <a:ext cx="358912" cy="111553"/>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123405" y="2390370"/>
            <a:ext cx="80755" cy="4617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2439" y="868680"/>
            <a:ext cx="2350872" cy="358698"/>
          </a:xfrm>
          <a:prstGeom prst="rect">
            <a:avLst/>
          </a:prstGeom>
          <a:noFill/>
        </p:spPr>
        <p:txBody>
          <a:bodyPr wrap="square" rtlCol="0">
            <a:spAutoFit/>
          </a:bodyPr>
          <a:lstStyle/>
          <a:p>
            <a:r>
              <a:rPr lang="en-US" dirty="0" smtClean="0"/>
              <a:t>Dipolar impedance</a:t>
            </a:r>
            <a:endParaRPr lang="en-GB" dirty="0"/>
          </a:p>
        </p:txBody>
      </p:sp>
      <p:sp>
        <p:nvSpPr>
          <p:cNvPr id="13" name="TextBox 12"/>
          <p:cNvSpPr txBox="1"/>
          <p:nvPr/>
        </p:nvSpPr>
        <p:spPr>
          <a:xfrm>
            <a:off x="788534" y="3846576"/>
            <a:ext cx="3015369" cy="369332"/>
          </a:xfrm>
          <a:prstGeom prst="rect">
            <a:avLst/>
          </a:prstGeom>
          <a:noFill/>
        </p:spPr>
        <p:txBody>
          <a:bodyPr wrap="square" rtlCol="0">
            <a:spAutoFit/>
          </a:bodyPr>
          <a:lstStyle/>
          <a:p>
            <a:r>
              <a:rPr lang="en-US" dirty="0" err="1" smtClean="0"/>
              <a:t>Quadrupolar</a:t>
            </a:r>
            <a:r>
              <a:rPr lang="en-US" dirty="0" smtClean="0"/>
              <a:t> impedance</a:t>
            </a:r>
            <a:endParaRPr lang="en-GB" dirty="0"/>
          </a:p>
        </p:txBody>
      </p:sp>
      <p:pic>
        <p:nvPicPr>
          <p:cNvPr id="297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8136" y="4178807"/>
            <a:ext cx="701612" cy="69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892530" y="4397637"/>
            <a:ext cx="1143277" cy="430887"/>
          </a:xfrm>
          <a:prstGeom prst="rect">
            <a:avLst/>
          </a:prstGeom>
          <a:noFill/>
        </p:spPr>
        <p:txBody>
          <a:bodyPr wrap="square" rtlCol="0">
            <a:spAutoFit/>
          </a:bodyPr>
          <a:lstStyle/>
          <a:p>
            <a:r>
              <a:rPr lang="en-US" sz="1100" dirty="0" smtClean="0"/>
              <a:t>The </a:t>
            </a:r>
            <a:r>
              <a:rPr lang="en-US" sz="1100" dirty="0" err="1" smtClean="0"/>
              <a:t>testbeam</a:t>
            </a:r>
            <a:r>
              <a:rPr lang="en-US" sz="1100" dirty="0" smtClean="0"/>
              <a:t> is offset by 5 mm</a:t>
            </a:r>
            <a:endParaRPr lang="en-GB" sz="1100" dirty="0"/>
          </a:p>
        </p:txBody>
      </p:sp>
      <p:cxnSp>
        <p:nvCxnSpPr>
          <p:cNvPr id="19" name="Straight Arrow Connector 18"/>
          <p:cNvCxnSpPr/>
          <p:nvPr/>
        </p:nvCxnSpPr>
        <p:spPr>
          <a:xfrm flipH="1" flipV="1">
            <a:off x="1542764" y="4531901"/>
            <a:ext cx="358912" cy="111553"/>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2201" y="5392996"/>
            <a:ext cx="4818390" cy="261610"/>
          </a:xfrm>
          <a:prstGeom prst="rect">
            <a:avLst/>
          </a:prstGeom>
          <a:noFill/>
        </p:spPr>
        <p:txBody>
          <a:bodyPr wrap="square" rtlCol="0">
            <a:spAutoFit/>
          </a:bodyPr>
          <a:lstStyle/>
          <a:p>
            <a:r>
              <a:rPr lang="en-US" sz="1100" dirty="0" smtClean="0"/>
              <a:t>The </a:t>
            </a:r>
            <a:r>
              <a:rPr lang="en-US" sz="1100" dirty="0"/>
              <a:t>imaginary </a:t>
            </a:r>
            <a:r>
              <a:rPr lang="en-US" sz="1100" dirty="0" smtClean="0"/>
              <a:t>dipole impedance </a:t>
            </a:r>
            <a:r>
              <a:rPr lang="en-US" sz="1100" b="1" dirty="0" smtClean="0"/>
              <a:t>= 0.003 Ohm</a:t>
            </a:r>
            <a:r>
              <a:rPr lang="en-US" sz="1100" dirty="0" smtClean="0"/>
              <a:t> (the real component is zero)</a:t>
            </a:r>
            <a:endParaRPr lang="en-GB" sz="1100" dirty="0"/>
          </a:p>
        </p:txBody>
      </p:sp>
      <p:cxnSp>
        <p:nvCxnSpPr>
          <p:cNvPr id="21" name="Straight Arrow Connector 20"/>
          <p:cNvCxnSpPr/>
          <p:nvPr/>
        </p:nvCxnSpPr>
        <p:spPr>
          <a:xfrm flipH="1" flipV="1">
            <a:off x="1257517" y="4929354"/>
            <a:ext cx="80755" cy="4617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85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6571</TotalTime>
  <Words>589</Words>
  <Application>Microsoft Office PowerPoint</Application>
  <PresentationFormat>On-screen Show (4:3)</PresentationFormat>
  <Paragraphs>77</Paragraphs>
  <Slides>13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Beam impedance of  63mm VM with  unshielded Bellows</vt:lpstr>
      <vt:lpstr>CST model of the VM module (diameter = 63 mm)</vt:lpstr>
      <vt:lpstr>CST model of the RF fingers</vt:lpstr>
      <vt:lpstr>Theory    http://cdsweb.cern.ch/record/118026/files/p1.pdf ( page 87 )  </vt:lpstr>
      <vt:lpstr>Theory</vt:lpstr>
      <vt:lpstr>Simulation in CST. First task, find the number of meshcells, where the calculations are precise i.e. converge</vt:lpstr>
      <vt:lpstr>Effect of pressing the RF fingers together</vt:lpstr>
      <vt:lpstr>Difference – with or without holes</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impedance of  ATLAS unshielded Bellows</dc:title>
  <dc:creator>bsalvant</dc:creator>
  <cp:lastModifiedBy>Olav Ejner Berrig</cp:lastModifiedBy>
  <cp:revision>255</cp:revision>
  <dcterms:created xsi:type="dcterms:W3CDTF">2011-01-31T14:14:18Z</dcterms:created>
  <dcterms:modified xsi:type="dcterms:W3CDTF">2012-11-06T07:44:36Z</dcterms:modified>
</cp:coreProperties>
</file>