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8"/>
  </p:notesMasterIdLst>
  <p:sldIdLst>
    <p:sldId id="257" r:id="rId2"/>
    <p:sldId id="259" r:id="rId3"/>
    <p:sldId id="256" r:id="rId4"/>
    <p:sldId id="267" r:id="rId5"/>
    <p:sldId id="260" r:id="rId6"/>
    <p:sldId id="262" r:id="rId7"/>
    <p:sldId id="264" r:id="rId8"/>
    <p:sldId id="258" r:id="rId9"/>
    <p:sldId id="265" r:id="rId10"/>
    <p:sldId id="268" r:id="rId11"/>
    <p:sldId id="272" r:id="rId12"/>
    <p:sldId id="271" r:id="rId13"/>
    <p:sldId id="269" r:id="rId14"/>
    <p:sldId id="270" r:id="rId15"/>
    <p:sldId id="273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05933-7375-4EC9-836F-8397C73B7444}" type="datetimeFigureOut">
              <a:rPr lang="en-GB" smtClean="0"/>
              <a:pPr/>
              <a:t>06/11/2012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5599F-7E86-4617-88C0-F523DEA6978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19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9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077" y="8"/>
            <a:ext cx="5981538" cy="720000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1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FB53-3E53-416C-81F4-4E96986BE8A4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45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06/11/2012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EN-MME-PE  -  Garlasche M.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CE6-CAF5-4C0F-B267-E9173E4E0A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1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6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3299" y="436579"/>
            <a:ext cx="7599422" cy="707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3297" y="1282640"/>
            <a:ext cx="7599421" cy="488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408011"/>
            <a:ext cx="21336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06/11/2012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0154" y="6408011"/>
            <a:ext cx="28956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EN-MME-PE  -  Garlasche M.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9692" y="6408011"/>
            <a:ext cx="21336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51280" y="6330287"/>
            <a:ext cx="81747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/>
          </p:cNvSpPr>
          <p:nvPr userDrawn="1"/>
        </p:nvSpPr>
        <p:spPr bwMode="auto">
          <a:xfrm rot="16200000">
            <a:off x="6925418" y="3492006"/>
            <a:ext cx="3281348" cy="33855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gradFill flip="none" rotWithShape="1">
                  <a:gsLst>
                    <a:gs pos="0">
                      <a:srgbClr val="6B9BC7">
                        <a:lumMod val="75000"/>
                        <a:tint val="66000"/>
                        <a:satMod val="160000"/>
                      </a:srgbClr>
                    </a:gs>
                    <a:gs pos="50000">
                      <a:srgbClr val="6B9BC7">
                        <a:lumMod val="75000"/>
                        <a:tint val="44500"/>
                        <a:satMod val="160000"/>
                      </a:srgbClr>
                    </a:gs>
                    <a:gs pos="100000">
                      <a:srgbClr val="6B9BC7">
                        <a:lumMod val="75000"/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latin typeface="Palatino"/>
                <a:ea typeface="Palatino" charset="0"/>
                <a:cs typeface="Palatino"/>
              </a:rPr>
              <a:t>Engineering Department</a:t>
            </a: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 bwMode="auto">
          <a:xfrm rot="16200000">
            <a:off x="8274754" y="5451574"/>
            <a:ext cx="614768" cy="614769"/>
          </a:xfrm>
          <a:prstGeom prst="ellipse">
            <a:avLst/>
          </a:prstGeom>
          <a:solidFill>
            <a:srgbClr val="6E6E6E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79375" dist="38100" dir="2700000" algn="ctr" rotWithShape="0">
              <a:schemeClr val="bg1">
                <a:lumMod val="65000"/>
                <a:alpha val="92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EN</a:t>
            </a:r>
          </a:p>
        </p:txBody>
      </p:sp>
      <p:pic>
        <p:nvPicPr>
          <p:cNvPr id="11" name="Picture 5" descr="logo_web_09_1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0891" y="108000"/>
            <a:ext cx="828675" cy="82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64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60" r:id="rId3"/>
    <p:sldLayoutId id="2147483761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228"/>
            <a:ext cx="5187752" cy="23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73" y="1914040"/>
            <a:ext cx="2847278" cy="204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7972"/>
            <a:ext cx="4016896" cy="151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8074" y="139495"/>
            <a:ext cx="7714648" cy="424277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455" y="4540484"/>
            <a:ext cx="8072718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sz="28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ＭＳ Ｐゴシック"/>
                <a:cs typeface="ＭＳ Ｐゴシック"/>
              </a:rPr>
              <a:t>Thermal evaluation on VMTSA heating</a:t>
            </a:r>
            <a:endParaRPr lang="en-GB" sz="2800" b="1" dirty="0">
              <a:ln w="1905"/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062" y="5409512"/>
            <a:ext cx="7385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u="sng" dirty="0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>M. </a:t>
            </a:r>
            <a:r>
              <a:rPr lang="en-US" sz="1600" u="sng" dirty="0" err="1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>Garlasché</a:t>
            </a:r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>, A. Bertarelli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/>
            </a:r>
            <a:br>
              <a:rPr lang="en-US" sz="1200" b="1" dirty="0">
                <a:solidFill>
                  <a:prstClr val="black">
                    <a:tint val="75000"/>
                  </a:prstClr>
                </a:solidFill>
                <a:ea typeface="ＭＳ Ｐゴシック"/>
              </a:rPr>
            </a:br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>Acknowledgements: G. Bregliozzi, E. Metral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/>
            </a:r>
            <a:br>
              <a:rPr lang="en-US" sz="1600" dirty="0">
                <a:solidFill>
                  <a:prstClr val="black">
                    <a:tint val="75000"/>
                  </a:prstClr>
                </a:solidFill>
                <a:ea typeface="ＭＳ Ｐゴシック"/>
              </a:rPr>
            </a:br>
            <a:endParaRPr lang="en-GB" sz="1600" dirty="0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06/11/2012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EN-MME-PE  -  Garlasche M.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3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2" y="1077395"/>
            <a:ext cx="4224045" cy="325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691" t="11092" r="6445" b="7883"/>
          <a:stretch/>
        </p:blipFill>
        <p:spPr bwMode="auto">
          <a:xfrm>
            <a:off x="4623497" y="1214296"/>
            <a:ext cx="3953039" cy="32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2593" y="11981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71942" y="1265383"/>
            <a:ext cx="116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[°C]</a:t>
            </a:r>
            <a:endParaRPr lang="en-GB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0760" y="3592972"/>
            <a:ext cx="181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baseline="-25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</a:t>
            </a:r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[W]</a:t>
            </a:r>
            <a:endParaRPr lang="en-GB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3" y="4882304"/>
            <a:ext cx="779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/>
              <a:t>What could be a reasonable Power limit due to fingers failure? 100°C</a:t>
            </a:r>
            <a:r>
              <a:rPr lang="it-IT" i="1" dirty="0" smtClean="0">
                <a:sym typeface="Wingdings" pitchFamily="2" charset="2"/>
              </a:rPr>
              <a:t> </a:t>
            </a:r>
            <a:r>
              <a:rPr lang="it-IT" b="1" i="1" dirty="0" smtClean="0">
                <a:sym typeface="Wingdings" pitchFamily="2" charset="2"/>
              </a:rPr>
              <a:t>P</a:t>
            </a:r>
            <a:r>
              <a:rPr lang="it-IT" b="1" i="1" baseline="-25000" dirty="0" smtClean="0">
                <a:sym typeface="Wingdings" pitchFamily="2" charset="2"/>
              </a:rPr>
              <a:t>RF</a:t>
            </a:r>
            <a:r>
              <a:rPr lang="it-IT" b="1" i="1" dirty="0" smtClean="0">
                <a:sym typeface="Wingdings" pitchFamily="2" charset="2"/>
              </a:rPr>
              <a:t>=18W</a:t>
            </a:r>
            <a:endParaRPr lang="en-GB" b="1" i="1" dirty="0"/>
          </a:p>
        </p:txBody>
      </p:sp>
      <p:sp>
        <p:nvSpPr>
          <p:cNvPr id="12" name="Rounded Rectangle 11"/>
          <p:cNvSpPr/>
          <p:nvPr/>
        </p:nvSpPr>
        <p:spPr>
          <a:xfrm>
            <a:off x="7848184" y="1636071"/>
            <a:ext cx="492893" cy="30221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</a:rPr>
              <a:t>[4]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1625" y="3581958"/>
            <a:ext cx="11049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C17410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80975" y="6010275"/>
            <a:ext cx="5733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[4] LRFF Meeting 03-04-2012, S. Calatroni 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583299" y="810074"/>
            <a:ext cx="4033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Stress relaxation resistance (75% stress)</a:t>
            </a:r>
            <a:endParaRPr lang="en-GB" sz="1400" dirty="0"/>
          </a:p>
        </p:txBody>
      </p:sp>
      <p:sp>
        <p:nvSpPr>
          <p:cNvPr id="16" name="6-Point Star 15"/>
          <p:cNvSpPr/>
          <p:nvPr/>
        </p:nvSpPr>
        <p:spPr>
          <a:xfrm>
            <a:off x="808496" y="3592972"/>
            <a:ext cx="257175" cy="293690"/>
          </a:xfrm>
          <a:prstGeom prst="star6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6-Point Star 17"/>
          <p:cNvSpPr/>
          <p:nvPr/>
        </p:nvSpPr>
        <p:spPr>
          <a:xfrm>
            <a:off x="5676900" y="5205469"/>
            <a:ext cx="257175" cy="293690"/>
          </a:xfrm>
          <a:prstGeom prst="star6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1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93" y="11981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895350"/>
            <a:ext cx="76390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it-IT" sz="2000" dirty="0" smtClean="0"/>
              <a:t>Simplified model! Watch out especially regarding spring temperature </a:t>
            </a:r>
          </a:p>
          <a:p>
            <a:endParaRPr lang="it-IT" sz="2000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it-IT" sz="2000" dirty="0" smtClean="0"/>
              <a:t>Failure </a:t>
            </a:r>
            <a:r>
              <a:rPr lang="it-IT" sz="2000" dirty="0" err="1" smtClean="0"/>
              <a:t>temperatures</a:t>
            </a:r>
            <a:r>
              <a:rPr lang="it-IT" sz="2000" dirty="0" smtClean="0"/>
              <a:t> estimate are compatible with P</a:t>
            </a:r>
            <a:r>
              <a:rPr lang="it-IT" sz="2000" baseline="-25000" dirty="0" smtClean="0"/>
              <a:t>RF</a:t>
            </a:r>
            <a:r>
              <a:rPr lang="it-IT" sz="2000" dirty="0" smtClean="0"/>
              <a:t> expected</a:t>
            </a:r>
          </a:p>
          <a:p>
            <a:endParaRPr lang="it-IT" sz="2000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it-IT" sz="2000" dirty="0" smtClean="0"/>
              <a:t>1000°C reached with P</a:t>
            </a:r>
            <a:r>
              <a:rPr lang="it-IT" sz="2000" baseline="-25000" dirty="0" smtClean="0"/>
              <a:t>RF</a:t>
            </a:r>
            <a:r>
              <a:rPr lang="it-IT" sz="2000" dirty="0" smtClean="0"/>
              <a:t>=670W</a:t>
            </a:r>
          </a:p>
          <a:p>
            <a:pPr marL="285750" indent="-285750">
              <a:buFont typeface="Wingdings" pitchFamily="2" charset="2"/>
              <a:buChar char="q"/>
            </a:pPr>
            <a:endParaRPr lang="it-IT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sz="2000" dirty="0" smtClean="0"/>
              <a:t>P</a:t>
            </a:r>
            <a:r>
              <a:rPr lang="it-IT" sz="2000" baseline="-25000" dirty="0" smtClean="0"/>
              <a:t>RF</a:t>
            </a:r>
            <a:r>
              <a:rPr lang="it-IT" sz="2000" dirty="0" smtClean="0"/>
              <a:t>=18W limit for 100°C on fingers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87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Back Up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/>
          <a:stretch/>
        </p:blipFill>
        <p:spPr bwMode="auto">
          <a:xfrm>
            <a:off x="248858" y="1005899"/>
            <a:ext cx="3619500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/>
          <a:stretch/>
        </p:blipFill>
        <p:spPr bwMode="auto">
          <a:xfrm>
            <a:off x="248858" y="3448374"/>
            <a:ext cx="5613232" cy="256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3"/>
          <a:stretch/>
        </p:blipFill>
        <p:spPr bwMode="auto">
          <a:xfrm>
            <a:off x="3992183" y="1053886"/>
            <a:ext cx="4801695" cy="21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593" y="11981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Temp. plots for 480W case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93" y="11981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Temp. plots for 40W case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1"/>
          <a:stretch/>
        </p:blipFill>
        <p:spPr bwMode="auto">
          <a:xfrm>
            <a:off x="371475" y="821410"/>
            <a:ext cx="2790825" cy="217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/>
          <a:stretch/>
        </p:blipFill>
        <p:spPr bwMode="auto">
          <a:xfrm>
            <a:off x="371475" y="3239146"/>
            <a:ext cx="6562725" cy="274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9"/>
          <a:stretch/>
        </p:blipFill>
        <p:spPr bwMode="auto">
          <a:xfrm>
            <a:off x="3240760" y="875653"/>
            <a:ext cx="5362575" cy="208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02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144463"/>
            <a:ext cx="3300412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83" y="144463"/>
            <a:ext cx="33147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2641203"/>
            <a:ext cx="3300413" cy="247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69" y="2620960"/>
            <a:ext cx="3300414" cy="247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0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76822"/>
            <a:ext cx="6330833" cy="289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40" y="3573015"/>
            <a:ext cx="3291086" cy="236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928" y="3476706"/>
            <a:ext cx="3408137" cy="255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524121"/>
            <a:ext cx="5904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t-IT" sz="2400" b="1" dirty="0" smtClean="0"/>
              <a:t>Short recap</a:t>
            </a:r>
          </a:p>
          <a:p>
            <a:pPr marL="342900" indent="-342900">
              <a:buFont typeface="Arial" pitchFamily="34" charset="0"/>
              <a:buChar char="•"/>
            </a:pPr>
            <a:endParaRPr lang="it-IT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it-IT" sz="2400" b="1" dirty="0" smtClean="0"/>
              <a:t>VMTSA configuration</a:t>
            </a:r>
          </a:p>
          <a:p>
            <a:pPr marL="342900" indent="-342900">
              <a:buFont typeface="Arial" pitchFamily="34" charset="0"/>
              <a:buChar char="•"/>
            </a:pPr>
            <a:endParaRPr lang="it-IT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it-IT" sz="2400" b="1" dirty="0" smtClean="0"/>
              <a:t>FEM Model</a:t>
            </a:r>
          </a:p>
          <a:p>
            <a:pPr marL="342900" indent="-342900">
              <a:buFont typeface="Arial" pitchFamily="34" charset="0"/>
              <a:buChar char="•"/>
            </a:pPr>
            <a:endParaRPr lang="it-IT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it-IT" sz="2400" b="1" dirty="0" smtClean="0"/>
              <a:t>Results</a:t>
            </a:r>
            <a:endParaRPr lang="en-GB" sz="24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93" y="88181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4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0"/>
          <a:stretch/>
        </p:blipFill>
        <p:spPr bwMode="auto">
          <a:xfrm>
            <a:off x="185121" y="928327"/>
            <a:ext cx="4482735" cy="284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460" y="3964532"/>
            <a:ext cx="7791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/>
              <a:t>…Opening </a:t>
            </a:r>
            <a:r>
              <a:rPr lang="en-GB" sz="1400" dirty="0"/>
              <a:t>of the concerned vacuum sectors during Xmas break 2011-2012, have </a:t>
            </a:r>
            <a:r>
              <a:rPr lang="en-GB" sz="1400" dirty="0" smtClean="0"/>
              <a:t>shown that </a:t>
            </a:r>
            <a:r>
              <a:rPr lang="en-GB" sz="1400" dirty="0"/>
              <a:t>the stainless steel spring is deformed and brazed to the Cu/Be RF fingers and </a:t>
            </a:r>
            <a:r>
              <a:rPr lang="en-GB" sz="1400" dirty="0" smtClean="0"/>
              <a:t>that the </a:t>
            </a:r>
            <a:r>
              <a:rPr lang="en-GB" sz="1400" dirty="0"/>
              <a:t>RF fingers are permanently deformed. The estimated temperature reached </a:t>
            </a:r>
            <a:r>
              <a:rPr lang="en-GB" sz="1400" dirty="0" smtClean="0"/>
              <a:t>during operation </a:t>
            </a:r>
            <a:r>
              <a:rPr lang="en-GB" sz="1400" dirty="0"/>
              <a:t>is ~ </a:t>
            </a:r>
            <a:r>
              <a:rPr lang="en-GB" sz="1400" dirty="0" smtClean="0"/>
              <a:t>[800÷]</a:t>
            </a:r>
            <a:r>
              <a:rPr lang="en-GB" sz="1400" b="1" dirty="0" smtClean="0"/>
              <a:t>1000</a:t>
            </a:r>
            <a:r>
              <a:rPr lang="en-GB" sz="1400" dirty="0" smtClean="0"/>
              <a:t> </a:t>
            </a:r>
            <a:r>
              <a:rPr lang="en-GB" sz="1400" dirty="0"/>
              <a:t>°</a:t>
            </a:r>
            <a:r>
              <a:rPr lang="en-GB" sz="1400" dirty="0" smtClean="0"/>
              <a:t>C…</a:t>
            </a:r>
            <a:endParaRPr lang="en-GB" sz="1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12" y="928327"/>
            <a:ext cx="3656743" cy="274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06/11/2012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EN-MME-PE  -  Garlasche M.</a:t>
            </a:r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2593" y="73973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Short recap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4070267" y="3308884"/>
            <a:ext cx="492893" cy="30221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</a:rPr>
              <a:t>[1]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37903" y="4685561"/>
            <a:ext cx="492893" cy="30221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</a:rPr>
              <a:t>[2]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973" y="5882091"/>
            <a:ext cx="568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[1] LMC 16-11-11, V. Baglin</a:t>
            </a:r>
          </a:p>
          <a:p>
            <a:r>
              <a:rPr lang="it-IT" sz="1200" dirty="0" smtClean="0"/>
              <a:t>[2] EDMS </a:t>
            </a:r>
            <a:r>
              <a:rPr lang="en-GB" sz="1200" dirty="0" smtClean="0"/>
              <a:t>LHC-VMTSA-EC-0001, V. Baglin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628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06/11/2012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EN-MME-PE  -  Garlasche M.</a:t>
            </a: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4" y="813658"/>
            <a:ext cx="4746735" cy="256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7000" t="29301" r="17000" b="30494"/>
          <a:stretch>
            <a:fillRect/>
          </a:stretch>
        </p:blipFill>
        <p:spPr bwMode="auto">
          <a:xfrm>
            <a:off x="5019877" y="1583826"/>
            <a:ext cx="3494891" cy="224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27938" y="4000162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P</a:t>
            </a:r>
            <a:r>
              <a:rPr lang="it-IT" sz="1600" baseline="-25000" dirty="0" smtClean="0"/>
              <a:t>RF,fingers</a:t>
            </a:r>
            <a:r>
              <a:rPr lang="it-IT" sz="1600" dirty="0" smtClean="0"/>
              <a:t>(40mm gap)~</a:t>
            </a:r>
            <a:r>
              <a:rPr lang="it-IT" sz="1600" b="1" dirty="0" smtClean="0"/>
              <a:t>650W</a:t>
            </a:r>
          </a:p>
          <a:p>
            <a:r>
              <a:rPr lang="it-IT" sz="1600" dirty="0" smtClean="0"/>
              <a:t>P</a:t>
            </a:r>
            <a:r>
              <a:rPr lang="it-IT" sz="1600" baseline="-25000" dirty="0" smtClean="0"/>
              <a:t>RF,fingers</a:t>
            </a:r>
            <a:r>
              <a:rPr lang="it-IT" sz="1600" dirty="0" smtClean="0"/>
              <a:t>(50mm gap)~</a:t>
            </a:r>
            <a:r>
              <a:rPr lang="it-IT" sz="1600" b="1" dirty="0" smtClean="0"/>
              <a:t>460W</a:t>
            </a:r>
            <a:endParaRPr lang="en-GB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5390" y="5006754"/>
            <a:ext cx="870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600" i="1" u="sng" dirty="0" smtClean="0"/>
              <a:t>Is RF power deposition compatible with expected failure Temperatures?</a:t>
            </a:r>
          </a:p>
          <a:p>
            <a:endParaRPr lang="it-IT" sz="800" i="1" u="sn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sz="1600" i="1" u="sng" dirty="0" smtClean="0"/>
              <a:t>Limit for power value? </a:t>
            </a:r>
            <a:endParaRPr lang="en-GB" sz="1600" i="1" u="sng" dirty="0"/>
          </a:p>
        </p:txBody>
      </p:sp>
      <p:sp>
        <p:nvSpPr>
          <p:cNvPr id="10" name="Rounded Rectangle 9"/>
          <p:cNvSpPr/>
          <p:nvPr/>
        </p:nvSpPr>
        <p:spPr>
          <a:xfrm>
            <a:off x="4828759" y="1226496"/>
            <a:ext cx="492893" cy="30221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</a:rPr>
              <a:t>[3]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93" y="73973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Short recap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25390" y="6009144"/>
            <a:ext cx="5557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[3] LRFF Meeting 30-10-2012, O. </a:t>
            </a:r>
            <a:r>
              <a:rPr lang="en-US" sz="1200" dirty="0" smtClean="0"/>
              <a:t>Kononenko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493102" y="490490"/>
            <a:ext cx="27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configuration (long RF fingers)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5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1" y="852835"/>
            <a:ext cx="1890781" cy="166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58" y="799265"/>
            <a:ext cx="3766604" cy="172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265610" y="2257684"/>
            <a:ext cx="2777645" cy="3938679"/>
            <a:chOff x="340717" y="591116"/>
            <a:chExt cx="3888248" cy="549349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17" y="995564"/>
              <a:ext cx="3375099" cy="2549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00" y="3573016"/>
              <a:ext cx="3318483" cy="2511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5" t="21715" r="33357" b="53684"/>
            <a:stretch/>
          </p:blipFill>
          <p:spPr bwMode="auto">
            <a:xfrm>
              <a:off x="2123729" y="591116"/>
              <a:ext cx="2105236" cy="969243"/>
            </a:xfrm>
            <a:prstGeom prst="ellipse">
              <a:avLst/>
            </a:prstGeom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4" name="Straight Connector 13"/>
            <p:cNvCxnSpPr>
              <a:stCxn id="13" idx="3"/>
            </p:cNvCxnSpPr>
            <p:nvPr/>
          </p:nvCxnSpPr>
          <p:spPr>
            <a:xfrm flipH="1">
              <a:off x="1979715" y="1418416"/>
              <a:ext cx="452318" cy="2823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612615" y="4307674"/>
            <a:ext cx="167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2x ion pump with jackets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426506" y="3757867"/>
            <a:ext cx="2061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Eventual cover 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07541" y="5295992"/>
            <a:ext cx="148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4x screws for support</a:t>
            </a:r>
            <a:endParaRPr lang="en-GB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93" y="73973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 smtClean="0"/>
              <a:t>VMTSA Configuration</a:t>
            </a:r>
            <a:endParaRPr lang="en-GB" dirty="0"/>
          </a:p>
        </p:txBody>
      </p:sp>
      <p:grpSp>
        <p:nvGrpSpPr>
          <p:cNvPr id="47" name="Group 46"/>
          <p:cNvGrpSpPr/>
          <p:nvPr/>
        </p:nvGrpSpPr>
        <p:grpSpPr>
          <a:xfrm>
            <a:off x="3934960" y="910013"/>
            <a:ext cx="1776567" cy="584200"/>
            <a:chOff x="2257269" y="809291"/>
            <a:chExt cx="1776567" cy="584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257269" y="809291"/>
              <a:ext cx="120806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378075" y="809291"/>
              <a:ext cx="0" cy="27020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2378075" y="1079500"/>
              <a:ext cx="42545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844800" y="974725"/>
              <a:ext cx="987425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803526" y="974725"/>
              <a:ext cx="41274" cy="10477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3832225" y="974725"/>
              <a:ext cx="41274" cy="10477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3873499" y="1074738"/>
              <a:ext cx="95251" cy="476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948113" y="976312"/>
              <a:ext cx="41274" cy="10477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3992562" y="974725"/>
              <a:ext cx="41274" cy="158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257269" y="1320466"/>
              <a:ext cx="45418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673350" y="1074738"/>
              <a:ext cx="0" cy="24572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263541" y="1393491"/>
              <a:ext cx="8162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920766" y="1368091"/>
              <a:ext cx="1000358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921124" y="1368091"/>
              <a:ext cx="7143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991769" y="1316957"/>
              <a:ext cx="0" cy="511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010819" y="1104900"/>
              <a:ext cx="0" cy="2727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04" name="Group 4103"/>
          <p:cNvGrpSpPr/>
          <p:nvPr/>
        </p:nvGrpSpPr>
        <p:grpSpPr>
          <a:xfrm>
            <a:off x="3933427" y="1800425"/>
            <a:ext cx="1773768" cy="697601"/>
            <a:chOff x="2162748" y="1800440"/>
            <a:chExt cx="1773768" cy="697601"/>
          </a:xfrm>
        </p:grpSpPr>
        <p:grpSp>
          <p:nvGrpSpPr>
            <p:cNvPr id="51" name="Group 50"/>
            <p:cNvGrpSpPr/>
            <p:nvPr/>
          </p:nvGrpSpPr>
          <p:grpSpPr>
            <a:xfrm rot="10800000" flipH="1">
              <a:off x="2162748" y="1800440"/>
              <a:ext cx="1773768" cy="585280"/>
              <a:chOff x="2257269" y="808211"/>
              <a:chExt cx="1776567" cy="58528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rot="10800000" flipH="1" flipV="1">
                <a:off x="2522328" y="808211"/>
                <a:ext cx="301835" cy="108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530716" y="809291"/>
                <a:ext cx="0" cy="270209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2378075" y="1079500"/>
                <a:ext cx="425450" cy="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2844800" y="974725"/>
                <a:ext cx="987425" cy="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2803526" y="974725"/>
                <a:ext cx="41274" cy="104775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 flipV="1">
                <a:off x="3832225" y="974725"/>
                <a:ext cx="41274" cy="104775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3873499" y="1074738"/>
                <a:ext cx="95251" cy="476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3948113" y="976312"/>
                <a:ext cx="41274" cy="104775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 flipV="1">
                <a:off x="3992562" y="974725"/>
                <a:ext cx="41274" cy="1587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257269" y="1320466"/>
                <a:ext cx="45418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673350" y="1074738"/>
                <a:ext cx="0" cy="245728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263541" y="1393491"/>
                <a:ext cx="81620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2920766" y="1368091"/>
                <a:ext cx="1000358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921124" y="1368091"/>
                <a:ext cx="71438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3991769" y="1316957"/>
                <a:ext cx="0" cy="5113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4010819" y="1104900"/>
                <a:ext cx="0" cy="27271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/>
            <p:cNvCxnSpPr/>
            <p:nvPr/>
          </p:nvCxnSpPr>
          <p:spPr>
            <a:xfrm flipH="1" flipV="1">
              <a:off x="2703634" y="2395931"/>
              <a:ext cx="3846" cy="10211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7" name="Group 4096"/>
          <p:cNvGrpSpPr/>
          <p:nvPr/>
        </p:nvGrpSpPr>
        <p:grpSpPr>
          <a:xfrm>
            <a:off x="223812" y="2722715"/>
            <a:ext cx="4203717" cy="1079569"/>
            <a:chOff x="316800" y="2683970"/>
            <a:chExt cx="4203717" cy="1079569"/>
          </a:xfrm>
        </p:grpSpPr>
        <p:sp>
          <p:nvSpPr>
            <p:cNvPr id="72" name="TextBox 71"/>
            <p:cNvSpPr txBox="1"/>
            <p:nvPr/>
          </p:nvSpPr>
          <p:spPr>
            <a:xfrm>
              <a:off x="316800" y="2683970"/>
              <a:ext cx="2061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Material:</a:t>
              </a:r>
              <a:endParaRPr lang="en-GB" b="1" dirty="0"/>
            </a:p>
          </p:txBody>
        </p:sp>
        <p:cxnSp>
          <p:nvCxnSpPr>
            <p:cNvPr id="73" name="Straight Connector 72"/>
            <p:cNvCxnSpPr/>
            <p:nvPr/>
          </p:nvCxnSpPr>
          <p:spPr>
            <a:xfrm rot="10800000">
              <a:off x="513972" y="3165734"/>
              <a:ext cx="42478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513972" y="3397121"/>
              <a:ext cx="42478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0800000">
              <a:off x="513972" y="3626365"/>
              <a:ext cx="4247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974903" y="3024875"/>
              <a:ext cx="35456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Stainless Steels (316L/LN,304L)</a:t>
              </a:r>
            </a:p>
            <a:p>
              <a:r>
                <a:rPr lang="it-IT" sz="1400" dirty="0" smtClean="0"/>
                <a:t>CuBe</a:t>
              </a:r>
            </a:p>
            <a:p>
              <a:r>
                <a:rPr lang="it-IT" sz="1400" dirty="0" smtClean="0"/>
                <a:t>C10100 (OFE Cu)</a:t>
              </a:r>
              <a:endParaRPr lang="en-GB" sz="1400" dirty="0"/>
            </a:p>
          </p:txBody>
        </p:sp>
      </p:grpSp>
      <p:cxnSp>
        <p:nvCxnSpPr>
          <p:cNvPr id="4101" name="Straight Connector 4100"/>
          <p:cNvCxnSpPr/>
          <p:nvPr/>
        </p:nvCxnSpPr>
        <p:spPr>
          <a:xfrm flipV="1">
            <a:off x="5916107" y="3401643"/>
            <a:ext cx="765417" cy="5408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5856362" y="3538818"/>
            <a:ext cx="1489835" cy="9446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6025995" y="4711485"/>
            <a:ext cx="1141971" cy="718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TextBox 4105"/>
          <p:cNvSpPr txBox="1"/>
          <p:nvPr/>
        </p:nvSpPr>
        <p:spPr>
          <a:xfrm>
            <a:off x="526942" y="4395622"/>
            <a:ext cx="3620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..Interesting  features for thermal analysis </a:t>
            </a:r>
            <a:r>
              <a:rPr lang="it-IT" sz="1600" dirty="0" err="1" smtClean="0"/>
              <a:t>of</a:t>
            </a:r>
            <a:r>
              <a:rPr lang="it-IT" sz="1600" dirty="0" smtClean="0"/>
              <a:t> long </a:t>
            </a:r>
            <a:r>
              <a:rPr lang="it-IT" sz="1600" dirty="0" err="1" smtClean="0"/>
              <a:t>fingers</a:t>
            </a:r>
            <a:r>
              <a:rPr lang="it-IT" sz="1600" dirty="0" smtClean="0"/>
              <a:t> configuration..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612615" y="545058"/>
            <a:ext cx="3211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Rh dep.</a:t>
            </a:r>
            <a:endParaRPr lang="en-GB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4813205" y="2393773"/>
            <a:ext cx="3211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Ag dep.</a:t>
            </a:r>
            <a:endParaRPr lang="en-GB" sz="14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499428" y="852835"/>
            <a:ext cx="379185" cy="590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878613" y="1851391"/>
            <a:ext cx="134353" cy="595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69496" y="965127"/>
            <a:ext cx="4919920" cy="2785622"/>
            <a:chOff x="99755" y="453534"/>
            <a:chExt cx="4919920" cy="2785622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0"/>
            <a:stretch/>
          </p:blipFill>
          <p:spPr bwMode="auto">
            <a:xfrm>
              <a:off x="165920" y="517793"/>
              <a:ext cx="4254364" cy="2016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292447" y="2526352"/>
              <a:ext cx="4727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GB" sz="1200" i="1" dirty="0" smtClean="0"/>
                <a:t>2 Fold Symmetry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sz="1200" i="1" dirty="0" smtClean="0"/>
                <a:t>No central pipe support (LHCVMTSA0008)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sz="1200" i="1" dirty="0" smtClean="0"/>
                <a:t>No heat evacuation to pumps &amp; ground/top</a:t>
              </a:r>
              <a:endParaRPr lang="en-GB" sz="1200" i="1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99755" y="453534"/>
              <a:ext cx="4484203" cy="2785622"/>
            </a:xfrm>
            <a:prstGeom prst="roundRect">
              <a:avLst>
                <a:gd name="adj" fmla="val 3598"/>
              </a:avLst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29" name="Group 5128"/>
          <p:cNvGrpSpPr/>
          <p:nvPr/>
        </p:nvGrpSpPr>
        <p:grpSpPr>
          <a:xfrm>
            <a:off x="3560793" y="2037540"/>
            <a:ext cx="1080120" cy="1103003"/>
            <a:chOff x="6697616" y="4306921"/>
            <a:chExt cx="1080120" cy="1103003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7616" y="4458169"/>
              <a:ext cx="1080120" cy="9517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7237676" y="4306921"/>
              <a:ext cx="0" cy="627125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237676" y="4934046"/>
              <a:ext cx="540060" cy="1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ounded Rectangle 23"/>
          <p:cNvSpPr/>
          <p:nvPr/>
        </p:nvSpPr>
        <p:spPr>
          <a:xfrm>
            <a:off x="4762500" y="959153"/>
            <a:ext cx="4195521" cy="3003247"/>
          </a:xfrm>
          <a:prstGeom prst="roundRect">
            <a:avLst>
              <a:gd name="adj" fmla="val 3598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582250"/>
              </p:ext>
            </p:extLst>
          </p:nvPr>
        </p:nvGraphicFramePr>
        <p:xfrm>
          <a:off x="4794859" y="1034692"/>
          <a:ext cx="4153637" cy="263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214"/>
                <a:gridCol w="1114861"/>
                <a:gridCol w="784448"/>
                <a:gridCol w="838114"/>
              </a:tblGrid>
              <a:tr h="31530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Components in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Th. Cond [W/m-K]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Emiss.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/>
                        <a:t>Emiss</a:t>
                      </a:r>
                      <a:r>
                        <a:rPr lang="en-GB" sz="1200" dirty="0" smtClean="0"/>
                        <a:t>. (Lit.)</a:t>
                      </a:r>
                      <a:endParaRPr lang="en-GB" sz="1200" dirty="0"/>
                    </a:p>
                  </a:txBody>
                  <a:tcPr anchor="ctr"/>
                </a:tc>
              </a:tr>
              <a:tr h="31530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C17410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233</a:t>
                      </a:r>
                      <a:endParaRPr lang="en-GB" sz="12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0.05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/>
                </a:tc>
              </a:tr>
              <a:tr h="31530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Ag coating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-</a:t>
                      </a:r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0.03</a:t>
                      </a:r>
                      <a:endParaRPr lang="en-GB" sz="1200" dirty="0"/>
                    </a:p>
                  </a:txBody>
                  <a:tcPr anchor="ctr"/>
                </a:tc>
              </a:tr>
              <a:tr h="31530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Rh coating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-</a:t>
                      </a:r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0.03-0.1</a:t>
                      </a:r>
                      <a:endParaRPr lang="en-GB" sz="1200" dirty="0"/>
                    </a:p>
                  </a:txBody>
                  <a:tcPr anchor="ctr"/>
                </a:tc>
              </a:tr>
              <a:tr h="31530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C10100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i="1" dirty="0" smtClean="0"/>
                        <a:t>400</a:t>
                      </a:r>
                      <a:endParaRPr lang="en-GB" sz="1200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0.05-0.1</a:t>
                      </a:r>
                      <a:endParaRPr lang="en-GB" sz="1200" dirty="0"/>
                    </a:p>
                  </a:txBody>
                  <a:tcPr anchor="ctr"/>
                </a:tc>
              </a:tr>
              <a:tr h="31530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SS. 304L</a:t>
                      </a:r>
                      <a:endParaRPr lang="en-GB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200" i="1" dirty="0" smtClean="0"/>
                        <a:t>15</a:t>
                      </a:r>
                      <a:endParaRPr lang="en-GB" sz="1200" i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0.3</a:t>
                      </a:r>
                      <a:endParaRPr lang="en-GB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0.3-0.4</a:t>
                      </a:r>
                      <a:endParaRPr lang="en-GB" sz="1200" dirty="0"/>
                    </a:p>
                  </a:txBody>
                  <a:tcPr anchor="ctr"/>
                </a:tc>
              </a:tr>
              <a:tr h="31530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SS. 316/LN </a:t>
                      </a:r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126" name="Group 5125"/>
          <p:cNvGrpSpPr/>
          <p:nvPr/>
        </p:nvGrpSpPr>
        <p:grpSpPr>
          <a:xfrm>
            <a:off x="4982705" y="4040263"/>
            <a:ext cx="1949085" cy="2225624"/>
            <a:chOff x="5937087" y="445783"/>
            <a:chExt cx="1949085" cy="222562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579" y="517793"/>
              <a:ext cx="1841290" cy="1568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5937087" y="445783"/>
              <a:ext cx="1949085" cy="2225624"/>
            </a:xfrm>
            <a:prstGeom prst="roundRect">
              <a:avLst>
                <a:gd name="adj" fmla="val 3598"/>
              </a:avLst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04415" y="2246849"/>
              <a:ext cx="18466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 smtClean="0"/>
                <a:t>Ideal thermal contact</a:t>
              </a:r>
              <a:endParaRPr lang="en-GB" sz="1200" i="1" dirty="0"/>
            </a:p>
          </p:txBody>
        </p:sp>
      </p:grpSp>
      <p:grpSp>
        <p:nvGrpSpPr>
          <p:cNvPr id="5127" name="Group 5126"/>
          <p:cNvGrpSpPr/>
          <p:nvPr/>
        </p:nvGrpSpPr>
        <p:grpSpPr>
          <a:xfrm>
            <a:off x="2461346" y="4040263"/>
            <a:ext cx="2488463" cy="2287180"/>
            <a:chOff x="310623" y="3897824"/>
            <a:chExt cx="2488463" cy="228718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79" y="3963333"/>
              <a:ext cx="2038897" cy="1575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25" name="TextBox 5124"/>
            <p:cNvSpPr txBox="1"/>
            <p:nvPr/>
          </p:nvSpPr>
          <p:spPr>
            <a:xfrm>
              <a:off x="310623" y="5538673"/>
              <a:ext cx="2488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buFont typeface="Arial" pitchFamily="34" charset="0"/>
                <a:buChar char="•"/>
                <a:defRPr sz="1600" b="1" i="1"/>
              </a:lvl1pPr>
            </a:lstStyle>
            <a:p>
              <a:pPr marL="0" indent="0">
                <a:buNone/>
              </a:pPr>
              <a:r>
                <a:rPr lang="it-IT" sz="1200" b="0" dirty="0"/>
                <a:t>Free (5 W/m2K @ 22C) external convection on all surfaces</a:t>
              </a:r>
              <a:endParaRPr lang="en-GB" sz="1200" b="0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10623" y="3897824"/>
              <a:ext cx="2422103" cy="2225624"/>
            </a:xfrm>
            <a:prstGeom prst="roundRect">
              <a:avLst>
                <a:gd name="adj" fmla="val 3598"/>
              </a:avLst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917680" y="4040262"/>
            <a:ext cx="2396793" cy="2225624"/>
            <a:chOff x="6917680" y="3830712"/>
            <a:chExt cx="2396793" cy="2225624"/>
          </a:xfrm>
        </p:grpSpPr>
        <p:sp>
          <p:nvSpPr>
            <p:cNvPr id="30" name="Rectangle 29"/>
            <p:cNvSpPr/>
            <p:nvPr/>
          </p:nvSpPr>
          <p:spPr>
            <a:xfrm>
              <a:off x="7453210" y="4389954"/>
              <a:ext cx="1573699" cy="151882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3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9360" y="3902723"/>
              <a:ext cx="1428043" cy="1640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6917680" y="5524058"/>
              <a:ext cx="2396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 smtClean="0"/>
                <a:t>Ideal th. Contact between fingers and spring mockup</a:t>
              </a:r>
              <a:endParaRPr lang="en-GB" sz="1200" i="1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7000876" y="3830712"/>
              <a:ext cx="2073368" cy="2225624"/>
            </a:xfrm>
            <a:prstGeom prst="roundRect">
              <a:avLst>
                <a:gd name="adj" fmla="val 3598"/>
              </a:avLst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31" name="TextBox 5130"/>
          <p:cNvSpPr txBox="1"/>
          <p:nvPr/>
        </p:nvSpPr>
        <p:spPr>
          <a:xfrm>
            <a:off x="99755" y="573437"/>
            <a:ext cx="8350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Balanced heat exchange scenario with maximum spring temperature</a:t>
            </a:r>
            <a:endParaRPr lang="en-GB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1418" y="4068838"/>
            <a:ext cx="2181426" cy="2091706"/>
            <a:chOff x="181418" y="3859288"/>
            <a:chExt cx="2181426" cy="2091706"/>
          </a:xfrm>
        </p:grpSpPr>
        <p:pic>
          <p:nvPicPr>
            <p:cNvPr id="513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61" y="3902723"/>
              <a:ext cx="1961521" cy="1598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235661" y="5489329"/>
              <a:ext cx="20348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buFont typeface="Arial" pitchFamily="34" charset="0"/>
                <a:buChar char="•"/>
                <a:defRPr sz="1600" b="1" i="1"/>
              </a:lvl1pPr>
            </a:lstStyle>
            <a:p>
              <a:pPr marL="0" indent="0">
                <a:buNone/>
              </a:pPr>
              <a:r>
                <a:rPr lang="it-IT" sz="1200" b="0" dirty="0" smtClean="0"/>
                <a:t>Evenly distributed Power deposition</a:t>
              </a:r>
              <a:endParaRPr lang="en-GB" sz="1200" b="0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181418" y="3859288"/>
              <a:ext cx="2181426" cy="2091706"/>
            </a:xfrm>
            <a:prstGeom prst="roundRect">
              <a:avLst>
                <a:gd name="adj" fmla="val 3598"/>
              </a:avLst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593" y="11981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FEM Model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762500" y="3684276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 </a:t>
            </a:r>
            <a:r>
              <a:rPr lang="it-IT" sz="1200" i="1" dirty="0" smtClean="0"/>
              <a:t>Function of T</a:t>
            </a:r>
            <a:endParaRPr lang="en-GB" sz="1200" i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60793" y="4508500"/>
            <a:ext cx="884207" cy="27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30293" y="5308600"/>
            <a:ext cx="884207" cy="27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460597" y="4645025"/>
            <a:ext cx="884207" cy="27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314292" y="4841641"/>
            <a:ext cx="884207" cy="27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263473" y="5085866"/>
            <a:ext cx="884207" cy="27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3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952" y="604434"/>
            <a:ext cx="776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Nonlinear static thermal analysis performed for different RF power cases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4" b="3706"/>
          <a:stretch/>
        </p:blipFill>
        <p:spPr bwMode="auto">
          <a:xfrm>
            <a:off x="519193" y="1115878"/>
            <a:ext cx="7322949" cy="233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099182"/>
              </p:ext>
            </p:extLst>
          </p:nvPr>
        </p:nvGraphicFramePr>
        <p:xfrm>
          <a:off x="1746142" y="3605509"/>
          <a:ext cx="525875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330"/>
                <a:gridCol w="2256155"/>
                <a:gridCol w="18862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P</a:t>
                      </a:r>
                      <a:r>
                        <a:rPr lang="it-IT" sz="1600" baseline="-25000" dirty="0" smtClean="0"/>
                        <a:t>RF</a:t>
                      </a:r>
                      <a:r>
                        <a:rPr lang="it-IT" sz="1600" dirty="0" smtClean="0"/>
                        <a:t> [W]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</a:t>
                      </a:r>
                      <a:r>
                        <a:rPr lang="it-IT" sz="1600" baseline="0" dirty="0" smtClean="0"/>
                        <a:t> finger max [°C]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 spring </a:t>
                      </a:r>
                      <a:r>
                        <a:rPr lang="it-IT" sz="1600" baseline="0" dirty="0" smtClean="0"/>
                        <a:t>[°C]</a:t>
                      </a:r>
                      <a:r>
                        <a:rPr lang="it-IT" sz="1600" dirty="0" smtClean="0"/>
                        <a:t>*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190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188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160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498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471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400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806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706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480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878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752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18850" y="6059830"/>
            <a:ext cx="5796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/>
              <a:t>(*) indication, as real geometry is not respected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14877" y="5610706"/>
            <a:ext cx="8748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For higher P</a:t>
            </a:r>
            <a:r>
              <a:rPr lang="it-IT" sz="1600" baseline="-25000" dirty="0" smtClean="0"/>
              <a:t>RF</a:t>
            </a:r>
            <a:r>
              <a:rPr lang="it-IT" sz="1600" dirty="0" smtClean="0"/>
              <a:t>, convergence is critical w.r.t time effective simulation... </a:t>
            </a:r>
            <a:endParaRPr lang="en-GB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93" y="11981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784906" y="3004089"/>
            <a:ext cx="2172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030A0"/>
                </a:solidFill>
              </a:rPr>
              <a:t>Case shown: 480W</a:t>
            </a:r>
            <a:endParaRPr lang="en-GB" sz="1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56" y="3044140"/>
            <a:ext cx="4224045" cy="325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453210" y="37437"/>
            <a:ext cx="1573699" cy="151882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2812" y="1379214"/>
            <a:ext cx="382552" cy="98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027" y="612183"/>
            <a:ext cx="870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Fingers heat evacuation can be </a:t>
            </a:r>
            <a:r>
              <a:rPr lang="it-IT" i="1" dirty="0" smtClean="0"/>
              <a:t>approximated</a:t>
            </a:r>
            <a:r>
              <a:rPr lang="it-IT" dirty="0" smtClean="0"/>
              <a:t> as following:</a:t>
            </a:r>
            <a:endParaRPr lang="en-GB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15616" y="1450147"/>
            <a:ext cx="382552" cy="84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15313" y="2113079"/>
            <a:ext cx="2217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Geometry</a:t>
            </a:r>
          </a:p>
          <a:p>
            <a:pPr algn="ctr"/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Materials conductivity</a:t>
            </a:r>
          </a:p>
          <a:p>
            <a:pPr algn="ctr"/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Contacts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2133" y="2093291"/>
            <a:ext cx="296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Geometry (view factors, surfaces)</a:t>
            </a:r>
          </a:p>
          <a:p>
            <a:pPr algn="ctr"/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Materials emissivity</a:t>
            </a:r>
            <a:endParaRPr lang="it-IT" sz="14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Comp. 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077" y="3308257"/>
            <a:ext cx="116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[°C]</a:t>
            </a:r>
            <a:endParaRPr lang="en-GB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3501" y="5653227"/>
            <a:ext cx="181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baseline="-25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</a:t>
            </a:r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[W]</a:t>
            </a:r>
            <a:endParaRPr lang="en-GB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501" y="4347084"/>
            <a:ext cx="3286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Max interpolation error~ 6°C</a:t>
            </a:r>
            <a:endParaRPr lang="en-GB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593" y="11981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Results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21598"/>
            <a:ext cx="8886825" cy="6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14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976797"/>
            <a:ext cx="769620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55" y="722450"/>
            <a:ext cx="123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[°C]</a:t>
            </a:r>
            <a:endParaRPr lang="en-GB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06/11/2012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EN-MME-PE  -  Garlasche M.</a:t>
            </a:r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93" y="11981"/>
            <a:ext cx="635633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800" b="1" cap="none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791482" y="4073274"/>
            <a:ext cx="123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baseline="-25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</a:t>
            </a:r>
            <a:r>
              <a:rPr lang="it-IT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[W]</a:t>
            </a:r>
            <a:endParaRPr lang="en-GB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027" y="537784"/>
            <a:ext cx="870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Carefully extrapolating for higher P values..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7199" y="4956956"/>
            <a:ext cx="783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Temperatures expected for 650W (40mm gap)?   </a:t>
            </a:r>
            <a:r>
              <a:rPr lang="it-IT" b="1" i="1" dirty="0" smtClean="0"/>
              <a:t>990°C</a:t>
            </a:r>
            <a:endParaRPr lang="en-GB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199" y="5478688"/>
            <a:ext cx="695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Power expected for 1000</a:t>
            </a:r>
            <a:r>
              <a:rPr lang="it-IT" i="1" dirty="0"/>
              <a:t>°</a:t>
            </a:r>
            <a:r>
              <a:rPr lang="it-IT" i="1" dirty="0" smtClean="0"/>
              <a:t>C?   </a:t>
            </a:r>
            <a:r>
              <a:rPr lang="it-IT" b="1" i="1" dirty="0" smtClean="0"/>
              <a:t>670W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4777106" y="1643102"/>
            <a:ext cx="257175" cy="293690"/>
          </a:xfrm>
          <a:prstGeom prst="star6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6-Point Star 11"/>
          <p:cNvSpPr/>
          <p:nvPr/>
        </p:nvSpPr>
        <p:spPr>
          <a:xfrm>
            <a:off x="4929506" y="5485941"/>
            <a:ext cx="257175" cy="293690"/>
          </a:xfrm>
          <a:prstGeom prst="star6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6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5037</TotalTime>
  <Words>600</Words>
  <Application>Microsoft Office PowerPoint</Application>
  <PresentationFormat>On-screen Show (4:3)</PresentationFormat>
  <Paragraphs>157</Paragraphs>
  <Slides>16</Slides>
  <Notes>0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1_Sketchbook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Up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Garlasche</dc:creator>
  <cp:lastModifiedBy>Marco Garlasche</cp:lastModifiedBy>
  <cp:revision>54</cp:revision>
  <dcterms:created xsi:type="dcterms:W3CDTF">2012-11-02T09:28:45Z</dcterms:created>
  <dcterms:modified xsi:type="dcterms:W3CDTF">2012-11-06T15:38:41Z</dcterms:modified>
</cp:coreProperties>
</file>