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57" r:id="rId4"/>
    <p:sldId id="267" r:id="rId5"/>
    <p:sldId id="260" r:id="rId6"/>
    <p:sldId id="269" r:id="rId7"/>
    <p:sldId id="292" r:id="rId8"/>
    <p:sldId id="270" r:id="rId9"/>
    <p:sldId id="286" r:id="rId10"/>
    <p:sldId id="285" r:id="rId11"/>
    <p:sldId id="287" r:id="rId12"/>
    <p:sldId id="294" r:id="rId13"/>
    <p:sldId id="307" r:id="rId14"/>
    <p:sldId id="290" r:id="rId15"/>
    <p:sldId id="303" r:id="rId16"/>
    <p:sldId id="302" r:id="rId17"/>
    <p:sldId id="298" r:id="rId18"/>
    <p:sldId id="299" r:id="rId19"/>
    <p:sldId id="300" r:id="rId20"/>
    <p:sldId id="295" r:id="rId21"/>
    <p:sldId id="293" r:id="rId22"/>
    <p:sldId id="296" r:id="rId23"/>
    <p:sldId id="297" r:id="rId24"/>
    <p:sldId id="305" r:id="rId25"/>
    <p:sldId id="308" r:id="rId26"/>
    <p:sldId id="306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00" autoAdjust="0"/>
  </p:normalViewPr>
  <p:slideViewPr>
    <p:cSldViewPr>
      <p:cViewPr>
        <p:scale>
          <a:sx n="75" d="100"/>
          <a:sy n="75" d="100"/>
        </p:scale>
        <p:origin x="-1746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30899-1CA5-4225-8716-4820C0F4DDA2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DA465-2D26-4B24-9D46-98AEF0DC7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B4BFA-282D-4F4C-BAF3-443C1124168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C643-5BE5-4714-BEDE-19F0077D2C9E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7C4C-FB6F-4168-B397-6729E27A567D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1BF6-A475-4D65-B15D-66E6C309A1CE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300D-839C-4C7A-AB6A-FD5AD83AFF7D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4EAA-E87F-4A35-BF32-1076ED1DC58E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5B9-9C20-4613-AA60-2387C8DA59CC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91AC-5BB5-4FFC-B14A-BAE80FA5277C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AA11-91AC-4AE0-A235-63BA195C7C6E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7FF4-9ADF-4F31-B4E8-350FF5F7CCFB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FE81-D68C-4C98-82BB-FB60F3255C08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E4F5-6BC8-45A5-A487-654A7895F82D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29D1-6C01-4617-86F8-054A59E64F83}" type="datetime1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5.png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erroxcube.com/appl/info/HB2009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erroxcube.com/appl/info/HB2009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Electromagnetic Simulations of VMTSA Equipped with the </a:t>
            </a:r>
            <a:br>
              <a:rPr lang="en-US" smtClean="0"/>
            </a:br>
            <a:r>
              <a:rPr lang="en-US" smtClean="0"/>
              <a:t> RF Fingers and Ferrites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2438400"/>
          </a:xfrm>
        </p:spPr>
        <p:txBody>
          <a:bodyPr>
            <a:normAutofit fontScale="70000" lnSpcReduction="20000"/>
          </a:bodyPr>
          <a:lstStyle/>
          <a:p>
            <a:r>
              <a:rPr lang="en-US" smtClean="0"/>
              <a:t>O. Kononenko</a:t>
            </a:r>
          </a:p>
          <a:p>
            <a:r>
              <a:rPr lang="en-US" smtClean="0"/>
              <a:t>CERN, BE/RF</a:t>
            </a:r>
          </a:p>
          <a:p>
            <a:r>
              <a:rPr lang="en-US" smtClean="0"/>
              <a:t>JINR</a:t>
            </a:r>
            <a:endParaRPr lang="en-US"/>
          </a:p>
          <a:p>
            <a:endParaRPr lang="en-US" smtClean="0"/>
          </a:p>
          <a:p>
            <a:r>
              <a:rPr lang="en-US" smtClean="0"/>
              <a:t>Thanks to Benoit Salvant, Alexej Grudiev, Elias Métral</a:t>
            </a:r>
          </a:p>
          <a:p>
            <a:endParaRPr lang="en-US" smtClean="0"/>
          </a:p>
          <a:p>
            <a:r>
              <a:rPr lang="en-US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LRFF Meeting, CERN, October 30, 2012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Longitudinal Impedance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0500" t="15068" r="2000" b="21233"/>
          <a:stretch>
            <a:fillRect/>
          </a:stretch>
        </p:blipFill>
        <p:spPr bwMode="auto">
          <a:xfrm>
            <a:off x="838200" y="1676400"/>
            <a:ext cx="777240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Longitudinal Wake Potential </a:t>
            </a:r>
            <a:endParaRPr lang="en-US" baseline="-25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0500" t="15069" r="1000" b="21233"/>
          <a:stretch>
            <a:fillRect/>
          </a:stretch>
        </p:blipFill>
        <p:spPr bwMode="auto">
          <a:xfrm>
            <a:off x="685800" y="1676400"/>
            <a:ext cx="7975602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</a:t>
            </a:r>
            <a:r>
              <a:rPr lang="en-US" baseline="-25000" smtClean="0"/>
              <a:t>t </a:t>
            </a:r>
            <a:r>
              <a:rPr lang="en-US" smtClean="0"/>
              <a:t>for Bunch Passage through VMTSA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657" y="1600200"/>
            <a:ext cx="71506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98" t="11785" r="9233" b="2350"/>
          <a:stretch>
            <a:fillRect/>
          </a:stretch>
        </p:blipFill>
        <p:spPr bwMode="auto">
          <a:xfrm>
            <a:off x="762000" y="1039503"/>
            <a:ext cx="7543801" cy="574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mtClean="0"/>
              <a:t>Power Spectrum Measurements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3066" t="42537" r="27873" b="29430"/>
          <a:stretch>
            <a:fillRect/>
          </a:stretch>
        </p:blipFill>
        <p:spPr bwMode="auto">
          <a:xfrm>
            <a:off x="4800600" y="5029200"/>
            <a:ext cx="3276600" cy="135583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HFSS Eigen Mode Analysis: 40mm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0837" y="6176532"/>
            <a:ext cx="2133600" cy="365125"/>
          </a:xfrm>
        </p:spPr>
        <p:txBody>
          <a:bodyPr/>
          <a:lstStyle/>
          <a:p>
            <a:fld id="{AAEC9F7A-6759-4574-8EA3-525F93435D9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" y="1371600"/>
          <a:ext cx="8458200" cy="349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2133600"/>
                <a:gridCol w="1702402"/>
                <a:gridCol w="1144200"/>
                <a:gridCol w="1344398"/>
                <a:gridCol w="1371600"/>
              </a:tblGrid>
              <a:tr h="104858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Mode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Complex </a:t>
                      </a:r>
                    </a:p>
                    <a:p>
                      <a:pPr algn="ctr"/>
                      <a:r>
                        <a:rPr lang="en-US" smtClean="0"/>
                        <a:t>Magnitude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Eigen</a:t>
                      </a:r>
                      <a:r>
                        <a:rPr lang="en-US" baseline="0" smtClean="0"/>
                        <a:t> Frequency</a:t>
                      </a:r>
                    </a:p>
                    <a:p>
                      <a:pPr algn="ctr"/>
                      <a:r>
                        <a:rPr lang="en-US" baseline="0" smtClean="0"/>
                        <a:t>[MHz]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Q-factor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Shunt</a:t>
                      </a:r>
                      <a:r>
                        <a:rPr lang="en-US" baseline="0" smtClean="0"/>
                        <a:t> Impedance, [</a:t>
                      </a:r>
                      <a:r>
                        <a:rPr lang="el-GR" baseline="0" smtClean="0"/>
                        <a:t>Ω</a:t>
                      </a:r>
                      <a:r>
                        <a:rPr lang="en-US" baseline="0" smtClean="0"/>
                        <a:t>]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Power Loss</a:t>
                      </a:r>
                    </a:p>
                    <a:p>
                      <a:pPr algn="ctr"/>
                      <a:r>
                        <a:rPr lang="en-US" smtClean="0"/>
                        <a:t>[W]</a:t>
                      </a:r>
                      <a:endParaRPr lang="en-US"/>
                    </a:p>
                  </a:txBody>
                  <a:tcPr anchor="ctr"/>
                </a:tc>
              </a:tr>
              <a:tr h="45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en-US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279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455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10050.5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652.8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342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211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192.6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12.5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US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370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163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7.5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383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134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1.7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390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114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3115" t="38955" r="13719" b="38242"/>
          <a:stretch>
            <a:fillRect/>
          </a:stretch>
        </p:blipFill>
        <p:spPr bwMode="auto">
          <a:xfrm>
            <a:off x="1219200" y="2459247"/>
            <a:ext cx="1752600" cy="39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13417" t="38599" r="13417" b="38598"/>
          <a:stretch>
            <a:fillRect/>
          </a:stretch>
        </p:blipFill>
        <p:spPr bwMode="auto">
          <a:xfrm>
            <a:off x="1219200" y="2936934"/>
            <a:ext cx="1752604" cy="39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13417" t="38599" r="12726" b="39548"/>
          <a:stretch>
            <a:fillRect/>
          </a:stretch>
        </p:blipFill>
        <p:spPr bwMode="auto">
          <a:xfrm>
            <a:off x="1219200" y="3429000"/>
            <a:ext cx="1752600" cy="37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 l="13417" t="38599" r="13417" b="39548"/>
          <a:stretch>
            <a:fillRect/>
          </a:stretch>
        </p:blipFill>
        <p:spPr bwMode="auto">
          <a:xfrm>
            <a:off x="1219200" y="3939935"/>
            <a:ext cx="1771650" cy="38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 l="13417" t="38599" r="13417" b="38598"/>
          <a:stretch>
            <a:fillRect/>
          </a:stretch>
        </p:blipFill>
        <p:spPr bwMode="auto">
          <a:xfrm>
            <a:off x="1228726" y="4417622"/>
            <a:ext cx="1733549" cy="39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38625" y="4848225"/>
          <a:ext cx="1223963" cy="688975"/>
        </p:xfrm>
        <a:graphic>
          <a:graphicData uri="http://schemas.openxmlformats.org/presentationml/2006/ole">
            <p:oleObj spid="_x0000_s1026" name="Equation" r:id="rId8" imgW="812520" imgH="457200" progId="Equation.3">
              <p:embed/>
            </p:oleObj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4219575" y="6142468"/>
          <a:ext cx="2081211" cy="715532"/>
        </p:xfrm>
        <a:graphic>
          <a:graphicData uri="http://schemas.openxmlformats.org/presentationml/2006/ole">
            <p:oleObj spid="_x0000_s1027" name="Equation" r:id="rId9" imgW="1257120" imgH="431640" progId="Equation.3">
              <p:embed/>
            </p:oleObj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4257675" y="5410200"/>
          <a:ext cx="2667000" cy="844026"/>
        </p:xfrm>
        <a:graphic>
          <a:graphicData uri="http://schemas.openxmlformats.org/presentationml/2006/ole">
            <p:oleObj spid="_x0000_s1028" name="Equation" r:id="rId10" imgW="1523880" imgH="48240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14425" y="5038725"/>
            <a:ext cx="30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Longitudinal Shunt Impedance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14425" y="5638800"/>
            <a:ext cx="289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Voltage along the beam path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4900" y="6248400"/>
            <a:ext cx="28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Energy stored in the volume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HFSS Eigen Mode Analysis: 50mm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33375" y="1602343"/>
          <a:ext cx="8458200" cy="3493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2133600"/>
                <a:gridCol w="1702402"/>
                <a:gridCol w="1144200"/>
                <a:gridCol w="1344398"/>
                <a:gridCol w="1371600"/>
              </a:tblGrid>
              <a:tr h="104858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Mode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Complex </a:t>
                      </a:r>
                    </a:p>
                    <a:p>
                      <a:pPr algn="ctr"/>
                      <a:r>
                        <a:rPr lang="en-US" smtClean="0"/>
                        <a:t>Magnitude</a:t>
                      </a:r>
                      <a:endParaRPr lang="en-US"/>
                    </a:p>
                  </a:txBody>
                  <a:tcPr anchor="ctr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Eigen</a:t>
                      </a:r>
                      <a:r>
                        <a:rPr lang="en-US" baseline="0" smtClean="0"/>
                        <a:t> Frequency</a:t>
                      </a:r>
                    </a:p>
                    <a:p>
                      <a:pPr algn="ctr"/>
                      <a:r>
                        <a:rPr lang="en-US" baseline="0" smtClean="0"/>
                        <a:t>[MHz]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Q-factor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Shunt</a:t>
                      </a:r>
                      <a:r>
                        <a:rPr lang="en-US" baseline="0" smtClean="0"/>
                        <a:t> Impedance</a:t>
                      </a:r>
                    </a:p>
                    <a:p>
                      <a:pPr algn="ctr"/>
                      <a:r>
                        <a:rPr lang="en-US" baseline="0" smtClean="0"/>
                        <a:t>[</a:t>
                      </a:r>
                      <a:r>
                        <a:rPr lang="el-GR" baseline="0" smtClean="0"/>
                        <a:t>Ω</a:t>
                      </a:r>
                      <a:r>
                        <a:rPr lang="en-US" baseline="0" smtClean="0"/>
                        <a:t>]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Power Loss</a:t>
                      </a:r>
                    </a:p>
                    <a:p>
                      <a:pPr algn="ctr"/>
                      <a:r>
                        <a:rPr lang="en-US" smtClean="0"/>
                        <a:t>[W]</a:t>
                      </a:r>
                      <a:endParaRPr lang="en-US"/>
                    </a:p>
                  </a:txBody>
                  <a:tcPr anchor="ctr"/>
                </a:tc>
              </a:tr>
              <a:tr h="45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en-US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270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387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7121.6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462.6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330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145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50.2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3.3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en-US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362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147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7.2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380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127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8.4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392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115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3.1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 l="13953" t="39253" r="16279" b="37850"/>
          <a:stretch>
            <a:fillRect/>
          </a:stretch>
        </p:blipFill>
        <p:spPr bwMode="auto">
          <a:xfrm>
            <a:off x="1228725" y="2657475"/>
            <a:ext cx="1828800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15721" t="41066" r="16903" b="36821"/>
          <a:stretch>
            <a:fillRect/>
          </a:stretch>
        </p:blipFill>
        <p:spPr bwMode="auto">
          <a:xfrm>
            <a:off x="1238251" y="3154680"/>
            <a:ext cx="1828800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 l="16317" t="39344" r="16084" b="37705"/>
          <a:stretch>
            <a:fillRect/>
          </a:stretch>
        </p:blipFill>
        <p:spPr bwMode="auto">
          <a:xfrm>
            <a:off x="1238250" y="3638550"/>
            <a:ext cx="1828800" cy="44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 l="13986" t="39344" r="16084" b="37705"/>
          <a:stretch>
            <a:fillRect/>
          </a:stretch>
        </p:blipFill>
        <p:spPr bwMode="auto">
          <a:xfrm>
            <a:off x="1228725" y="4143058"/>
            <a:ext cx="1838325" cy="42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 l="13940" t="39216" r="16358" b="37255"/>
          <a:stretch>
            <a:fillRect/>
          </a:stretch>
        </p:blipFill>
        <p:spPr bwMode="auto">
          <a:xfrm>
            <a:off x="1228725" y="4638675"/>
            <a:ext cx="1838325" cy="4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Surface Loss Density for </a:t>
            </a:r>
            <a:br>
              <a:rPr lang="en-US" smtClean="0"/>
            </a:br>
            <a:r>
              <a:rPr lang="en-US" smtClean="0"/>
              <a:t>the First Eigen Mode @ 279 MHz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5107" y="5683120"/>
            <a:ext cx="843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Log scale, 40 mm gap, eigen mode @ 279MHz with 10K</a:t>
            </a:r>
            <a:r>
              <a:rPr lang="el-GR" smtClean="0"/>
              <a:t>Ω</a:t>
            </a:r>
            <a:r>
              <a:rPr lang="en-US" smtClean="0"/>
              <a:t> longitudinal shunt impedance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7000" t="29301" r="17000" b="30494"/>
          <a:stretch>
            <a:fillRect/>
          </a:stretch>
        </p:blipFill>
        <p:spPr bwMode="auto">
          <a:xfrm>
            <a:off x="1849464" y="1905000"/>
            <a:ext cx="546573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Shorter RF Fingers</a:t>
            </a:r>
            <a:br>
              <a:rPr lang="en-US" smtClean="0"/>
            </a:br>
            <a:r>
              <a:rPr lang="en-US" smtClean="0"/>
              <a:t>HFSS Simulation Setup: Eigensolver</a:t>
            </a:r>
            <a:endParaRPr 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941" t="31989" r="10520" b="32655"/>
          <a:stretch>
            <a:fillRect/>
          </a:stretch>
        </p:blipFill>
        <p:spPr bwMode="auto">
          <a:xfrm>
            <a:off x="1219200" y="2133600"/>
            <a:ext cx="758734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>
            <a:off x="6324600" y="23622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981554">
            <a:off x="1788069" y="348377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43600" y="19050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990600" y="320040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3276600" y="5181600"/>
            <a:ext cx="54864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1% frequency accuracy leads to ~300K tet10 mesh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1600200"/>
            <a:ext cx="41910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10mm gap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1" name="Down Arrow 20"/>
          <p:cNvSpPr/>
          <p:nvPr/>
        </p:nvSpPr>
        <p:spPr>
          <a:xfrm rot="7105606">
            <a:off x="6510697" y="3739644"/>
            <a:ext cx="304800" cy="61418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29400" y="4267200"/>
            <a:ext cx="124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10 mm gap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791200" y="1059182"/>
          <a:ext cx="1447800" cy="5257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</a:tblGrid>
              <a:tr h="97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0.113 V/m</a:t>
                      </a:r>
                      <a:endParaRPr lang="en-US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0.037 V/m</a:t>
                      </a:r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0.030 V/m</a:t>
                      </a:r>
                      <a:endParaRPr 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0.005 V/m</a:t>
                      </a:r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0.028 V/m</a:t>
                      </a:r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Shorter RF Fingers, CmplxMag(E)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073" t="38043" r="16712" b="38044"/>
          <a:stretch>
            <a:fillRect/>
          </a:stretch>
        </p:blipFill>
        <p:spPr bwMode="auto">
          <a:xfrm>
            <a:off x="1737336" y="1371600"/>
            <a:ext cx="4206264" cy="100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6393" t="38043" r="17123" b="38044"/>
          <a:stretch>
            <a:fillRect/>
          </a:stretch>
        </p:blipFill>
        <p:spPr bwMode="auto">
          <a:xfrm>
            <a:off x="1737336" y="2438400"/>
            <a:ext cx="4160519" cy="100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6804" t="38043" r="17443" b="38044"/>
          <a:stretch>
            <a:fillRect/>
          </a:stretch>
        </p:blipFill>
        <p:spPr bwMode="auto">
          <a:xfrm>
            <a:off x="1737336" y="3505200"/>
            <a:ext cx="4114774" cy="100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6393" t="39130" r="17123" b="38044"/>
          <a:stretch>
            <a:fillRect/>
          </a:stretch>
        </p:blipFill>
        <p:spPr bwMode="auto">
          <a:xfrm>
            <a:off x="1737336" y="4648200"/>
            <a:ext cx="4160519" cy="9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16393" t="39130" r="17123" b="38044"/>
          <a:stretch>
            <a:fillRect/>
          </a:stretch>
        </p:blipFill>
        <p:spPr bwMode="auto">
          <a:xfrm>
            <a:off x="1737336" y="5715000"/>
            <a:ext cx="4160519" cy="96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1371602"/>
          <a:ext cx="1088571" cy="5257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571"/>
              </a:tblGrid>
              <a:tr h="97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Mode 1</a:t>
                      </a: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Mode 2</a:t>
                      </a:r>
                    </a:p>
                    <a:p>
                      <a:pPr algn="ctr" fontAlgn="b"/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3</a:t>
                      </a:r>
                    </a:p>
                    <a:p>
                      <a:pPr algn="ctr" fontAlgn="b"/>
                      <a:endParaRPr 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4</a:t>
                      </a:r>
                    </a:p>
                    <a:p>
                      <a:pPr algn="ctr" fontAlgn="b"/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Mode 5</a:t>
                      </a:r>
                    </a:p>
                    <a:p>
                      <a:pPr algn="ctr" fontAlgn="b"/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9" name="Right Brace 8"/>
          <p:cNvSpPr/>
          <p:nvPr/>
        </p:nvSpPr>
        <p:spPr>
          <a:xfrm>
            <a:off x="7010400" y="3505200"/>
            <a:ext cx="457200" cy="21336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67600" y="41910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Eigenmodes 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of the Bellows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1764268"/>
          <a:ext cx="8458198" cy="315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520"/>
                <a:gridCol w="1006041"/>
                <a:gridCol w="1006041"/>
                <a:gridCol w="856996"/>
                <a:gridCol w="931520"/>
                <a:gridCol w="931520"/>
                <a:gridCol w="931520"/>
                <a:gridCol w="931520"/>
                <a:gridCol w="931520"/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Eigen</a:t>
                      </a:r>
                      <a:r>
                        <a:rPr lang="en-US" baseline="0" smtClean="0"/>
                        <a:t> Frequency, MHz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Q-factor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Shunt</a:t>
                      </a:r>
                      <a:r>
                        <a:rPr lang="en-US" baseline="0" smtClean="0"/>
                        <a:t> Impedance, </a:t>
                      </a:r>
                      <a:r>
                        <a:rPr lang="el-GR" baseline="0" smtClean="0"/>
                        <a:t>Ω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Power Loss,W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HFSS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 CST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HFSS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 CST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HFSS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 CST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HFSS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CST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3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Mode 1</a:t>
                      </a:r>
                      <a:endParaRPr lang="en-US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339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339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2409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50709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676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2616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3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Mode 2</a:t>
                      </a:r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526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531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1872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322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8442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1438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186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3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3</a:t>
                      </a:r>
                      <a:endParaRPr 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549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550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6023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6837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0.03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0.004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3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4</a:t>
                      </a:r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586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583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2462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155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196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7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0.907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3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C00000"/>
                          </a:solidFill>
                          <a:latin typeface="+mn-lt"/>
                        </a:rPr>
                        <a:t>Mode 5</a:t>
                      </a:r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670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-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1217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-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389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-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-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>
            <a:normAutofit/>
          </a:bodyPr>
          <a:lstStyle/>
          <a:p>
            <a:r>
              <a:rPr lang="en-US" smtClean="0"/>
              <a:t>Eigen Modes, Shorter RF Fingers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Realistic finger deformations for VMTSA equipped with the longer fingers. Time domain, eigen frequency and wire simulations</a:t>
            </a:r>
          </a:p>
          <a:p>
            <a:endParaRPr lang="en-US" smtClean="0"/>
          </a:p>
          <a:p>
            <a:r>
              <a:rPr lang="en-US" smtClean="0"/>
              <a:t>Simulations of the deformed shorter fingers and effect of Philips 8C11 ferrites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VMTSA equipped with Ferrites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8000" t="20382" r="9000" b="3237"/>
          <a:stretch>
            <a:fillRect/>
          </a:stretch>
        </p:blipFill>
        <p:spPr bwMode="auto">
          <a:xfrm>
            <a:off x="914400" y="1295400"/>
            <a:ext cx="7315200" cy="493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6172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4 pieces of Philips 8C11 (60x30x5 mm) were installed in one VMTSA module </a:t>
            </a:r>
          </a:p>
          <a:p>
            <a:pPr algn="ctr"/>
            <a:r>
              <a:rPr lang="en-US" smtClean="0"/>
              <a:t>equipped with the shorter fingers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81200"/>
            <a:ext cx="3407531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Philips 8C11 Ferrite: Permeability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7467600" cy="504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8600" y="63246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hlinkClick r:id="rId4"/>
              </a:rPr>
              <a:t>http://www.ferroxcube.com/appl/info/HB2009.pdf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Philips 8C11 Ferrite: </a:t>
            </a:r>
            <a:br>
              <a:rPr lang="en-US" smtClean="0"/>
            </a:br>
            <a:r>
              <a:rPr lang="en-US" smtClean="0"/>
              <a:t>Resistivity and Permittivity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1990" y="1447800"/>
            <a:ext cx="50706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447800"/>
            <a:ext cx="5140448" cy="34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" y="63246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hlinkClick r:id="rId4"/>
              </a:rPr>
              <a:t>http://www.ferroxcube.com/appl/info/HB2009.pdf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HFSS Setup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166" t="25254" r="14999" b="25921"/>
          <a:stretch>
            <a:fillRect/>
          </a:stretch>
        </p:blipFill>
        <p:spPr bwMode="auto">
          <a:xfrm>
            <a:off x="1219200" y="1905000"/>
            <a:ext cx="6324600" cy="352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5562600" y="2286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981554">
            <a:off x="1102269" y="371237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0" y="18288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304800" y="342900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3276600" y="5181600"/>
            <a:ext cx="54864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1% frequency accuracy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1371600"/>
            <a:ext cx="41910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10mm gap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4 ferrite pieces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7105606">
            <a:off x="5600412" y="3783119"/>
            <a:ext cx="304800" cy="61418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19115" y="4310675"/>
            <a:ext cx="124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10 mm gap</a:t>
            </a:r>
            <a:endParaRPr lang="en-US" b="1"/>
          </a:p>
        </p:txBody>
      </p:sp>
      <p:sp>
        <p:nvSpPr>
          <p:cNvPr id="15" name="TextBox 14"/>
          <p:cNvSpPr txBox="1"/>
          <p:nvPr/>
        </p:nvSpPr>
        <p:spPr>
          <a:xfrm>
            <a:off x="6705600" y="1676400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Ferrite 8C11</a:t>
            </a:r>
            <a:endParaRPr lang="en-US" b="1"/>
          </a:p>
        </p:txBody>
      </p:sp>
      <p:sp>
        <p:nvSpPr>
          <p:cNvPr id="16" name="Down Arrow 15"/>
          <p:cNvSpPr/>
          <p:nvPr/>
        </p:nvSpPr>
        <p:spPr>
          <a:xfrm rot="2040000">
            <a:off x="6697587" y="209051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New Fingers Ferrites 10mm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0" y="1295400"/>
          <a:ext cx="8077199" cy="4353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157"/>
                <a:gridCol w="2174152"/>
                <a:gridCol w="1461267"/>
                <a:gridCol w="1588338"/>
                <a:gridCol w="1880285"/>
              </a:tblGrid>
              <a:tr h="1073188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Mode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Eigen</a:t>
                      </a:r>
                      <a:r>
                        <a:rPr lang="en-US" baseline="0" smtClean="0"/>
                        <a:t> Frequency</a:t>
                      </a:r>
                    </a:p>
                    <a:p>
                      <a:pPr algn="ctr"/>
                      <a:r>
                        <a:rPr lang="en-US" baseline="0" smtClean="0"/>
                        <a:t>[MHz]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Q-factor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Shunt</a:t>
                      </a:r>
                      <a:r>
                        <a:rPr lang="en-US" baseline="0" smtClean="0"/>
                        <a:t> </a:t>
                      </a:r>
                      <a:r>
                        <a:rPr lang="en-US" baseline="0" smtClean="0"/>
                        <a:t>Impedance [</a:t>
                      </a:r>
                      <a:r>
                        <a:rPr lang="el-GR" baseline="0" smtClean="0"/>
                        <a:t>Ω</a:t>
                      </a:r>
                      <a:r>
                        <a:rPr lang="en-US" baseline="0" smtClean="0"/>
                        <a:t>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Power </a:t>
                      </a:r>
                      <a:r>
                        <a:rPr lang="en-US" smtClean="0"/>
                        <a:t>Loss</a:t>
                      </a:r>
                    </a:p>
                    <a:p>
                      <a:pPr algn="ctr"/>
                      <a:r>
                        <a:rPr lang="en-US" smtClean="0"/>
                        <a:t>[W]</a:t>
                      </a:r>
                      <a:endParaRPr lang="en-US"/>
                    </a:p>
                  </a:txBody>
                  <a:tcPr/>
                </a:tc>
              </a:tr>
              <a:tr h="3875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en-US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133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0.239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0.019544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133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1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0.000572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...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...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...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latin typeface="+mn-lt"/>
                        </a:rPr>
                        <a:t>341</a:t>
                      </a:r>
                      <a:endParaRPr lang="en-US" sz="2000" b="1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latin typeface="+mn-lt"/>
                        </a:rPr>
                        <a:t>2479</a:t>
                      </a:r>
                      <a:endParaRPr lang="en-US" sz="2000" b="1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52455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2706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...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...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...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46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latin typeface="+mn-lt"/>
                        </a:rPr>
                        <a:t>528</a:t>
                      </a:r>
                      <a:endParaRPr lang="en-US" sz="2000" b="1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1867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8401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316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7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...</a:t>
                      </a:r>
                      <a:endParaRPr lang="pl-PL" sz="20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mtClean="0">
                          <a:latin typeface="+mn-lt"/>
                        </a:rPr>
                        <a:t>...</a:t>
                      </a:r>
                      <a:endParaRPr lang="en-US" sz="2000" b="0"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smtClean="0">
                          <a:solidFill>
                            <a:srgbClr val="000000"/>
                          </a:solidFill>
                          <a:latin typeface="+mn-lt"/>
                        </a:rPr>
                        <a:t>...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5791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Many modes </a:t>
            </a:r>
            <a:r>
              <a:rPr lang="en-US" smtClean="0"/>
              <a:t>excited in the vicinity of ferrites and in the area </a:t>
            </a:r>
            <a:r>
              <a:rPr lang="en-US" smtClean="0"/>
              <a:t>outside the </a:t>
            </a:r>
          </a:p>
          <a:p>
            <a:pPr algn="ctr"/>
            <a:r>
              <a:rPr lang="en-US" smtClean="0"/>
              <a:t>conforming </a:t>
            </a:r>
            <a:r>
              <a:rPr lang="en-US" smtClean="0"/>
              <a:t>fingers. Some modes excited near to the gap and not affected by ferrites at all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Eigenmodes, CmplxMag(E)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107" t="35164" r="2290" b="27175"/>
          <a:stretch>
            <a:fillRect/>
          </a:stretch>
        </p:blipFill>
        <p:spPr bwMode="auto">
          <a:xfrm>
            <a:off x="2114550" y="2655147"/>
            <a:ext cx="4724400" cy="115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955" t="35356" r="1950" b="27604"/>
          <a:stretch>
            <a:fillRect/>
          </a:stretch>
        </p:blipFill>
        <p:spPr bwMode="auto">
          <a:xfrm>
            <a:off x="2133600" y="1464109"/>
            <a:ext cx="4724400" cy="112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934200" y="1295402"/>
          <a:ext cx="1447800" cy="6634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</a:tblGrid>
              <a:tr h="97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133 MHz</a:t>
                      </a:r>
                      <a:endParaRPr 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133 MHz</a:t>
                      </a:r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341 MHz</a:t>
                      </a: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528</a:t>
                      </a:r>
                      <a:r>
                        <a:rPr lang="en-US" sz="2000" b="1" i="0" u="none" strike="noStrike" baseline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i="0" u="none" strike="noStrike" baseline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MHz</a:t>
                      </a:r>
                      <a:endParaRPr 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endParaRPr lang="pl-PL" sz="2000" b="1" i="0" u="none" strike="noStrike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85800" y="1447800"/>
          <a:ext cx="1088571" cy="5572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571"/>
              </a:tblGrid>
              <a:tr h="97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1</a:t>
                      </a: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</a:t>
                      </a:r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  <a:p>
                      <a:pPr algn="ctr" fontAlgn="b"/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2000" b="1" i="0" u="none" strike="noStrike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</a:t>
                      </a:r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  <a:p>
                      <a:pPr algn="ctr" fontAlgn="b"/>
                      <a:endParaRPr 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Mode 4</a:t>
                      </a:r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071305">
                <a:tc>
                  <a:txBody>
                    <a:bodyPr/>
                    <a:lstStyle/>
                    <a:p>
                      <a:pPr algn="ctr" fontAlgn="b"/>
                      <a:endParaRPr lang="pl-PL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t="30329" b="25556"/>
          <a:stretch>
            <a:fillRect/>
          </a:stretch>
        </p:blipFill>
        <p:spPr bwMode="auto">
          <a:xfrm>
            <a:off x="1685925" y="5038724"/>
            <a:ext cx="5229227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 t="27553" r="8887" b="41093"/>
          <a:stretch>
            <a:fillRect/>
          </a:stretch>
        </p:blipFill>
        <p:spPr bwMode="auto">
          <a:xfrm>
            <a:off x="1737182" y="3819525"/>
            <a:ext cx="518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Surface Loss Density for </a:t>
            </a:r>
            <a:br>
              <a:rPr lang="en-US" smtClean="0"/>
            </a:br>
            <a:r>
              <a:rPr lang="en-US" smtClean="0"/>
              <a:t>the First Eigen Mode @ </a:t>
            </a:r>
            <a:r>
              <a:rPr lang="en-US" smtClean="0"/>
              <a:t>341 MHz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5791200"/>
            <a:ext cx="726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Linear scale</a:t>
            </a:r>
            <a:r>
              <a:rPr lang="en-US" smtClean="0"/>
              <a:t>, 10 mm gap, eigen mode @ </a:t>
            </a:r>
            <a:r>
              <a:rPr lang="en-US" smtClean="0"/>
              <a:t>341MHz </a:t>
            </a:r>
            <a:r>
              <a:rPr lang="en-US" smtClean="0"/>
              <a:t>with </a:t>
            </a:r>
            <a:r>
              <a:rPr lang="en-US" smtClean="0"/>
              <a:t>2700 W power losses</a:t>
            </a:r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t="24703" r="17170" b="11639"/>
          <a:stretch>
            <a:fillRect/>
          </a:stretch>
        </p:blipFill>
        <p:spPr bwMode="auto">
          <a:xfrm>
            <a:off x="1447800" y="1828800"/>
            <a:ext cx="6248400" cy="34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Different shapes of the finger deformations have been studied for longer and shorter fingers. Unconformities could result in ~kW power </a:t>
            </a:r>
            <a:r>
              <a:rPr lang="en-US" smtClean="0"/>
              <a:t>losses =&gt; enough to melt fingers.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Ferrites </a:t>
            </a:r>
            <a:r>
              <a:rPr lang="en-US" smtClean="0"/>
              <a:t>in the proposed position and amount don’t help. Additional dedicated study is necessary to see if we can damp modes with ferrites.</a:t>
            </a:r>
            <a:endParaRPr lang="en-US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RF Fingers Deformation in VMTSA</a:t>
            </a:r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61" t="23571" r="22820" b="7401"/>
          <a:stretch>
            <a:fillRect/>
          </a:stretch>
        </p:blipFill>
        <p:spPr bwMode="auto">
          <a:xfrm>
            <a:off x="990600" y="1295400"/>
            <a:ext cx="702538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371600"/>
            <a:ext cx="4572000" cy="548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Simulated VMTSA models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980" t="18520" r="7797" b="32655"/>
          <a:stretch>
            <a:fillRect/>
          </a:stretch>
        </p:blipFill>
        <p:spPr bwMode="auto">
          <a:xfrm>
            <a:off x="4953000" y="1515069"/>
            <a:ext cx="2633694" cy="12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0" y="1411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Conforming </a:t>
            </a:r>
          </a:p>
          <a:p>
            <a:r>
              <a:rPr lang="en-US" smtClean="0"/>
              <a:t>fingers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" y="250567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Wire,</a:t>
            </a:r>
          </a:p>
          <a:p>
            <a:r>
              <a:rPr lang="en-US" smtClean="0"/>
              <a:t>conforming </a:t>
            </a:r>
          </a:p>
          <a:p>
            <a:r>
              <a:rPr lang="en-US" smtClean="0"/>
              <a:t>fingers</a:t>
            </a:r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40478" t="34347" r="17176" b="37597"/>
          <a:stretch>
            <a:fillRect/>
          </a:stretch>
        </p:blipFill>
        <p:spPr bwMode="auto">
          <a:xfrm>
            <a:off x="4953000" y="4182070"/>
            <a:ext cx="259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 l="7419" t="37040" r="9805" b="24720"/>
          <a:stretch>
            <a:fillRect/>
          </a:stretch>
        </p:blipFill>
        <p:spPr bwMode="auto">
          <a:xfrm>
            <a:off x="1295400" y="3999131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200" y="392293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Wire,</a:t>
            </a:r>
          </a:p>
          <a:p>
            <a:r>
              <a:rPr lang="en-US" smtClean="0"/>
              <a:t>no fingers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00" y="41910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Bad contact 2</a:t>
            </a:r>
            <a:r>
              <a:rPr lang="en-US" baseline="30000" smtClean="0"/>
              <a:t>st</a:t>
            </a:r>
            <a:r>
              <a:rPr lang="en-US" smtClean="0"/>
              <a:t> type</a:t>
            </a:r>
          </a:p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96200" y="54864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Deformation+Ferrites</a:t>
            </a:r>
          </a:p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200" y="3922931"/>
            <a:ext cx="4267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00600" y="1447800"/>
            <a:ext cx="41910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00600" y="4114800"/>
            <a:ext cx="41910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" y="2475131"/>
            <a:ext cx="42672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 l="5516" t="32999" r="5516" b="32999"/>
          <a:stretch>
            <a:fillRect/>
          </a:stretch>
        </p:blipFill>
        <p:spPr bwMode="auto">
          <a:xfrm>
            <a:off x="1257300" y="5446931"/>
            <a:ext cx="3009900" cy="85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5275481"/>
            <a:ext cx="4267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2400" y="537073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Wire,</a:t>
            </a:r>
          </a:p>
          <a:p>
            <a:r>
              <a:rPr lang="en-US" smtClean="0"/>
              <a:t>20-50mm gaps</a:t>
            </a: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2400" y="6572250"/>
            <a:ext cx="304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81200" y="6572250"/>
            <a:ext cx="304800" cy="228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57200" y="650771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Completed</a:t>
            </a: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286000" y="64960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 progress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1066800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Old longer fingers</a:t>
            </a:r>
            <a:endParaRPr lang="en-US" b="1"/>
          </a:p>
        </p:txBody>
      </p:sp>
      <p:sp>
        <p:nvSpPr>
          <p:cNvPr id="30" name="TextBox 29"/>
          <p:cNvSpPr txBox="1"/>
          <p:nvPr/>
        </p:nvSpPr>
        <p:spPr>
          <a:xfrm>
            <a:off x="7038975" y="1114425"/>
            <a:ext cx="20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New shorter fingers</a:t>
            </a:r>
            <a:endParaRPr lang="en-US" b="1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 l="11945" t="26799" r="17865" b="26126"/>
          <a:stretch>
            <a:fillRect/>
          </a:stretch>
        </p:blipFill>
        <p:spPr bwMode="auto">
          <a:xfrm>
            <a:off x="2133600" y="2513231"/>
            <a:ext cx="213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76200" y="146685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Conforming </a:t>
            </a:r>
          </a:p>
          <a:p>
            <a:r>
              <a:rPr lang="en-US" smtClean="0"/>
              <a:t>and bad contact</a:t>
            </a:r>
          </a:p>
          <a:p>
            <a:r>
              <a:rPr lang="en-US" smtClean="0"/>
              <a:t>fingers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 l="39000" t="35616" r="3000" b="47946"/>
          <a:stretch>
            <a:fillRect/>
          </a:stretch>
        </p:blipFill>
        <p:spPr bwMode="auto">
          <a:xfrm>
            <a:off x="1676400" y="1600200"/>
            <a:ext cx="2590800" cy="53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76200" y="1447800"/>
            <a:ext cx="42672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800600" y="5420320"/>
            <a:ext cx="41910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l="4750" t="29458" r="4326" b="34023"/>
          <a:stretch>
            <a:fillRect/>
          </a:stretch>
        </p:blipFill>
        <p:spPr bwMode="auto">
          <a:xfrm>
            <a:off x="4953000" y="5562768"/>
            <a:ext cx="2514600" cy="6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9" cstate="print"/>
          <a:srcRect l="29008" t="19652" r="2290" b="33674"/>
          <a:stretch>
            <a:fillRect/>
          </a:stretch>
        </p:blipFill>
        <p:spPr bwMode="auto">
          <a:xfrm>
            <a:off x="4953000" y="2944707"/>
            <a:ext cx="2590800" cy="109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7696200" y="28588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Bad contact 1</a:t>
            </a:r>
            <a:r>
              <a:rPr lang="en-US" baseline="30000" smtClean="0"/>
              <a:t>st</a:t>
            </a:r>
            <a:r>
              <a:rPr lang="en-US" smtClean="0"/>
              <a:t> type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1945" t="26799" r="17865" b="24566"/>
          <a:stretch>
            <a:fillRect/>
          </a:stretch>
        </p:blipFill>
        <p:spPr bwMode="auto">
          <a:xfrm>
            <a:off x="1524000" y="1752600"/>
            <a:ext cx="6096000" cy="359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VMTSA with Wire and Comforming Fingers</a:t>
            </a:r>
            <a:endParaRPr lang="en-US"/>
          </a:p>
        </p:txBody>
      </p:sp>
      <p:sp>
        <p:nvSpPr>
          <p:cNvPr id="4" name="Down Arrow 3"/>
          <p:cNvSpPr/>
          <p:nvPr/>
        </p:nvSpPr>
        <p:spPr>
          <a:xfrm rot="17981554">
            <a:off x="1869530" y="36361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429000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1</a:t>
            </a:r>
            <a:endParaRPr lang="en-US" b="1"/>
          </a:p>
        </p:txBody>
      </p:sp>
      <p:sp>
        <p:nvSpPr>
          <p:cNvPr id="6" name="Down Arrow 5"/>
          <p:cNvSpPr/>
          <p:nvPr/>
        </p:nvSpPr>
        <p:spPr>
          <a:xfrm rot="2393364">
            <a:off x="7475205" y="2266945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1463" y="1859143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2</a:t>
            </a:r>
            <a:endParaRPr lang="en-US" b="1"/>
          </a:p>
        </p:txBody>
      </p:sp>
      <p:sp>
        <p:nvSpPr>
          <p:cNvPr id="8" name="Down Arrow 7"/>
          <p:cNvSpPr/>
          <p:nvPr/>
        </p:nvSpPr>
        <p:spPr>
          <a:xfrm rot="17981554">
            <a:off x="2016669" y="24931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4843" y="237386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0" name="Down Arrow 9"/>
          <p:cNvSpPr/>
          <p:nvPr/>
        </p:nvSpPr>
        <p:spPr>
          <a:xfrm>
            <a:off x="5814447" y="20574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3447" y="16002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152400" y="1371600"/>
            <a:ext cx="4191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953000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discrete sweep from 20MHz to 2GHz, 20MHz step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0.01 s-parameters accuracy =&gt; ~220K tet10 mesh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083336">
            <a:off x="7122460" y="286864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43800" y="3288268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Wire</a:t>
            </a:r>
            <a:endParaRPr lang="en-US" b="1"/>
          </a:p>
        </p:txBody>
      </p:sp>
      <p:pic>
        <p:nvPicPr>
          <p:cNvPr id="44036" name="Picture 4" descr="http://emetral.web.cern.ch/emetral/LRFF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1803221" cy="135003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038600" y="640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- no matching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emetral.web.cern.ch/emetral/LRFF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53000"/>
            <a:ext cx="2057400" cy="1538958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l="9179" t="23613" r="13857" b="24383"/>
          <a:stretch>
            <a:fillRect/>
          </a:stretch>
        </p:blipFill>
        <p:spPr bwMode="auto">
          <a:xfrm>
            <a:off x="1676400" y="1828800"/>
            <a:ext cx="6400800" cy="323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VMTSA with Wire and</a:t>
            </a:r>
            <a:br>
              <a:rPr lang="en-US" smtClean="0"/>
            </a:br>
            <a:r>
              <a:rPr lang="en-US" smtClean="0"/>
              <a:t> Deformed Fingers: 20-40mm gaps</a:t>
            </a:r>
            <a:endParaRPr lang="en-US"/>
          </a:p>
        </p:txBody>
      </p:sp>
      <p:sp>
        <p:nvSpPr>
          <p:cNvPr id="4" name="Down Arrow 3"/>
          <p:cNvSpPr/>
          <p:nvPr/>
        </p:nvSpPr>
        <p:spPr>
          <a:xfrm rot="17981554">
            <a:off x="1788069" y="35599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2939" y="3352800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1</a:t>
            </a:r>
            <a:endParaRPr lang="en-US" b="1"/>
          </a:p>
        </p:txBody>
      </p:sp>
      <p:sp>
        <p:nvSpPr>
          <p:cNvPr id="6" name="Down Arrow 5"/>
          <p:cNvSpPr/>
          <p:nvPr/>
        </p:nvSpPr>
        <p:spPr>
          <a:xfrm rot="2393364">
            <a:off x="8016042" y="230010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5768" y="1992868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2</a:t>
            </a:r>
            <a:endParaRPr lang="en-US" b="1"/>
          </a:p>
        </p:txBody>
      </p:sp>
      <p:sp>
        <p:nvSpPr>
          <p:cNvPr id="8" name="Down Arrow 7"/>
          <p:cNvSpPr/>
          <p:nvPr/>
        </p:nvSpPr>
        <p:spPr>
          <a:xfrm rot="17981554">
            <a:off x="2105569" y="24677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3743" y="242466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0" name="Down Arrow 9"/>
          <p:cNvSpPr/>
          <p:nvPr/>
        </p:nvSpPr>
        <p:spPr>
          <a:xfrm>
            <a:off x="5814447" y="20574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3447" y="16002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152400" y="1371600"/>
            <a:ext cx="4191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76800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discrete sweep from 20MHz to 2GHz, 20MHz step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0.01 s-parameters accuracy =&gt; ~260K tet10 mesh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083336">
            <a:off x="7736538" y="292255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53400" y="3200400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Wire</a:t>
            </a:r>
            <a:endParaRPr lang="en-US" b="1"/>
          </a:p>
        </p:txBody>
      </p:sp>
      <p:sp>
        <p:nvSpPr>
          <p:cNvPr id="20" name="Down Arrow 19"/>
          <p:cNvSpPr/>
          <p:nvPr/>
        </p:nvSpPr>
        <p:spPr>
          <a:xfrm rot="7083336">
            <a:off x="6617938" y="3460915"/>
            <a:ext cx="318680" cy="6981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86600" y="4038600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Gap: 20-40mm</a:t>
            </a:r>
            <a:endParaRPr lang="en-US" b="1"/>
          </a:p>
        </p:txBody>
      </p:sp>
      <p:sp>
        <p:nvSpPr>
          <p:cNvPr id="22" name="Down Arrow 21"/>
          <p:cNvSpPr/>
          <p:nvPr/>
        </p:nvSpPr>
        <p:spPr>
          <a:xfrm rot="7083336">
            <a:off x="1823866" y="5746916"/>
            <a:ext cx="318680" cy="6981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86000" y="6096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Gap</a:t>
            </a:r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4038600" y="627697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- no matching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017" t="26214" r="22002" b="26213"/>
          <a:stretch>
            <a:fillRect/>
          </a:stretch>
        </p:blipFill>
        <p:spPr bwMode="auto">
          <a:xfrm>
            <a:off x="1752600" y="1600200"/>
            <a:ext cx="640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http://emetral.web.cern.ch/emetral/LRFF/img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953000"/>
            <a:ext cx="2057400" cy="15389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VMTSA with Wire and</a:t>
            </a:r>
            <a:br>
              <a:rPr lang="en-US" smtClean="0"/>
            </a:br>
            <a:r>
              <a:rPr lang="en-US" smtClean="0"/>
              <a:t>More Realistic Deformation</a:t>
            </a:r>
            <a:endParaRPr lang="en-US"/>
          </a:p>
        </p:txBody>
      </p:sp>
      <p:sp>
        <p:nvSpPr>
          <p:cNvPr id="4" name="Down Arrow 3"/>
          <p:cNvSpPr/>
          <p:nvPr/>
        </p:nvSpPr>
        <p:spPr>
          <a:xfrm rot="17981554">
            <a:off x="1788069" y="383142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2939" y="3624258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1</a:t>
            </a:r>
            <a:endParaRPr lang="en-US" b="1"/>
          </a:p>
        </p:txBody>
      </p:sp>
      <p:sp>
        <p:nvSpPr>
          <p:cNvPr id="6" name="Down Arrow 5"/>
          <p:cNvSpPr/>
          <p:nvPr/>
        </p:nvSpPr>
        <p:spPr>
          <a:xfrm rot="2393364">
            <a:off x="8016042" y="207150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5768" y="1764268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2</a:t>
            </a:r>
            <a:endParaRPr lang="en-US" b="1"/>
          </a:p>
        </p:txBody>
      </p:sp>
      <p:sp>
        <p:nvSpPr>
          <p:cNvPr id="8" name="Down Arrow 7"/>
          <p:cNvSpPr/>
          <p:nvPr/>
        </p:nvSpPr>
        <p:spPr>
          <a:xfrm rot="17981554">
            <a:off x="2105569" y="276462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2721526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Stainless Steel</a:t>
            </a:r>
            <a:endParaRPr lang="en-US" b="1"/>
          </a:p>
        </p:txBody>
      </p:sp>
      <p:sp>
        <p:nvSpPr>
          <p:cNvPr id="10" name="Down Arrow 9"/>
          <p:cNvSpPr/>
          <p:nvPr/>
        </p:nvSpPr>
        <p:spPr>
          <a:xfrm>
            <a:off x="5814447" y="18288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3447" y="13716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152400" y="1371600"/>
            <a:ext cx="4191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953000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discrete sweep from 10MHz to 2GHz, 10MHz step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0.01 s-parameters accuracy =&gt; ~300K tet10 mesh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083336">
            <a:off x="7660338" y="269395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077200" y="2971800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Wire</a:t>
            </a:r>
            <a:endParaRPr lang="en-US" b="1"/>
          </a:p>
        </p:txBody>
      </p:sp>
      <p:sp>
        <p:nvSpPr>
          <p:cNvPr id="20" name="Down Arrow 19"/>
          <p:cNvSpPr/>
          <p:nvPr/>
        </p:nvSpPr>
        <p:spPr>
          <a:xfrm rot="7083336">
            <a:off x="6617938" y="3308517"/>
            <a:ext cx="318680" cy="6981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86600" y="3810000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Gap: 40-50mm</a:t>
            </a:r>
            <a:endParaRPr lang="en-US" b="1"/>
          </a:p>
        </p:txBody>
      </p:sp>
      <p:sp>
        <p:nvSpPr>
          <p:cNvPr id="22" name="Down Arrow 21"/>
          <p:cNvSpPr/>
          <p:nvPr/>
        </p:nvSpPr>
        <p:spPr>
          <a:xfrm rot="7083336">
            <a:off x="1823866" y="5746916"/>
            <a:ext cx="318680" cy="6981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86000" y="6096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Gap</a:t>
            </a:r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4038600" y="635317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- no matching 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Transmition for Different Gap Sizes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452" t="54318" r="35511" b="7401"/>
          <a:stretch>
            <a:fillRect/>
          </a:stretch>
        </p:blipFill>
        <p:spPr bwMode="auto">
          <a:xfrm>
            <a:off x="5067300" y="1438275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507769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" y="4876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 level of transmission probably because there is no matching load in the HFSS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29000" t="20000" r="1169" b="26667"/>
          <a:stretch>
            <a:fillRect/>
          </a:stretch>
        </p:blipFill>
        <p:spPr bwMode="auto">
          <a:xfrm>
            <a:off x="1371600" y="1752600"/>
            <a:ext cx="6400800" cy="366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smtClean="0"/>
              <a:t>CST TD Simulations of VMTSA </a:t>
            </a:r>
            <a:br>
              <a:rPr lang="en-US" sz="4800" smtClean="0"/>
            </a:br>
            <a:endParaRPr lang="en-US" sz="4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9200"/>
            <a:ext cx="43434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full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walls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conforming fingers and 40-50 mm gap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5380672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en-US" smtClean="0">
                <a:solidFill>
                  <a:schemeClr val="bg1"/>
                </a:solidFill>
              </a:rPr>
              <a:t>- 10 lines per wavelength</a:t>
            </a:r>
          </a:p>
          <a:p>
            <a:r>
              <a:rPr lang="en-US" b="1" smtClean="0">
                <a:solidFill>
                  <a:schemeClr val="bg1"/>
                </a:solidFill>
              </a:rPr>
              <a:t>         - </a:t>
            </a:r>
            <a:r>
              <a:rPr lang="en-US" smtClean="0">
                <a:solidFill>
                  <a:schemeClr val="bg1"/>
                </a:solidFill>
              </a:rPr>
              <a:t>refine at PEC by factor 6</a:t>
            </a:r>
          </a:p>
          <a:p>
            <a:r>
              <a:rPr lang="en-US" smtClean="0">
                <a:solidFill>
                  <a:schemeClr val="bg1"/>
                </a:solidFill>
              </a:rPr>
              <a:t>         - 70mm bunch sigma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400K hex mesh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27868</TotalTime>
  <Words>971</Words>
  <Application>Microsoft Office PowerPoint</Application>
  <PresentationFormat>On-screen Show (4:3)</PresentationFormat>
  <Paragraphs>376</Paragraphs>
  <Slides>27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Equation</vt:lpstr>
      <vt:lpstr>Electromagnetic Simulations of VMTSA Equipped with the   RF Fingers and Ferrites</vt:lpstr>
      <vt:lpstr>Outline</vt:lpstr>
      <vt:lpstr>RF Fingers Deformation in VMTSA</vt:lpstr>
      <vt:lpstr>Simulated VMTSA models</vt:lpstr>
      <vt:lpstr>VMTSA with Wire and Comforming Fingers</vt:lpstr>
      <vt:lpstr>VMTSA with Wire and  Deformed Fingers: 20-40mm gaps</vt:lpstr>
      <vt:lpstr>VMTSA with Wire and More Realistic Deformation</vt:lpstr>
      <vt:lpstr>Transmition for Different Gap Sizes</vt:lpstr>
      <vt:lpstr>CST TD Simulations of VMTSA  </vt:lpstr>
      <vt:lpstr>Longitudinal Impedance</vt:lpstr>
      <vt:lpstr>Longitudinal Wake Potential </vt:lpstr>
      <vt:lpstr>Ht for Bunch Passage through VMTSA</vt:lpstr>
      <vt:lpstr>Power Spectrum Measurements</vt:lpstr>
      <vt:lpstr>HFSS Eigen Mode Analysis: 40mm</vt:lpstr>
      <vt:lpstr>HFSS Eigen Mode Analysis: 50mm</vt:lpstr>
      <vt:lpstr>Surface Loss Density for  the First Eigen Mode @ 279 MHz</vt:lpstr>
      <vt:lpstr>Shorter RF Fingers HFSS Simulation Setup: Eigensolver</vt:lpstr>
      <vt:lpstr>Shorter RF Fingers, CmplxMag(E)</vt:lpstr>
      <vt:lpstr>Eigen Modes, Shorter RF Fingers</vt:lpstr>
      <vt:lpstr>VMTSA equipped with Ferrites</vt:lpstr>
      <vt:lpstr>Philips 8C11 Ferrite: Permeability</vt:lpstr>
      <vt:lpstr>Philips 8C11 Ferrite:  Resistivity and Permittivity</vt:lpstr>
      <vt:lpstr>HFSS Setup</vt:lpstr>
      <vt:lpstr>New Fingers Ferrites 10mm </vt:lpstr>
      <vt:lpstr>Eigenmodes, CmplxMag(E) </vt:lpstr>
      <vt:lpstr>Surface Loss Density for  the First Eigen Mode @ 341 MHz</vt:lpstr>
      <vt:lpstr>Conclusions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Impedance Studies of VMTSA</dc:title>
  <dc:creator>Oleksiy Kononenko</dc:creator>
  <cp:lastModifiedBy>Oleksiy Kononenko</cp:lastModifiedBy>
  <cp:revision>1060</cp:revision>
  <dcterms:created xsi:type="dcterms:W3CDTF">2012-05-21T19:16:38Z</dcterms:created>
  <dcterms:modified xsi:type="dcterms:W3CDTF">2012-11-05T18:44:49Z</dcterms:modified>
</cp:coreProperties>
</file>