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4"/>
  </p:sldMasterIdLst>
  <p:notesMasterIdLst>
    <p:notesMasterId r:id="rId42"/>
  </p:notesMasterIdLst>
  <p:handoutMasterIdLst>
    <p:handoutMasterId r:id="rId43"/>
  </p:handoutMasterIdLst>
  <p:sldIdLst>
    <p:sldId id="633" r:id="rId5"/>
    <p:sldId id="639" r:id="rId6"/>
    <p:sldId id="661" r:id="rId7"/>
    <p:sldId id="648" r:id="rId8"/>
    <p:sldId id="662" r:id="rId9"/>
    <p:sldId id="652" r:id="rId10"/>
    <p:sldId id="663" r:id="rId11"/>
    <p:sldId id="697" r:id="rId12"/>
    <p:sldId id="634" r:id="rId13"/>
    <p:sldId id="651" r:id="rId14"/>
    <p:sldId id="654" r:id="rId15"/>
    <p:sldId id="688" r:id="rId16"/>
    <p:sldId id="690" r:id="rId17"/>
    <p:sldId id="653" r:id="rId18"/>
    <p:sldId id="666" r:id="rId19"/>
    <p:sldId id="667" r:id="rId20"/>
    <p:sldId id="668" r:id="rId21"/>
    <p:sldId id="695" r:id="rId22"/>
    <p:sldId id="692" r:id="rId23"/>
    <p:sldId id="693" r:id="rId24"/>
    <p:sldId id="694" r:id="rId25"/>
    <p:sldId id="675" r:id="rId26"/>
    <p:sldId id="676" r:id="rId27"/>
    <p:sldId id="678" r:id="rId28"/>
    <p:sldId id="679" r:id="rId29"/>
    <p:sldId id="680" r:id="rId30"/>
    <p:sldId id="681" r:id="rId31"/>
    <p:sldId id="682" r:id="rId32"/>
    <p:sldId id="683" r:id="rId33"/>
    <p:sldId id="685" r:id="rId34"/>
    <p:sldId id="684" r:id="rId35"/>
    <p:sldId id="691" r:id="rId36"/>
    <p:sldId id="687" r:id="rId37"/>
    <p:sldId id="696" r:id="rId38"/>
    <p:sldId id="686" r:id="rId39"/>
    <p:sldId id="699" r:id="rId40"/>
    <p:sldId id="698" r:id="rId41"/>
  </p:sldIdLst>
  <p:sldSz cx="9906000" cy="6858000" type="A4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io Ramos" initials="" lastIdx="8" clrIdx="0"/>
  <p:cmAuthor id="1" name="fcarra" initials="fc" lastIdx="3" clrIdx="1"/>
  <p:cmAuthor id="2" name="Marco Garlasche" initials="MG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E44"/>
    <a:srgbClr val="FF6600"/>
    <a:srgbClr val="002060"/>
    <a:srgbClr val="2D00EA"/>
    <a:srgbClr val="1100EA"/>
    <a:srgbClr val="3F03E7"/>
    <a:srgbClr val="004EEA"/>
    <a:srgbClr val="008000"/>
    <a:srgbClr val="FF9966"/>
    <a:srgbClr val="78D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9882" autoAdjust="0"/>
  </p:normalViewPr>
  <p:slideViewPr>
    <p:cSldViewPr>
      <p:cViewPr varScale="1">
        <p:scale>
          <a:sx n="130" d="100"/>
          <a:sy n="130" d="100"/>
        </p:scale>
        <p:origin x="-678" y="-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98" y="-11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7588942716519"/>
          <c:y val="9.3425174060791621E-2"/>
          <c:w val="0.59103222865492755"/>
          <c:h val="0.6596733210608049"/>
        </c:manualLayout>
      </c:layout>
      <c:scatterChart>
        <c:scatterStyle val="lineMarker"/>
        <c:varyColors val="0"/>
        <c:ser>
          <c:idx val="0"/>
          <c:order val="0"/>
          <c:tx>
            <c:v>H2 Outgassing from unfired SS - Baked at 300C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50"/>
              </a:solidFill>
            </c:spPr>
          </c:marker>
          <c:trendline>
            <c:spPr>
              <a:ln w="25400">
                <a:solidFill>
                  <a:srgbClr val="00B050"/>
                </a:solidFill>
                <a:prstDash val="dash"/>
              </a:ln>
            </c:spPr>
            <c:trendlineType val="exp"/>
            <c:dispRSqr val="0"/>
            <c:dispEq val="0"/>
          </c:trendline>
          <c:xVal>
            <c:numRef>
              <c:f>Pressure!$J$13:$J$41</c:f>
              <c:numCache>
                <c:formatCode>General</c:formatCode>
                <c:ptCount val="29"/>
                <c:pt idx="0">
                  <c:v>3.3766999999999998E-3</c:v>
                </c:pt>
                <c:pt idx="1">
                  <c:v>3.3766999999999998E-3</c:v>
                </c:pt>
                <c:pt idx="2">
                  <c:v>3.3766999999999998E-3</c:v>
                </c:pt>
                <c:pt idx="3">
                  <c:v>3.3766999999999998E-3</c:v>
                </c:pt>
                <c:pt idx="4">
                  <c:v>3.3766999999999998E-3</c:v>
                </c:pt>
                <c:pt idx="5">
                  <c:v>3.1730999999999999E-3</c:v>
                </c:pt>
                <c:pt idx="6">
                  <c:v>3.0198E-3</c:v>
                </c:pt>
                <c:pt idx="7">
                  <c:v>3.0016999999999999E-3</c:v>
                </c:pt>
                <c:pt idx="8">
                  <c:v>2.8722999999999999E-3</c:v>
                </c:pt>
                <c:pt idx="9">
                  <c:v>2.8641000000000001E-3</c:v>
                </c:pt>
                <c:pt idx="10">
                  <c:v>2.7766000000000002E-3</c:v>
                </c:pt>
                <c:pt idx="11">
                  <c:v>2.7766000000000002E-3</c:v>
                </c:pt>
                <c:pt idx="12">
                  <c:v>2.6584999999999998E-3</c:v>
                </c:pt>
                <c:pt idx="13">
                  <c:v>2.6584999999999998E-3</c:v>
                </c:pt>
                <c:pt idx="14">
                  <c:v>2.5763000000000001E-3</c:v>
                </c:pt>
                <c:pt idx="15">
                  <c:v>2.5763000000000001E-3</c:v>
                </c:pt>
                <c:pt idx="16">
                  <c:v>2.4865999999999998E-3</c:v>
                </c:pt>
                <c:pt idx="17">
                  <c:v>2.4805000000000001E-3</c:v>
                </c:pt>
                <c:pt idx="18">
                  <c:v>2.3915E-3</c:v>
                </c:pt>
                <c:pt idx="19">
                  <c:v>2.3915E-3</c:v>
                </c:pt>
                <c:pt idx="20">
                  <c:v>2.3086999999999999E-3</c:v>
                </c:pt>
                <c:pt idx="21">
                  <c:v>2.3086999999999999E-3</c:v>
                </c:pt>
                <c:pt idx="22">
                  <c:v>2.2314000000000001E-3</c:v>
                </c:pt>
                <c:pt idx="23">
                  <c:v>2.2314000000000001E-3</c:v>
                </c:pt>
                <c:pt idx="24">
                  <c:v>2.1591000000000002E-3</c:v>
                </c:pt>
                <c:pt idx="25">
                  <c:v>2.1591000000000002E-3</c:v>
                </c:pt>
                <c:pt idx="26">
                  <c:v>2.1591000000000002E-3</c:v>
                </c:pt>
                <c:pt idx="27">
                  <c:v>1.9678999999999999E-3</c:v>
                </c:pt>
                <c:pt idx="28">
                  <c:v>1.9678999999999999E-3</c:v>
                </c:pt>
              </c:numCache>
            </c:numRef>
          </c:xVal>
          <c:yVal>
            <c:numRef>
              <c:f>Pressure!$K$13:$K$41</c:f>
              <c:numCache>
                <c:formatCode>0.00E+00</c:formatCode>
                <c:ptCount val="29"/>
                <c:pt idx="0">
                  <c:v>4.2899999999999997E-12</c:v>
                </c:pt>
                <c:pt idx="1">
                  <c:v>4.0800000000000004E-12</c:v>
                </c:pt>
                <c:pt idx="2">
                  <c:v>3.7399999999999998E-12</c:v>
                </c:pt>
                <c:pt idx="3">
                  <c:v>3.8700000000000003E-12</c:v>
                </c:pt>
                <c:pt idx="4">
                  <c:v>4.2899999999999997E-12</c:v>
                </c:pt>
                <c:pt idx="5">
                  <c:v>1.45E-11</c:v>
                </c:pt>
                <c:pt idx="6">
                  <c:v>3.6799999999999998E-11</c:v>
                </c:pt>
                <c:pt idx="7">
                  <c:v>3.8799999999999998E-11</c:v>
                </c:pt>
                <c:pt idx="8">
                  <c:v>7.7099999999999997E-11</c:v>
                </c:pt>
                <c:pt idx="9">
                  <c:v>7.8800000000000002E-11</c:v>
                </c:pt>
                <c:pt idx="10">
                  <c:v>1.3300000000000001E-10</c:v>
                </c:pt>
                <c:pt idx="11">
                  <c:v>1.3900000000000001E-10</c:v>
                </c:pt>
                <c:pt idx="12">
                  <c:v>2.5000000000000002E-10</c:v>
                </c:pt>
                <c:pt idx="13">
                  <c:v>2.6099999999999998E-10</c:v>
                </c:pt>
                <c:pt idx="14">
                  <c:v>3.6399999999999998E-10</c:v>
                </c:pt>
                <c:pt idx="15">
                  <c:v>3.6800000000000002E-10</c:v>
                </c:pt>
                <c:pt idx="16">
                  <c:v>6.2700000000000001E-10</c:v>
                </c:pt>
                <c:pt idx="17">
                  <c:v>6.5300000000000002E-10</c:v>
                </c:pt>
                <c:pt idx="18">
                  <c:v>1.08E-9</c:v>
                </c:pt>
                <c:pt idx="19">
                  <c:v>1.26E-9</c:v>
                </c:pt>
                <c:pt idx="20">
                  <c:v>2.5399999999999999E-9</c:v>
                </c:pt>
                <c:pt idx="21">
                  <c:v>2.1799999999999999E-9</c:v>
                </c:pt>
                <c:pt idx="22">
                  <c:v>4.1400000000000002E-9</c:v>
                </c:pt>
                <c:pt idx="23">
                  <c:v>3.7600000000000003E-9</c:v>
                </c:pt>
                <c:pt idx="24">
                  <c:v>5.28E-9</c:v>
                </c:pt>
                <c:pt idx="25">
                  <c:v>4.18E-9</c:v>
                </c:pt>
                <c:pt idx="26">
                  <c:v>5.4100000000000001E-9</c:v>
                </c:pt>
                <c:pt idx="27">
                  <c:v>9.9499999999999998E-9</c:v>
                </c:pt>
                <c:pt idx="28">
                  <c:v>1.05E-8</c:v>
                </c:pt>
              </c:numCache>
            </c:numRef>
          </c:yVal>
          <c:smooth val="0"/>
        </c:ser>
        <c:ser>
          <c:idx val="2"/>
          <c:order val="1"/>
          <c:tx>
            <c:v>H2 Outgassing from Fired SS - Baked at 300C</c:v>
          </c:tx>
          <c:spPr>
            <a:ln w="28575">
              <a:noFill/>
            </a:ln>
          </c:spPr>
          <c:trendline>
            <c:spPr>
              <a:ln w="25400">
                <a:solidFill>
                  <a:srgbClr val="92D050"/>
                </a:solidFill>
                <a:prstDash val="dash"/>
              </a:ln>
            </c:spPr>
            <c:trendlineType val="exp"/>
            <c:dispRSqr val="0"/>
            <c:dispEq val="0"/>
          </c:trendline>
          <c:xVal>
            <c:numRef>
              <c:f>Pressure!$M$13:$M$25</c:f>
              <c:numCache>
                <c:formatCode>General</c:formatCode>
                <c:ptCount val="13"/>
                <c:pt idx="1">
                  <c:v>3.3766999999999998E-3</c:v>
                </c:pt>
                <c:pt idx="2">
                  <c:v>3.0945E-3</c:v>
                </c:pt>
                <c:pt idx="3">
                  <c:v>3.0945E-3</c:v>
                </c:pt>
                <c:pt idx="4">
                  <c:v>2.8722999999999999E-3</c:v>
                </c:pt>
                <c:pt idx="5">
                  <c:v>2.8722999999999999E-3</c:v>
                </c:pt>
                <c:pt idx="6">
                  <c:v>2.6798999999999998E-3</c:v>
                </c:pt>
                <c:pt idx="7">
                  <c:v>2.5116000000000001E-3</c:v>
                </c:pt>
                <c:pt idx="8">
                  <c:v>2.3632000000000002E-3</c:v>
                </c:pt>
                <c:pt idx="9">
                  <c:v>2.2314000000000001E-3</c:v>
                </c:pt>
                <c:pt idx="10">
                  <c:v>2.1134999999999999E-3</c:v>
                </c:pt>
                <c:pt idx="11">
                  <c:v>1.9115E-3</c:v>
                </c:pt>
                <c:pt idx="12">
                  <c:v>1.8243000000000001E-3</c:v>
                </c:pt>
              </c:numCache>
            </c:numRef>
          </c:xVal>
          <c:yVal>
            <c:numRef>
              <c:f>Pressure!$N$13:$N$25</c:f>
              <c:numCache>
                <c:formatCode>0.00E+00</c:formatCode>
                <c:ptCount val="13"/>
                <c:pt idx="1">
                  <c:v>1.4819E-14</c:v>
                </c:pt>
                <c:pt idx="2">
                  <c:v>1.8935E-14</c:v>
                </c:pt>
                <c:pt idx="3">
                  <c:v>1.5994999999999999E-14</c:v>
                </c:pt>
                <c:pt idx="4">
                  <c:v>2.4226999999999999E-14</c:v>
                </c:pt>
                <c:pt idx="5">
                  <c:v>1.8464E-14</c:v>
                </c:pt>
                <c:pt idx="6">
                  <c:v>2.8813999999999998E-14</c:v>
                </c:pt>
                <c:pt idx="7">
                  <c:v>4.7278000000000002E-14</c:v>
                </c:pt>
                <c:pt idx="8">
                  <c:v>7.0682000000000001E-14</c:v>
                </c:pt>
                <c:pt idx="9">
                  <c:v>1.2114E-13</c:v>
                </c:pt>
                <c:pt idx="10">
                  <c:v>4.7161000000000005E-13</c:v>
                </c:pt>
                <c:pt idx="11">
                  <c:v>4.4456000000000004E-12</c:v>
                </c:pt>
                <c:pt idx="12">
                  <c:v>4.0574999999999996E-12</c:v>
                </c:pt>
              </c:numCache>
            </c:numRef>
          </c:yVal>
          <c:smooth val="0"/>
        </c:ser>
        <c:ser>
          <c:idx val="3"/>
          <c:order val="2"/>
          <c:tx>
            <c:v>Ferrite CMD5005 vac compatible as received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chemeClr val="tx1"/>
              </a:solidFill>
            </c:spPr>
          </c:marker>
          <c:trendline>
            <c:spPr>
              <a:ln w="19050">
                <a:solidFill>
                  <a:schemeClr val="tx1"/>
                </a:solidFill>
                <a:prstDash val="sysDash"/>
              </a:ln>
            </c:spPr>
            <c:trendlineType val="exp"/>
            <c:dispRSqr val="0"/>
            <c:dispEq val="0"/>
          </c:trendline>
          <c:xVal>
            <c:numRef>
              <c:f>Pressure!$H$43:$H$48</c:f>
              <c:numCache>
                <c:formatCode>General</c:formatCode>
                <c:ptCount val="6"/>
                <c:pt idx="0">
                  <c:v>3.3003300330033004E-3</c:v>
                </c:pt>
                <c:pt idx="1">
                  <c:v>3.0959752321981426E-3</c:v>
                </c:pt>
                <c:pt idx="2">
                  <c:v>2.6809651474530832E-3</c:v>
                </c:pt>
                <c:pt idx="3">
                  <c:v>2.3640661938534278E-3</c:v>
                </c:pt>
                <c:pt idx="4">
                  <c:v>2.1141649048625794E-3</c:v>
                </c:pt>
                <c:pt idx="5">
                  <c:v>1.9120458891013384E-3</c:v>
                </c:pt>
              </c:numCache>
            </c:numRef>
          </c:xVal>
          <c:yVal>
            <c:numRef>
              <c:f>Pressure!$I$43:$I$48</c:f>
              <c:numCache>
                <c:formatCode>0.00E+00</c:formatCode>
                <c:ptCount val="6"/>
                <c:pt idx="0">
                  <c:v>6.1991052631578949E-12</c:v>
                </c:pt>
                <c:pt idx="1">
                  <c:v>6.2947368421052618E-11</c:v>
                </c:pt>
                <c:pt idx="2">
                  <c:v>1.5788894736842105E-10</c:v>
                </c:pt>
                <c:pt idx="3">
                  <c:v>2.8601105263157891E-10</c:v>
                </c:pt>
                <c:pt idx="4">
                  <c:v>4.8178947368421051E-10</c:v>
                </c:pt>
                <c:pt idx="5">
                  <c:v>8.0742105263157887E-10</c:v>
                </c:pt>
              </c:numCache>
            </c:numRef>
          </c:yVal>
          <c:smooth val="0"/>
        </c:ser>
        <c:ser>
          <c:idx val="4"/>
          <c:order val="3"/>
          <c:tx>
            <c:v>Ferrite disk MKI as received</c:v>
          </c:tx>
          <c:spPr>
            <a:ln w="28575">
              <a:noFill/>
            </a:ln>
          </c:spPr>
          <c:marker>
            <c:symbol val="triangle"/>
            <c:size val="7"/>
          </c:marker>
          <c:trendline>
            <c:spPr>
              <a:ln w="22225">
                <a:solidFill>
                  <a:schemeClr val="accent5"/>
                </a:solidFill>
                <a:prstDash val="dashDot"/>
              </a:ln>
            </c:spPr>
            <c:trendlineType val="exp"/>
            <c:dispRSqr val="0"/>
            <c:dispEq val="0"/>
          </c:trendline>
          <c:xVal>
            <c:numRef>
              <c:f>Pressure!$G$54:$G$59</c:f>
              <c:numCache>
                <c:formatCode>General</c:formatCode>
                <c:ptCount val="6"/>
                <c:pt idx="0">
                  <c:v>3.3003300330033004E-3</c:v>
                </c:pt>
                <c:pt idx="1">
                  <c:v>3.0959752321981426E-3</c:v>
                </c:pt>
                <c:pt idx="2">
                  <c:v>2.6809651474530832E-3</c:v>
                </c:pt>
                <c:pt idx="3">
                  <c:v>2.3640661938534278E-3</c:v>
                </c:pt>
                <c:pt idx="4">
                  <c:v>2.1141649048625794E-3</c:v>
                </c:pt>
                <c:pt idx="5">
                  <c:v>1.9120458891013384E-3</c:v>
                </c:pt>
              </c:numCache>
            </c:numRef>
          </c:xVal>
          <c:yVal>
            <c:numRef>
              <c:f>Pressure!$H$54:$H$59</c:f>
              <c:numCache>
                <c:formatCode>General</c:formatCode>
                <c:ptCount val="6"/>
                <c:pt idx="0">
                  <c:v>1.5852941176470592E-12</c:v>
                </c:pt>
                <c:pt idx="1">
                  <c:v>2.4911764705882349E-12</c:v>
                </c:pt>
                <c:pt idx="2">
                  <c:v>1.2682352941176471E-11</c:v>
                </c:pt>
                <c:pt idx="3">
                  <c:v>5.5485294117647053E-11</c:v>
                </c:pt>
                <c:pt idx="4">
                  <c:v>2.4345588235294121E-10</c:v>
                </c:pt>
                <c:pt idx="5">
                  <c:v>3.4763235294117642E-9</c:v>
                </c:pt>
              </c:numCache>
            </c:numRef>
          </c:yVal>
          <c:smooth val="0"/>
        </c:ser>
        <c:ser>
          <c:idx val="6"/>
          <c:order val="4"/>
          <c:tx>
            <c:v>Ferrite TT2-111R after TT 400C air and TT 400C vac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7030A0"/>
              </a:solidFill>
            </c:spPr>
          </c:marker>
          <c:trendline>
            <c:spPr>
              <a:ln w="19050">
                <a:solidFill>
                  <a:srgbClr val="7030A0"/>
                </a:solidFill>
                <a:prstDash val="dashDot"/>
              </a:ln>
            </c:spPr>
            <c:trendlineType val="exp"/>
            <c:dispRSqr val="0"/>
            <c:dispEq val="0"/>
          </c:trendline>
          <c:xVal>
            <c:numRef>
              <c:f>Pressure!$B$64:$B$73</c:f>
              <c:numCache>
                <c:formatCode>General</c:formatCode>
                <c:ptCount val="10"/>
                <c:pt idx="0">
                  <c:v>3.3557046979865771E-3</c:v>
                </c:pt>
                <c:pt idx="1">
                  <c:v>3.0959752321981426E-3</c:v>
                </c:pt>
                <c:pt idx="2">
                  <c:v>3.0959752321981426E-3</c:v>
                </c:pt>
                <c:pt idx="3">
                  <c:v>2.6809651474530832E-3</c:v>
                </c:pt>
                <c:pt idx="4">
                  <c:v>2.6809651474530832E-3</c:v>
                </c:pt>
                <c:pt idx="5">
                  <c:v>2.3640661938534278E-3</c:v>
                </c:pt>
                <c:pt idx="6">
                  <c:v>2.3640661938534278E-3</c:v>
                </c:pt>
                <c:pt idx="7">
                  <c:v>2.1141649048625794E-3</c:v>
                </c:pt>
                <c:pt idx="8">
                  <c:v>1.9120458891013384E-3</c:v>
                </c:pt>
                <c:pt idx="9">
                  <c:v>1.9120458891013384E-3</c:v>
                </c:pt>
              </c:numCache>
            </c:numRef>
          </c:xVal>
          <c:yVal>
            <c:numRef>
              <c:f>Pressure!$C$64:$C$73</c:f>
              <c:numCache>
                <c:formatCode>0.00E+00</c:formatCode>
                <c:ptCount val="10"/>
                <c:pt idx="0">
                  <c:v>5.0000000000000002E-11</c:v>
                </c:pt>
                <c:pt idx="1">
                  <c:v>1.4704549182470537E-10</c:v>
                </c:pt>
                <c:pt idx="2">
                  <c:v>1.2471317167942737E-10</c:v>
                </c:pt>
                <c:pt idx="3">
                  <c:v>5.137014538151967E-10</c:v>
                </c:pt>
                <c:pt idx="4">
                  <c:v>3.1309117952619217E-10</c:v>
                </c:pt>
                <c:pt idx="5">
                  <c:v>7.9863111166201248E-10</c:v>
                </c:pt>
                <c:pt idx="6">
                  <c:v>8.6242957057363294E-10</c:v>
                </c:pt>
                <c:pt idx="7">
                  <c:v>3.5834189559449132E-9</c:v>
                </c:pt>
                <c:pt idx="8">
                  <c:v>1.1556216148583598E-8</c:v>
                </c:pt>
                <c:pt idx="9">
                  <c:v>1.1412037386374501E-8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808384"/>
        <c:axId val="227810304"/>
      </c:scatterChart>
      <c:valAx>
        <c:axId val="227808384"/>
        <c:scaling>
          <c:orientation val="minMax"/>
          <c:max val="3.5000000000000087E-3"/>
          <c:min val="1.5000000000000037E-3"/>
        </c:scaling>
        <c:delete val="0"/>
        <c:axPos val="b"/>
        <c:title>
          <c:tx>
            <c:rich>
              <a:bodyPr/>
              <a:lstStyle/>
              <a:p>
                <a:pPr>
                  <a:defRPr sz="400"/>
                </a:pPr>
                <a:r>
                  <a:rPr lang="en-US" sz="1000" b="1" i="0" baseline="0">
                    <a:effectLst/>
                  </a:rPr>
                  <a:t>1/T  [1/K]</a:t>
                </a:r>
                <a:endParaRPr lang="en-GB" sz="4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crossAx val="227810304"/>
        <c:crossesAt val="1.0000000000000129E-15"/>
        <c:crossBetween val="midCat"/>
      </c:valAx>
      <c:valAx>
        <c:axId val="227810304"/>
        <c:scaling>
          <c:logBase val="10"/>
          <c:orientation val="minMax"/>
          <c:max val="1.0000000000000064E-7"/>
          <c:min val="1.0000000000000107E-1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600"/>
                </a:pPr>
                <a:r>
                  <a:rPr lang="en-US" sz="1100" b="1" i="0" baseline="0">
                    <a:effectLst/>
                  </a:rPr>
                  <a:t>Total Degassing [mbar·L/s·cm</a:t>
                </a:r>
                <a:r>
                  <a:rPr lang="en-US" sz="1100" b="1" i="0" baseline="30000">
                    <a:effectLst/>
                  </a:rPr>
                  <a:t>2</a:t>
                </a:r>
                <a:r>
                  <a:rPr lang="en-US" sz="1100" b="1" i="0" baseline="0">
                    <a:effectLst/>
                  </a:rPr>
                  <a:t>]</a:t>
                </a:r>
                <a:endParaRPr lang="en-GB" sz="600">
                  <a:effectLst/>
                </a:endParaRPr>
              </a:p>
            </c:rich>
          </c:tx>
          <c:layout>
            <c:manualLayout>
              <c:xMode val="edge"/>
              <c:yMode val="edge"/>
              <c:x val="2.5448308452594402E-2"/>
              <c:y val="0.27559889927888387"/>
            </c:manualLayout>
          </c:layout>
          <c:overlay val="0"/>
        </c:title>
        <c:numFmt formatCode="0.00E+00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crossAx val="22780838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egendEntry>
        <c:idx val="4"/>
        <c:txPr>
          <a:bodyPr/>
          <a:lstStyle/>
          <a:p>
            <a:pPr>
              <a:defRPr sz="10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8350190555751564"/>
          <c:y val="9.4524417621740076E-2"/>
          <c:w val="0.21454863067204971"/>
          <c:h val="0.6143912227683501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c:spPr>
      <c:txPr>
        <a:bodyPr/>
        <a:lstStyle/>
        <a:p>
          <a:pPr>
            <a:defRPr sz="10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10-29T11:43:35.323" idx="3">
    <p:pos x="4401" y="3287"/>
    <p:text>C'e' un immagine/foto di questi contatti?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0.60025</cdr:x>
      <cdr:y>0.35705</cdr:y>
    </cdr:from>
    <cdr:to>
      <cdr:x>0.68595</cdr:x>
      <cdr:y>0.4574</cdr:y>
    </cdr:to>
    <cdr:grpSp>
      <cdr:nvGrpSpPr>
        <cdr:cNvPr id="2" name="Group 1"/>
        <cdr:cNvGrpSpPr/>
      </cdr:nvGrpSpPr>
      <cdr:grpSpPr>
        <a:xfrm xmlns:a="http://schemas.openxmlformats.org/drawingml/2006/main">
          <a:off x="4607185" y="1595598"/>
          <a:ext cx="657786" cy="448447"/>
          <a:chOff x="7077000" y="-3603204"/>
          <a:chExt cx="456719" cy="914821"/>
        </a:xfrm>
      </cdr:grpSpPr>
      <cdr:sp macro="" textlink="">
        <cdr:nvSpPr>
          <cdr:cNvPr id="3" name="Right Arrow 2"/>
          <cdr:cNvSpPr/>
        </cdr:nvSpPr>
        <cdr:spPr>
          <a:xfrm xmlns:a="http://schemas.openxmlformats.org/drawingml/2006/main" rot="16200000">
            <a:off x="6681947" y="-3208151"/>
            <a:ext cx="914821" cy="124716"/>
          </a:xfrm>
          <a:prstGeom xmlns:a="http://schemas.openxmlformats.org/drawingml/2006/main" prst="rightArrow">
            <a:avLst/>
          </a:prstGeom>
        </cdr:spPr>
        <cdr:style>
          <a:lnRef xmlns:a="http://schemas.openxmlformats.org/drawingml/2006/main" idx="2">
            <a:schemeClr val="accent2">
              <a:shade val="50000"/>
            </a:schemeClr>
          </a:lnRef>
          <a:fillRef xmlns:a="http://schemas.openxmlformats.org/drawingml/2006/main" idx="1">
            <a:schemeClr val="accent2"/>
          </a:fillRef>
          <a:effectRef xmlns:a="http://schemas.openxmlformats.org/drawingml/2006/main" idx="0">
            <a:schemeClr val="accent2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GB"/>
          </a:p>
        </cdr:txBody>
      </cdr:sp>
      <cdr:sp macro="" textlink="">
        <cdr:nvSpPr>
          <cdr:cNvPr id="4" name="TextBox 21"/>
          <cdr:cNvSpPr txBox="1"/>
        </cdr:nvSpPr>
        <cdr:spPr>
          <a:xfrm xmlns:a="http://schemas.openxmlformats.org/drawingml/2006/main">
            <a:off x="7201709" y="-3362098"/>
            <a:ext cx="332010" cy="56678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fr-CH" sz="1600" dirty="0" smtClean="0"/>
              <a:t>X10</a:t>
            </a:r>
            <a:endParaRPr lang="en-GB" sz="1600" dirty="0"/>
          </a:p>
        </cdr:txBody>
      </cdr:sp>
    </cdr:grpSp>
  </cdr:relSizeAnchor>
  <cdr:relSizeAnchor xmlns:cdr="http://schemas.openxmlformats.org/drawingml/2006/chartDrawing">
    <cdr:from>
      <cdr:x>0.68595</cdr:x>
      <cdr:y>0.46284</cdr:y>
    </cdr:from>
    <cdr:to>
      <cdr:x>0.74438</cdr:x>
      <cdr:y>0.51936</cdr:y>
    </cdr:to>
    <cdr:grpSp>
      <cdr:nvGrpSpPr>
        <cdr:cNvPr id="5" name="Group 4"/>
        <cdr:cNvGrpSpPr/>
      </cdr:nvGrpSpPr>
      <cdr:grpSpPr>
        <a:xfrm xmlns:a="http://schemas.openxmlformats.org/drawingml/2006/main">
          <a:off x="5264971" y="2068356"/>
          <a:ext cx="448476" cy="252578"/>
          <a:chOff x="8114786" y="-11702554"/>
          <a:chExt cx="248554" cy="788727"/>
        </a:xfrm>
      </cdr:grpSpPr>
      <cdr:sp macro="" textlink="">
        <cdr:nvSpPr>
          <cdr:cNvPr id="6" name="Right Arrow 5"/>
          <cdr:cNvSpPr/>
        </cdr:nvSpPr>
        <cdr:spPr>
          <a:xfrm xmlns:a="http://schemas.openxmlformats.org/drawingml/2006/main" rot="16200000">
            <a:off x="7766372" y="-11354137"/>
            <a:ext cx="738117" cy="41290"/>
          </a:xfrm>
          <a:prstGeom xmlns:a="http://schemas.openxmlformats.org/drawingml/2006/main" prst="rightArrow">
            <a:avLst/>
          </a:prstGeom>
        </cdr:spPr>
        <cdr:style>
          <a:lnRef xmlns:a="http://schemas.openxmlformats.org/drawingml/2006/main" idx="2">
            <a:schemeClr val="accent6">
              <a:shade val="50000"/>
            </a:schemeClr>
          </a:lnRef>
          <a:fillRef xmlns:a="http://schemas.openxmlformats.org/drawingml/2006/main" idx="1">
            <a:schemeClr val="accent6"/>
          </a:fillRef>
          <a:effectRef xmlns:a="http://schemas.openxmlformats.org/drawingml/2006/main" idx="0">
            <a:schemeClr val="accent6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GB"/>
          </a:p>
        </cdr:txBody>
      </cdr:sp>
      <cdr:sp macro="" textlink="">
        <cdr:nvSpPr>
          <cdr:cNvPr id="7" name="TextBox 21"/>
          <cdr:cNvSpPr txBox="1"/>
        </cdr:nvSpPr>
        <cdr:spPr>
          <a:xfrm xmlns:a="http://schemas.openxmlformats.org/drawingml/2006/main">
            <a:off x="8128329" y="-11702554"/>
            <a:ext cx="235011" cy="78872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fr-CH" sz="1400" dirty="0" smtClean="0"/>
              <a:t>X2</a:t>
            </a:r>
            <a:endParaRPr lang="en-GB" sz="1400" dirty="0"/>
          </a:p>
        </cdr:txBody>
      </cdr:sp>
    </cdr:grpSp>
  </cdr:relSizeAnchor>
  <cdr:relSizeAnchor xmlns:cdr="http://schemas.openxmlformats.org/drawingml/2006/chartDrawing">
    <cdr:from>
      <cdr:x>0.6083</cdr:x>
      <cdr:y>0.3306</cdr:y>
    </cdr:from>
    <cdr:to>
      <cdr:x>0.68595</cdr:x>
      <cdr:y>0.35176</cdr:y>
    </cdr:to>
    <cdr:sp macro="" textlink="">
      <cdr:nvSpPr>
        <cdr:cNvPr id="11" name="Right Arrow 10"/>
        <cdr:cNvSpPr/>
      </cdr:nvSpPr>
      <cdr:spPr>
        <a:xfrm xmlns:a="http://schemas.openxmlformats.org/drawingml/2006/main" rot="10800000">
          <a:off x="5415108" y="1800200"/>
          <a:ext cx="691276" cy="115216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0.40611</cdr:x>
      <cdr:y>0.31738</cdr:y>
    </cdr:from>
    <cdr:to>
      <cdr:x>0.60501</cdr:x>
      <cdr:y>0.35705</cdr:y>
    </cdr:to>
    <cdr:sp macro="" textlink="">
      <cdr:nvSpPr>
        <cdr:cNvPr id="12" name="Right Arrow 11"/>
        <cdr:cNvSpPr/>
      </cdr:nvSpPr>
      <cdr:spPr>
        <a:xfrm xmlns:a="http://schemas.openxmlformats.org/drawingml/2006/main" rot="10800000">
          <a:off x="3615261" y="1728191"/>
          <a:ext cx="1770576" cy="216024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0.26051</cdr:x>
      <cdr:y>0.09257</cdr:y>
    </cdr:from>
    <cdr:to>
      <cdr:x>0.26051</cdr:x>
      <cdr:y>0.767</cdr:y>
    </cdr:to>
    <cdr:cxnSp macro="">
      <cdr:nvCxnSpPr>
        <cdr:cNvPr id="14" name="Straight Connector 13"/>
        <cdr:cNvCxnSpPr/>
      </cdr:nvCxnSpPr>
      <cdr:spPr>
        <a:xfrm xmlns:a="http://schemas.openxmlformats.org/drawingml/2006/main">
          <a:off x="2319117" y="504056"/>
          <a:ext cx="0" cy="367240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0.32523</cdr:x>
      <cdr:y>0.09257</cdr:y>
    </cdr:from>
    <cdr:to>
      <cdr:x>0.32523</cdr:x>
      <cdr:y>0.75377</cdr:y>
    </cdr:to>
    <cdr:cxnSp macro="">
      <cdr:nvCxnSpPr>
        <cdr:cNvPr id="15" name="Straight Connector 14"/>
        <cdr:cNvCxnSpPr/>
      </cdr:nvCxnSpPr>
      <cdr:spPr>
        <a:xfrm xmlns:a="http://schemas.openxmlformats.org/drawingml/2006/main">
          <a:off x="2895181" y="504056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</cdr:x>
      <cdr:y>0.09257</cdr:y>
    </cdr:from>
    <cdr:to>
      <cdr:x>0.487</cdr:x>
      <cdr:y>0.75377</cdr:y>
    </cdr:to>
    <cdr:cxnSp macro="">
      <cdr:nvCxnSpPr>
        <cdr:cNvPr id="17" name="Straight Connector 16"/>
        <cdr:cNvCxnSpPr/>
      </cdr:nvCxnSpPr>
      <cdr:spPr>
        <a:xfrm xmlns:a="http://schemas.openxmlformats.org/drawingml/2006/main">
          <a:off x="4335341" y="504056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0.39812</cdr:x>
      <cdr:y>0.09257</cdr:y>
    </cdr:from>
    <cdr:to>
      <cdr:x>0.39812</cdr:x>
      <cdr:y>0.75377</cdr:y>
    </cdr:to>
    <cdr:cxnSp macro="">
      <cdr:nvCxnSpPr>
        <cdr:cNvPr id="18" name="Straight Connector 17"/>
        <cdr:cNvCxnSpPr/>
      </cdr:nvCxnSpPr>
      <cdr:spPr>
        <a:xfrm xmlns:a="http://schemas.openxmlformats.org/drawingml/2006/main">
          <a:off x="3544082" y="504056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0.60834</cdr:x>
      <cdr:y>0.09257</cdr:y>
    </cdr:from>
    <cdr:to>
      <cdr:x>0.60834</cdr:x>
      <cdr:y>0.75377</cdr:y>
    </cdr:to>
    <cdr:cxnSp macro="">
      <cdr:nvCxnSpPr>
        <cdr:cNvPr id="19" name="Straight Connector 18"/>
        <cdr:cNvCxnSpPr/>
      </cdr:nvCxnSpPr>
      <cdr:spPr>
        <a:xfrm xmlns:a="http://schemas.openxmlformats.org/drawingml/2006/main">
          <a:off x="5415461" y="504056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0.68407</cdr:x>
      <cdr:y>0.09257</cdr:y>
    </cdr:from>
    <cdr:to>
      <cdr:x>0.68407</cdr:x>
      <cdr:y>0.75377</cdr:y>
    </cdr:to>
    <cdr:cxnSp macro="">
      <cdr:nvCxnSpPr>
        <cdr:cNvPr id="20" name="Straight Connector 19"/>
        <cdr:cNvCxnSpPr/>
      </cdr:nvCxnSpPr>
      <cdr:spPr>
        <a:xfrm xmlns:a="http://schemas.openxmlformats.org/drawingml/2006/main">
          <a:off x="6089655" y="504056"/>
          <a:ext cx="0" cy="36004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987" cy="49729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529" y="0"/>
            <a:ext cx="2890987" cy="497292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9A0F4B-1E08-4893-8CFB-3D6275498224}" type="datetimeFigureOut">
              <a:rPr lang="en-US"/>
              <a:pPr>
                <a:defRPr/>
              </a:pPr>
              <a:t>10/30/2012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748"/>
            <a:ext cx="2890987" cy="497292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529" y="9427748"/>
            <a:ext cx="2890987" cy="497292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52F57A-5C54-41A7-B811-11AFCB48F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8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414" cy="495692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101" y="1"/>
            <a:ext cx="2889414" cy="495692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C31421C-40F9-4257-A8DB-AF3B8FEE34D2}" type="datetimeFigureOut">
              <a:rPr lang="en-US"/>
              <a:pPr>
                <a:defRPr/>
              </a:pPr>
              <a:t>10/30/2012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474"/>
            <a:ext cx="5335270" cy="4466027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748"/>
            <a:ext cx="2889414" cy="49729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101" y="9427748"/>
            <a:ext cx="2889414" cy="49729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A77AFB-CB1E-4642-974B-BA8E701BE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36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5F89D-C390-4D3C-B816-C2874DC07B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87BE-F7EF-40D5-AEF7-858B8DD9176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1359E-7CAE-457B-9B1D-24FCA0ABC2A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6D209-EE5F-42D2-A69D-069CF2857F7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000" y="8"/>
            <a:ext cx="7149384" cy="720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248D3-157E-40BD-8E08-CA9750F73F9F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21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597220" y="6408010"/>
            <a:ext cx="2311400" cy="213483"/>
          </a:xfrm>
        </p:spPr>
        <p:txBody>
          <a:bodyPr/>
          <a:lstStyle/>
          <a:p>
            <a:fld id="{76E0741F-2647-4835-90BF-306B4EDD41BD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56000" y="6408010"/>
            <a:ext cx="3136900" cy="213483"/>
          </a:xfrm>
        </p:spPr>
        <p:txBody>
          <a:bodyPr/>
          <a:lstStyle/>
          <a:p>
            <a:r>
              <a:rPr lang="en-US" dirty="0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8000" y="6408010"/>
            <a:ext cx="2311400" cy="213483"/>
          </a:xfrm>
        </p:spPr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3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597220" y="6408010"/>
            <a:ext cx="2311400" cy="213483"/>
          </a:xfrm>
        </p:spPr>
        <p:txBody>
          <a:bodyPr/>
          <a:lstStyle/>
          <a:p>
            <a:fld id="{19223AD2-8A9D-4F85-9205-46EBA23FFA2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56000" y="6408010"/>
            <a:ext cx="3136900" cy="213483"/>
          </a:xfrm>
        </p:spPr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28000" y="6408010"/>
            <a:ext cx="2311400" cy="213483"/>
          </a:xfrm>
        </p:spPr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0000" y="8"/>
            <a:ext cx="7149384" cy="720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20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321C6-94A1-409C-88E9-0EE708F7ADD2}" type="datetime1">
              <a:rPr lang="en-GB" smtClean="0"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Alessandro Bertarelli – EN-MME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35DE3-F33F-411E-A48E-B42B9FC8729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0000" y="8"/>
            <a:ext cx="7149384" cy="7200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7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6074" y="436578"/>
            <a:ext cx="8232707" cy="707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072" y="1282640"/>
            <a:ext cx="8232706" cy="488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220" y="6408010"/>
            <a:ext cx="23114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fld id="{DB1E5759-F00A-4620-B840-ABFCD590BE92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6000" y="6408010"/>
            <a:ext cx="31369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r>
              <a:rPr lang="en-US" dirty="0" smtClean="0"/>
              <a:t>Alessandro Bertarelli – EN-MME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8000" y="6408010"/>
            <a:ext cx="2311400" cy="213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97220" y="6330287"/>
            <a:ext cx="8856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/>
          </p:cNvSpPr>
          <p:nvPr userDrawn="1"/>
        </p:nvSpPr>
        <p:spPr bwMode="auto">
          <a:xfrm rot="16200000">
            <a:off x="-1171366" y="3492005"/>
            <a:ext cx="3281348" cy="33855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b="1" baseline="0" dirty="0">
                <a:gradFill flip="none" rotWithShape="1">
                  <a:gsLst>
                    <a:gs pos="0">
                      <a:schemeClr val="accent4">
                        <a:lumMod val="75000"/>
                        <a:tint val="66000"/>
                        <a:satMod val="160000"/>
                      </a:schemeClr>
                    </a:gs>
                    <a:gs pos="50000">
                      <a:schemeClr val="accent4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accent4">
                        <a:lumMod val="75000"/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  <a:effectLst/>
                <a:latin typeface="Palatino"/>
                <a:ea typeface="Palatino" charset="0"/>
                <a:cs typeface="Palatino"/>
              </a:rPr>
              <a:t>Engineering Department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 bwMode="auto">
          <a:xfrm rot="16200000">
            <a:off x="179307" y="5425958"/>
            <a:ext cx="614768" cy="666000"/>
          </a:xfrm>
          <a:prstGeom prst="ellipse">
            <a:avLst/>
          </a:prstGeom>
          <a:solidFill>
            <a:srgbClr val="6E6E6E"/>
          </a:solidFill>
          <a:ln w="25400" cap="flat">
            <a:noFill/>
            <a:miter lim="800000"/>
            <a:headEnd type="none" w="med" len="med"/>
            <a:tailEnd type="none" w="med" len="med"/>
          </a:ln>
          <a:effectLst>
            <a:outerShdw blurRad="79375" dist="38100" dir="2700000" algn="ctr" rotWithShape="0">
              <a:schemeClr val="bg1">
                <a:lumMod val="65000"/>
                <a:alpha val="92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EN</a:t>
            </a:r>
          </a:p>
        </p:txBody>
      </p:sp>
      <p:pic>
        <p:nvPicPr>
          <p:cNvPr id="11" name="Picture 5" descr="logo_web_09_1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00" y="108000"/>
            <a:ext cx="897731" cy="82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000" y="72000"/>
            <a:ext cx="90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9" r:id="rId4"/>
  </p:sldLayoutIdLst>
  <p:timing>
    <p:tnLst>
      <p:par>
        <p:cTn id="1" dur="indefinite" restart="never" nodeType="tmRoot"/>
      </p:par>
    </p:tnLst>
  </p:timing>
  <p:hf hdr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Wingdings" charset="2"/>
        <a:buChar char="§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dms.cern.ch/document/1220547" TargetMode="Externa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3EB5-F217-407D-887D-FCA09FF256FB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32520" y="1412776"/>
            <a:ext cx="8712968" cy="45365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Overview of </a:t>
            </a:r>
            <a:r>
              <a:rPr lang="en-US" b="1" dirty="0" smtClean="0">
                <a:solidFill>
                  <a:srgbClr val="002060"/>
                </a:solidFill>
              </a:rPr>
              <a:t>LHC Collimators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RF </a:t>
            </a:r>
            <a:r>
              <a:rPr lang="en-US" b="1" dirty="0" smtClean="0">
                <a:solidFill>
                  <a:srgbClr val="002060"/>
                </a:solidFill>
              </a:rPr>
              <a:t>system</a:t>
            </a:r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LHC RF Fingers Task Force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30.10.2012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A. Bertarelli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F. Carra, A. Dallocchio, M. </a:t>
            </a:r>
            <a:r>
              <a:rPr lang="en-US" sz="1600" dirty="0" err="1" smtClean="0">
                <a:solidFill>
                  <a:srgbClr val="002060"/>
                </a:solidFill>
              </a:rPr>
              <a:t>Garlaschè</a:t>
            </a:r>
            <a:r>
              <a:rPr lang="en-US" sz="1600" dirty="0" smtClean="0">
                <a:solidFill>
                  <a:srgbClr val="002060"/>
                </a:solidFill>
              </a:rPr>
              <a:t>, L. Gentini, N. </a:t>
            </a:r>
            <a:r>
              <a:rPr lang="en-US" sz="1600" dirty="0" smtClean="0">
                <a:solidFill>
                  <a:srgbClr val="002060"/>
                </a:solidFill>
              </a:rPr>
              <a:t>Mariani, R. Perret, …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With invaluable input by </a:t>
            </a:r>
            <a:r>
              <a:rPr lang="en-US" sz="1600" b="1" dirty="0" smtClean="0">
                <a:solidFill>
                  <a:srgbClr val="002060"/>
                </a:solidFill>
              </a:rPr>
              <a:t>S. Calatroni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Design Baseline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B4A8-21DB-4A2D-854B-0C1F1A5AA3D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673080" y="1108266"/>
            <a:ext cx="4104456" cy="210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Four clamps, each one equipped with two 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contact strips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0.15 mm </a:t>
            </a:r>
            <a:r>
              <a:rPr lang="en-GB" sz="1400" b="1" dirty="0" err="1" smtClean="0">
                <a:solidFill>
                  <a:srgbClr val="002060"/>
                </a:solidFill>
                <a:latin typeface="+mj-lt"/>
              </a:rPr>
              <a:t>CuBe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 17100 5</a:t>
            </a:r>
            <a:r>
              <a:rPr lang="en-GB" sz="1400" b="1" dirty="0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m Ag-coating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) of different length (type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1 – 276 mm and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type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2 – 316 mm)</a:t>
            </a:r>
            <a:endParaRPr lang="en-GB" sz="14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1.5 mm </a:t>
            </a:r>
            <a:r>
              <a:rPr lang="en-GB" sz="1400" b="1" dirty="0" err="1" smtClean="0">
                <a:solidFill>
                  <a:srgbClr val="002060"/>
                </a:solidFill>
                <a:latin typeface="+mj-lt"/>
              </a:rPr>
              <a:t>Logitudinal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 rail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sz="1400" b="1" dirty="0" err="1" smtClean="0">
                <a:solidFill>
                  <a:srgbClr val="002060"/>
                </a:solidFill>
                <a:latin typeface="+mj-lt"/>
              </a:rPr>
              <a:t>electropolished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304L)</a:t>
            </a:r>
            <a:endParaRPr lang="en-GB" sz="1400" dirty="0" smtClean="0">
              <a:solidFill>
                <a:srgbClr val="002060"/>
              </a:solidFill>
              <a:latin typeface="+mj-lt"/>
            </a:endParaRP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Spring system </a:t>
            </a:r>
            <a:r>
              <a:rPr lang="en-GB" sz="1400" dirty="0" smtClean="0">
                <a:solidFill>
                  <a:srgbClr val="002060"/>
                </a:solidFill>
                <a:latin typeface="+mj-lt"/>
              </a:rPr>
              <a:t>to keep fingers in contact with rail at moderate force (~18gr/finger)</a:t>
            </a:r>
          </a:p>
          <a:p>
            <a:pPr algn="l">
              <a:spcBef>
                <a:spcPct val="20000"/>
              </a:spcBef>
              <a:spcAft>
                <a:spcPct val="20000"/>
              </a:spcAft>
              <a:buClr>
                <a:srgbClr val="FF3300"/>
              </a:buClr>
            </a:pPr>
            <a:endParaRPr lang="en-US" sz="1800" b="0" dirty="0" smtClean="0">
              <a:solidFill>
                <a:srgbClr val="003366"/>
              </a:solidFill>
              <a:effectLst/>
            </a:endParaRP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rgbClr val="FF3300"/>
              </a:buClr>
              <a:buFont typeface="Wingdings" pitchFamily="2" charset="2"/>
              <a:buChar char="§"/>
            </a:pPr>
            <a:endParaRPr lang="en-US" sz="1800" b="0" dirty="0">
              <a:solidFill>
                <a:srgbClr val="003366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0027" y="4593902"/>
            <a:ext cx="3700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j-lt"/>
              </a:rPr>
              <a:t>RF contacts must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withstand a wear equivalent to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~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20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000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cycles (open-close of the jaw)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→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~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1.4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km !</a:t>
            </a:r>
          </a:p>
        </p:txBody>
      </p:sp>
      <p:pic>
        <p:nvPicPr>
          <p:cNvPr id="6146" name="Picture 2" descr="JawAs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 b="14209"/>
          <a:stretch>
            <a:fillRect/>
          </a:stretch>
        </p:blipFill>
        <p:spPr bwMode="auto">
          <a:xfrm>
            <a:off x="200472" y="1209375"/>
            <a:ext cx="5292471" cy="315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/>
          </p:cNvSpPr>
          <p:nvPr/>
        </p:nvSpPr>
        <p:spPr bwMode="auto">
          <a:xfrm>
            <a:off x="721396" y="1319822"/>
            <a:ext cx="1711325" cy="277812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00"/>
              <a:gd name="adj5" fmla="val 318428"/>
              <a:gd name="adj6" fmla="val 152958"/>
            </a:avLst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RF contact strip type 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200473" y="1984371"/>
            <a:ext cx="1712912" cy="277813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00"/>
              <a:gd name="adj5" fmla="val 291088"/>
              <a:gd name="adj6" fmla="val 135436"/>
            </a:avLst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RF contact strip type 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3080793" y="3702344"/>
            <a:ext cx="628650" cy="277813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0"/>
              <a:gd name="adj5" fmla="val -201370"/>
              <a:gd name="adj6" fmla="val -140019"/>
            </a:avLst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Clamp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7"/>
          <p:cNvSpPr>
            <a:spLocks/>
          </p:cNvSpPr>
          <p:nvPr/>
        </p:nvSpPr>
        <p:spPr bwMode="auto">
          <a:xfrm>
            <a:off x="4123061" y="2920475"/>
            <a:ext cx="469900" cy="277813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0"/>
              <a:gd name="adj5" fmla="val -80139"/>
              <a:gd name="adj6" fmla="val -154458"/>
            </a:avLst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Jaw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89"/>
          <p:cNvSpPr/>
          <p:nvPr/>
        </p:nvSpPr>
        <p:spPr>
          <a:xfrm>
            <a:off x="1291428" y="692594"/>
            <a:ext cx="7766028" cy="369974"/>
          </a:xfrm>
          <a:prstGeom prst="rect">
            <a:avLst/>
          </a:prstGeom>
          <a:gradFill>
            <a:gsLst>
              <a:gs pos="5100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sz="2000" dirty="0" err="1" smtClean="0"/>
              <a:t>Tranverse</a:t>
            </a:r>
            <a:r>
              <a:rPr lang="en-GB" sz="2000" dirty="0" smtClean="0"/>
              <a:t> Contacts: Final Design (TCP, TCSG, TCTA, TCTP …)</a:t>
            </a:r>
            <a:endParaRPr lang="en-GB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51" y="3717032"/>
            <a:ext cx="5024219" cy="24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bertare\AppData\Local\Microsoft\Windows\Temporary Internet Files\Content.Outlook\I58GSHQR\TCTVB section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20098" b="12361"/>
          <a:stretch/>
        </p:blipFill>
        <p:spPr bwMode="auto">
          <a:xfrm>
            <a:off x="3924000" y="1916832"/>
            <a:ext cx="5872508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TCLIA/TCTVB </a:t>
            </a:r>
            <a:r>
              <a:rPr lang="en-US" dirty="0" smtClean="0"/>
              <a:t>Design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F204-B31E-4D84-A8BC-AD72E13CA24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2520" y="1035621"/>
            <a:ext cx="9073008" cy="80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As opposed to </a:t>
            </a:r>
            <a:r>
              <a:rPr lang="en-GB" sz="1600" b="0" dirty="0" err="1" smtClean="0">
                <a:solidFill>
                  <a:srgbClr val="002060"/>
                </a:solidFill>
                <a:effectLst/>
                <a:latin typeface="+mj-lt"/>
              </a:rPr>
              <a:t>PhaseI</a:t>
            </a: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 “1 beam per tank” collimators, “2 in 1” designs (</a:t>
            </a:r>
            <a:r>
              <a:rPr lang="en-GB" sz="1600" b="1" dirty="0" smtClean="0">
                <a:solidFill>
                  <a:srgbClr val="002060"/>
                </a:solidFill>
                <a:effectLst/>
                <a:latin typeface="+mj-lt"/>
              </a:rPr>
              <a:t>TCLIA</a:t>
            </a: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 and </a:t>
            </a:r>
            <a:r>
              <a:rPr lang="en-GB" sz="1600" b="1" dirty="0" smtClean="0">
                <a:solidFill>
                  <a:srgbClr val="002060"/>
                </a:solidFill>
                <a:effectLst/>
                <a:latin typeface="+mj-lt"/>
              </a:rPr>
              <a:t>TCTVB</a:t>
            </a: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), ferrite was added to standard sliding contacts to damp HOM in large cavities (</a:t>
            </a:r>
            <a:r>
              <a:rPr lang="en-GB" sz="1600" b="0" i="1" dirty="0" smtClean="0">
                <a:solidFill>
                  <a:srgbClr val="002060"/>
                </a:solidFill>
                <a:effectLst/>
                <a:latin typeface="+mj-lt"/>
              </a:rPr>
              <a:t>A. Grudiev simulations</a:t>
            </a: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).</a:t>
            </a: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Ferrite was also added in transitions.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dirty="0" err="1">
                <a:solidFill>
                  <a:srgbClr val="002060"/>
                </a:solidFill>
                <a:latin typeface="+mj-lt"/>
              </a:rPr>
              <a:t>Ferroxcube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4S60 Ferrite</a:t>
            </a:r>
            <a:endParaRPr lang="en-US" sz="1800" b="0" dirty="0" smtClean="0">
              <a:solidFill>
                <a:srgbClr val="003366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2" t="15615" r="12392" b="11970"/>
          <a:stretch/>
        </p:blipFill>
        <p:spPr bwMode="auto">
          <a:xfrm>
            <a:off x="632520" y="2636912"/>
            <a:ext cx="3348000" cy="323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3240"/>
          <p:cNvSpPr>
            <a:spLocks/>
          </p:cNvSpPr>
          <p:nvPr/>
        </p:nvSpPr>
        <p:spPr bwMode="auto">
          <a:xfrm>
            <a:off x="7473280" y="3297986"/>
            <a:ext cx="2036852" cy="442035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304658"/>
              <a:gd name="adj6" fmla="val -32411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Longitudinal Ferrite Tiles</a:t>
            </a:r>
            <a:br>
              <a:rPr lang="en-GB" sz="1200" dirty="0" smtClean="0"/>
            </a:br>
            <a:r>
              <a:rPr lang="en-GB" sz="1200" dirty="0" smtClean="0"/>
              <a:t>(2x13) 30x100x6mm3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12" name="AutoShape 3240"/>
          <p:cNvSpPr>
            <a:spLocks/>
          </p:cNvSpPr>
          <p:nvPr/>
        </p:nvSpPr>
        <p:spPr bwMode="auto">
          <a:xfrm>
            <a:off x="3224808" y="2256547"/>
            <a:ext cx="2036852" cy="442035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289409"/>
              <a:gd name="adj6" fmla="val -3708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Transition Ferrite Tiles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(2x2x) 60x60x6 mm3</a:t>
            </a:r>
            <a:endParaRPr lang="en-GB" sz="1200" dirty="0" smtClean="0"/>
          </a:p>
        </p:txBody>
      </p:sp>
      <p:sp>
        <p:nvSpPr>
          <p:cNvPr id="13" name="AutoShape 3240"/>
          <p:cNvSpPr>
            <a:spLocks/>
          </p:cNvSpPr>
          <p:nvPr/>
        </p:nvSpPr>
        <p:spPr bwMode="auto">
          <a:xfrm>
            <a:off x="7329264" y="2009165"/>
            <a:ext cx="2036852" cy="257369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568019"/>
              <a:gd name="adj6" fmla="val -3277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OF-Cu Shield (1.5 mm)</a:t>
            </a:r>
            <a:endParaRPr lang="en-US" sz="1200" dirty="0">
              <a:solidFill>
                <a:schemeClr val="lt1"/>
              </a:solidFill>
            </a:endParaRPr>
          </a:p>
        </p:txBody>
      </p:sp>
      <p:sp>
        <p:nvSpPr>
          <p:cNvPr id="14" name="AutoShape 3240"/>
          <p:cNvSpPr>
            <a:spLocks/>
          </p:cNvSpPr>
          <p:nvPr/>
        </p:nvSpPr>
        <p:spPr bwMode="auto">
          <a:xfrm>
            <a:off x="3656856" y="5762678"/>
            <a:ext cx="2036852" cy="442035"/>
          </a:xfrm>
          <a:prstGeom prst="borderCallout2">
            <a:avLst>
              <a:gd name="adj1" fmla="val -3424"/>
              <a:gd name="adj2" fmla="val 50639"/>
              <a:gd name="adj3" fmla="val -20225"/>
              <a:gd name="adj4" fmla="val 94778"/>
              <a:gd name="adj5" fmla="val -57615"/>
              <a:gd name="adj6" fmla="val 11986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316LN  Shield (1.5 mm) </a:t>
            </a:r>
            <a:br>
              <a:rPr lang="en-GB" sz="1200" dirty="0" smtClean="0"/>
            </a:br>
            <a:r>
              <a:rPr lang="en-GB" sz="1200" dirty="0" smtClean="0"/>
              <a:t>0.2mm Cu-coated</a:t>
            </a:r>
            <a:endParaRPr lang="en-US" sz="1200" dirty="0">
              <a:solidFill>
                <a:schemeClr val="lt1"/>
              </a:solidFill>
            </a:endParaRPr>
          </a:p>
        </p:txBody>
      </p:sp>
      <p:cxnSp>
        <p:nvCxnSpPr>
          <p:cNvPr id="6" name="Straight Connector 5"/>
          <p:cNvCxnSpPr>
            <a:stCxn id="14" idx="3"/>
          </p:cNvCxnSpPr>
          <p:nvPr/>
        </p:nvCxnSpPr>
        <p:spPr>
          <a:xfrm flipV="1">
            <a:off x="4675282" y="4797152"/>
            <a:ext cx="709766" cy="965526"/>
          </a:xfrm>
          <a:prstGeom prst="lin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/>
          <p:cNvCxnSpPr>
            <a:stCxn id="14" idx="3"/>
          </p:cNvCxnSpPr>
          <p:nvPr/>
        </p:nvCxnSpPr>
        <p:spPr>
          <a:xfrm flipV="1">
            <a:off x="4675282" y="4653136"/>
            <a:ext cx="1933902" cy="1109542"/>
          </a:xfrm>
          <a:prstGeom prst="lin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AutoShape 3240"/>
          <p:cNvSpPr>
            <a:spLocks/>
          </p:cNvSpPr>
          <p:nvPr/>
        </p:nvSpPr>
        <p:spPr bwMode="auto">
          <a:xfrm>
            <a:off x="7286420" y="5651842"/>
            <a:ext cx="2036852" cy="442035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-21356"/>
              <a:gd name="adj6" fmla="val -14094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/>
              <a:t>RF Transverse Strips</a:t>
            </a:r>
            <a:br>
              <a:rPr lang="en-GB" sz="1200" dirty="0"/>
            </a:br>
            <a:r>
              <a:rPr lang="en-GB" sz="1200" dirty="0"/>
              <a:t>(</a:t>
            </a:r>
            <a:r>
              <a:rPr lang="en-GB" sz="1200" dirty="0" err="1"/>
              <a:t>CuBe</a:t>
            </a:r>
            <a:r>
              <a:rPr lang="en-GB" sz="1200" dirty="0"/>
              <a:t> 17200 5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 Ag coating</a:t>
            </a:r>
            <a:r>
              <a:rPr lang="en-GB" sz="1100" dirty="0"/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7185248" y="4869160"/>
            <a:ext cx="101172" cy="782682"/>
          </a:xfrm>
          <a:prstGeom prst="lin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562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TCLIA/TCTVB Design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AD2-8A9D-4F85-9205-46EBA23FFA2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098" name="Picture 2" descr="\\cern.ch\dfs\Departments\EN\Groups\MME_MechanicalEngineering\Alessandro.Bertarelli\Projects\Collimators\PhaseI\Pictures\photos_Collimateur_TCLIA-TCTVB_Alessandro\Picture 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20" y="414936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cern.ch\dfs\Departments\EN\Groups\MME_MechanicalEngineering\Alessandro.Bertarelli\Projects\Collimators\PhaseI\Pictures\photos_Collimateur_TCLIA-TCTVB_Alessandro\Picture 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60" y="407735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cern.ch\dfs\Departments\EN\Groups\MME_MechanicalEngineering\Alessandro.Bertarelli\Projects\Collimators\PhaseI\Pictures\photos_Collimateur_TCLIA-TCTVB_Alessandro\Picture 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693080"/>
            <a:ext cx="4608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cern.ch\dfs\Departments\EN\Groups\MME_MechanicalEngineering\Alessandro.Bertarelli\Projects\Collimators\PhaseI\Pictures\photos_Collimateur_TCLIA-TCTVB_Alessandro\Picture 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884744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TCLIA/TCTVB Design</a:t>
            </a:r>
            <a:endParaRPr lang="en-GB" dirty="0"/>
          </a:p>
        </p:txBody>
      </p:sp>
      <p:pic>
        <p:nvPicPr>
          <p:cNvPr id="2050" name="Picture 2" descr="F:\Benoit\2011\EMsimulations\TCTVB collimator\CIMG444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113" y="1484313"/>
            <a:ext cx="7227887" cy="5003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1352" y="3194082"/>
            <a:ext cx="1365857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Fingers in contact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08064" y="3415100"/>
            <a:ext cx="2016944" cy="2390164"/>
          </a:xfrm>
          <a:prstGeom prst="straightConnector1">
            <a:avLst/>
          </a:prstGeom>
          <a:solidFill>
            <a:srgbClr val="C00000"/>
          </a:solidFill>
          <a:ln>
            <a:solidFill>
              <a:srgbClr val="C00000"/>
            </a:solidFill>
            <a:tailEnd type="triangle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/>
          <p:cNvSpPr txBox="1"/>
          <p:nvPr/>
        </p:nvSpPr>
        <p:spPr>
          <a:xfrm>
            <a:off x="1568624" y="2524416"/>
            <a:ext cx="1439440" cy="4420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RF fingers not in contact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3008064" y="1700808"/>
            <a:ext cx="2088952" cy="1044626"/>
          </a:xfrm>
          <a:prstGeom prst="straightConnector1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32520" y="1035621"/>
            <a:ext cx="9073008" cy="80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RF issue? Visual </a:t>
            </a: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inspection of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TCTVB.4L2 on 03.02.2012 (O. Aberle EN/STI)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2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Design </a:t>
            </a:r>
            <a:r>
              <a:rPr lang="en-US" dirty="0" smtClean="0"/>
              <a:t>Baseline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A61D-08D0-4019-9ED0-86B2EA516A14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2" descr="doigts CuBe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801852"/>
            <a:ext cx="433587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16496" y="908720"/>
            <a:ext cx="9073008" cy="80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Phase II RF design was triggered by the requirement to avoid sliding contacts between RF strips and St. Steel Rai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l </a:t>
            </a:r>
            <a:r>
              <a:rPr lang="en-GB" sz="1600" dirty="0" smtClean="0">
                <a:solidFill>
                  <a:srgbClr val="002060"/>
                </a:solidFill>
                <a:latin typeface="+mj-lt"/>
                <a:sym typeface="Wingdings"/>
              </a:rPr>
              <a:t> In 2008 it was decided to replace RF contacts with Ferrite Tiles</a:t>
            </a:r>
            <a:endParaRPr lang="en-US" sz="1800" b="0" dirty="0" smtClean="0">
              <a:solidFill>
                <a:srgbClr val="003366"/>
              </a:solidFill>
              <a:effectLst/>
            </a:endParaRPr>
          </a:p>
        </p:txBody>
      </p:sp>
      <p:pic>
        <p:nvPicPr>
          <p:cNvPr id="5122" name="Picture 2" descr="x20 doigt #10-CuBe-cont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795238"/>
            <a:ext cx="337235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x300 doigt #10-CuBe-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91" y="4149080"/>
            <a:ext cx="337235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6926071" y="2564904"/>
            <a:ext cx="1339297" cy="37668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092282" y="3789040"/>
            <a:ext cx="12241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45720" rIns="7200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Doigt  #10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1609725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123" name="Picture 3" descr="SPECTRE doigt#10-milieu contact-z,noir-15k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4764" r="3281" b="19685"/>
          <a:stretch>
            <a:fillRect/>
          </a:stretch>
        </p:blipFill>
        <p:spPr bwMode="auto">
          <a:xfrm>
            <a:off x="7734994" y="1412379"/>
            <a:ext cx="21145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A   DISEGNI\Collimateur\TCSM_\Pictures\2011-06-20 Proto 1\IMG_03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b="23101"/>
          <a:stretch/>
        </p:blipFill>
        <p:spPr bwMode="auto">
          <a:xfrm>
            <a:off x="1059207" y="1844824"/>
            <a:ext cx="8208000" cy="45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Design </a:t>
            </a:r>
            <a:r>
              <a:rPr lang="en-US" dirty="0" smtClean="0"/>
              <a:t>Baseline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26822" y="6178268"/>
            <a:ext cx="2311400" cy="213483"/>
          </a:xfrm>
        </p:spPr>
        <p:txBody>
          <a:bodyPr/>
          <a:lstStyle/>
          <a:p>
            <a:fld id="{37D5A4D1-C7C1-4CCC-BBA2-BC269E17BED2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5602" y="6178268"/>
            <a:ext cx="3136900" cy="213483"/>
          </a:xfrm>
        </p:spPr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57602" y="6178268"/>
            <a:ext cx="2311400" cy="213483"/>
          </a:xfrm>
        </p:spPr>
        <p:txBody>
          <a:bodyPr/>
          <a:lstStyle/>
          <a:p>
            <a:fld id="{AC5B1FEA-406A-7749-A5C3-DDCB5F67A4C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0552" y="899428"/>
            <a:ext cx="8352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3 Jaw sectors independently supported on rigid back stiffener for </a:t>
            </a:r>
            <a:r>
              <a:rPr lang="en-GB" sz="1600" dirty="0" err="1" smtClean="0">
                <a:solidFill>
                  <a:srgbClr val="002060"/>
                </a:solidFill>
                <a:latin typeface="+mj-lt"/>
              </a:rPr>
              <a:t>enhaced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 geometrical stability.</a:t>
            </a:r>
            <a:endParaRPr lang="en-GB" sz="1600" dirty="0" smtClean="0">
              <a:solidFill>
                <a:srgbClr val="002060"/>
              </a:solidFill>
              <a:latin typeface="+mj-lt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Modular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design allowing flexibility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in the active jaw material choice</a:t>
            </a:r>
            <a:endParaRPr lang="en-GB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902" y="4941168"/>
            <a:ext cx="1656184" cy="523220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Fine-adjustment system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15086" y="4136833"/>
            <a:ext cx="1891452" cy="1065945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22" name="TextBox 21"/>
          <p:cNvSpPr txBox="1"/>
          <p:nvPr/>
        </p:nvSpPr>
        <p:spPr>
          <a:xfrm>
            <a:off x="2488410" y="5539227"/>
            <a:ext cx="1656184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Mo Back-stiffener</a:t>
            </a:r>
            <a:endParaRPr lang="en-GB" dirty="0"/>
          </a:p>
        </p:txBody>
      </p:sp>
      <p:cxnSp>
        <p:nvCxnSpPr>
          <p:cNvPr id="32" name="Straight Arrow Connector 31"/>
          <p:cNvCxnSpPr>
            <a:stCxn id="22" idx="3"/>
          </p:cNvCxnSpPr>
          <p:nvPr/>
        </p:nvCxnSpPr>
        <p:spPr>
          <a:xfrm flipV="1">
            <a:off x="4144594" y="4795872"/>
            <a:ext cx="1301040" cy="897244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33" name="TextBox 32"/>
          <p:cNvSpPr txBox="1"/>
          <p:nvPr/>
        </p:nvSpPr>
        <p:spPr>
          <a:xfrm>
            <a:off x="272480" y="3913311"/>
            <a:ext cx="1296144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Jaw Sectors</a:t>
            </a:r>
            <a:endParaRPr lang="en-GB" dirty="0"/>
          </a:p>
        </p:txBody>
      </p:sp>
      <p:cxnSp>
        <p:nvCxnSpPr>
          <p:cNvPr id="34" name="Straight Arrow Connector 33"/>
          <p:cNvCxnSpPr>
            <a:stCxn id="33" idx="3"/>
          </p:cNvCxnSpPr>
          <p:nvPr/>
        </p:nvCxnSpPr>
        <p:spPr>
          <a:xfrm flipV="1">
            <a:off x="1568624" y="2934789"/>
            <a:ext cx="919786" cy="1132411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cxnSp>
        <p:nvCxnSpPr>
          <p:cNvPr id="35" name="Straight Arrow Connector 34"/>
          <p:cNvCxnSpPr>
            <a:stCxn id="33" idx="3"/>
          </p:cNvCxnSpPr>
          <p:nvPr/>
        </p:nvCxnSpPr>
        <p:spPr>
          <a:xfrm flipV="1">
            <a:off x="1568624" y="3271266"/>
            <a:ext cx="1773818" cy="795934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cxnSp>
        <p:nvCxnSpPr>
          <p:cNvPr id="36" name="Straight Arrow Connector 35"/>
          <p:cNvCxnSpPr>
            <a:stCxn id="33" idx="3"/>
          </p:cNvCxnSpPr>
          <p:nvPr/>
        </p:nvCxnSpPr>
        <p:spPr>
          <a:xfrm flipV="1">
            <a:off x="1568624" y="3861048"/>
            <a:ext cx="3024336" cy="206152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37" name="TextBox 36"/>
          <p:cNvSpPr txBox="1"/>
          <p:nvPr/>
        </p:nvSpPr>
        <p:spPr>
          <a:xfrm>
            <a:off x="4800992" y="2273439"/>
            <a:ext cx="1656184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RF shield</a:t>
            </a:r>
            <a:endParaRPr lang="en-GB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629084" y="2598313"/>
            <a:ext cx="0" cy="614663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39" name="TextBox 38"/>
          <p:cNvSpPr txBox="1"/>
          <p:nvPr/>
        </p:nvSpPr>
        <p:spPr>
          <a:xfrm>
            <a:off x="6798826" y="2733892"/>
            <a:ext cx="1656184" cy="738664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RF contacts (sector-sector and sector-support)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626918" y="3274209"/>
            <a:ext cx="0" cy="1725249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cxnSp>
        <p:nvCxnSpPr>
          <p:cNvPr id="42" name="Straight Arrow Connector 41"/>
          <p:cNvCxnSpPr>
            <a:stCxn id="39" idx="2"/>
          </p:cNvCxnSpPr>
          <p:nvPr/>
        </p:nvCxnSpPr>
        <p:spPr>
          <a:xfrm flipH="1">
            <a:off x="4206538" y="3472556"/>
            <a:ext cx="3420380" cy="158750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077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Design Baseline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205D-8E7A-49B0-9F67-784586DB3E5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75" name="Picture 3" descr="G:\Departments\EN\Groups\MME_MechanicalEngineering\Alessandro.Bertarelli\Projects\Collimators\CollimationUpgrade\PhaseII(TCSM)\collimator phase II pictures\collimator cross-s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52" y="980728"/>
            <a:ext cx="7100263" cy="489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3240"/>
          <p:cNvSpPr>
            <a:spLocks/>
          </p:cNvSpPr>
          <p:nvPr/>
        </p:nvSpPr>
        <p:spPr bwMode="auto">
          <a:xfrm>
            <a:off x="1641352" y="1172580"/>
            <a:ext cx="2612916" cy="288147"/>
          </a:xfrm>
          <a:prstGeom prst="borderCallout2">
            <a:avLst>
              <a:gd name="adj1" fmla="val 45850"/>
              <a:gd name="adj2" fmla="val 100177"/>
              <a:gd name="adj3" fmla="val 143430"/>
              <a:gd name="adj4" fmla="val 147844"/>
              <a:gd name="adj5" fmla="val 360146"/>
              <a:gd name="adj6" fmla="val 177074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 smtClean="0"/>
              <a:t>Ferrite tiles</a:t>
            </a:r>
            <a:endParaRPr lang="en-US" sz="1400" dirty="0">
              <a:solidFill>
                <a:schemeClr val="l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54268" y="1316653"/>
            <a:ext cx="986765" cy="2832427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7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Impedance Studies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D50B9-0C20-4F66-9006-43462A741DFF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3645024"/>
            <a:ext cx="6998849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620688"/>
            <a:ext cx="5630238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37377" y="5733256"/>
            <a:ext cx="1440160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 smtClean="0"/>
              <a:t>H. Day (BE/ABP)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8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 Impedance Studies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AD2-8A9D-4F85-9205-46EBA23FFA2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945990"/>
            <a:ext cx="7596400" cy="5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cern.ch\dfs\Users\m\mtimmins\Documents\Collimators\DS collimators\Design snapshots\R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1" y="685800"/>
            <a:ext cx="8414619" cy="53596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2393950" cy="738664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RF </a:t>
            </a:r>
            <a:r>
              <a:rPr lang="fr-FR" dirty="0" err="1"/>
              <a:t>extremity</a:t>
            </a:r>
            <a:r>
              <a:rPr lang="fr-FR" dirty="0"/>
              <a:t> </a:t>
            </a:r>
            <a:r>
              <a:rPr lang="fr-FR" dirty="0" err="1"/>
              <a:t>fingers</a:t>
            </a:r>
            <a:endParaRPr lang="fr-FR" dirty="0"/>
          </a:p>
          <a:p>
            <a:r>
              <a:rPr lang="fr-FR" dirty="0"/>
              <a:t>Horizontal </a:t>
            </a:r>
            <a:r>
              <a:rPr lang="fr-FR" dirty="0" err="1"/>
              <a:t>fixed</a:t>
            </a:r>
            <a:r>
              <a:rPr lang="fr-FR" dirty="0"/>
              <a:t> contact</a:t>
            </a:r>
          </a:p>
          <a:p>
            <a:r>
              <a:rPr lang="fr-FR" dirty="0"/>
              <a:t>Vertical mobile contact</a:t>
            </a:r>
            <a:endParaRPr lang="fr-FR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1981200" y="2895600"/>
            <a:ext cx="206375" cy="1447800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8" name="TextBox 7"/>
          <p:cNvSpPr txBox="1"/>
          <p:nvPr/>
        </p:nvSpPr>
        <p:spPr>
          <a:xfrm>
            <a:off x="3962400" y="4876800"/>
            <a:ext cx="1350640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RF Bridge</a:t>
            </a:r>
            <a:endParaRPr lang="fr-FR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4637720" y="4191000"/>
            <a:ext cx="2379030" cy="685800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11" name="TextBox 10"/>
          <p:cNvSpPr txBox="1"/>
          <p:nvPr/>
        </p:nvSpPr>
        <p:spPr>
          <a:xfrm>
            <a:off x="6249144" y="5638800"/>
            <a:ext cx="1923306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RF </a:t>
            </a:r>
            <a:r>
              <a:rPr lang="fr-FR" dirty="0" err="1"/>
              <a:t>screen</a:t>
            </a:r>
            <a:r>
              <a:rPr lang="fr-FR" dirty="0"/>
              <a:t> contacts</a:t>
            </a:r>
            <a:endParaRPr lang="fr-FR" dirty="0"/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7210797" y="4724400"/>
            <a:ext cx="961653" cy="914400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14" name="TextBox 13"/>
          <p:cNvSpPr txBox="1"/>
          <p:nvPr/>
        </p:nvSpPr>
        <p:spPr>
          <a:xfrm>
            <a:off x="5035550" y="762001"/>
            <a:ext cx="1733550" cy="523220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RF </a:t>
            </a:r>
            <a:r>
              <a:rPr lang="fr-FR" dirty="0" err="1"/>
              <a:t>screen</a:t>
            </a:r>
            <a:r>
              <a:rPr lang="fr-FR" dirty="0"/>
              <a:t>/tank contact</a:t>
            </a:r>
            <a:endParaRPr lang="fr-FR" dirty="0"/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2889250" y="1023611"/>
            <a:ext cx="2146300" cy="1109989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cxnSp>
        <p:nvCxnSpPr>
          <p:cNvPr id="22" name="Straight Arrow Connector 21"/>
          <p:cNvCxnSpPr/>
          <p:nvPr/>
        </p:nvCxnSpPr>
        <p:spPr>
          <a:xfrm>
            <a:off x="330200" y="2209800"/>
            <a:ext cx="90805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8926" y="2546370"/>
            <a:ext cx="908050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BEAM</a:t>
            </a: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(Warm) Collimator (TCLD)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1268760"/>
            <a:ext cx="8928992" cy="4536504"/>
          </a:xfrm>
          <a:prstGeom prst="rect">
            <a:avLst/>
          </a:prstGeom>
        </p:spPr>
        <p:txBody>
          <a:bodyPr/>
          <a:lstStyle/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Specifications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I 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TCLIA &amp; TCTVB</a:t>
            </a:r>
            <a:endParaRPr lang="en-US" sz="2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II 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TCLD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TCTP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352" y="8"/>
            <a:ext cx="6480000" cy="720000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5B55-6C7F-4FD4-A8F1-4B4A69CF40C5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timmins\Documents\Collimators\DS collimators\Design snapshots\Temp pro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24" y="1484784"/>
            <a:ext cx="7895779" cy="5029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94292" y="5943599"/>
            <a:ext cx="2393950" cy="307777"/>
          </a:xfrm>
          <a:prstGeom prst="rect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  <p:txBody>
          <a:bodyPr wrap="square" lIns="36000" rIns="36000" anchor="ctr" anchorCtr="1">
            <a:spAutoFit/>
          </a:bodyPr>
          <a:lstStyle>
            <a:defPPr>
              <a:defRPr lang="en-US"/>
            </a:defPPr>
            <a:lvl1pPr algn="ctr" eaLnBrk="0" hangingPunct="0">
              <a:buClrTx/>
              <a:buSzTx/>
              <a:buFontTx/>
              <a:buNone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Ferrites</a:t>
            </a:r>
            <a:endParaRPr lang="fr-FR" dirty="0"/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flipV="1">
            <a:off x="4891267" y="4797152"/>
            <a:ext cx="133741" cy="1146447"/>
          </a:xfrm>
          <a:prstGeom prst="straightConnector1">
            <a:avLst/>
          </a:prstGeom>
          <a:solidFill>
            <a:srgbClr val="C00000"/>
          </a:solidFill>
          <a:ln w="25400" algn="ctr">
            <a:solidFill>
              <a:srgbClr val="C00000"/>
            </a:solidFill>
            <a:miter lim="800000"/>
            <a:headEnd type="none" w="lg" len="lg"/>
            <a:tailEnd type="triangle" w="lg" len="lg"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 (Warm) Collimator (TCLD)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0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TCLD Impedance </a:t>
            </a:r>
            <a:r>
              <a:rPr lang="en-US" dirty="0" smtClean="0"/>
              <a:t>Studies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AD2-8A9D-4F85-9205-46EBA23FFA2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837352"/>
            <a:ext cx="7525798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5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76" y="2636912"/>
            <a:ext cx="6465168" cy="37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TCTP Design Baseline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F197-445F-4AD7-97A9-08CAD4A789BF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3" descr="\\cern.ch\dfs\Users\l\lgentini\Desktop\TCTP pictures\9.jpg"/>
          <p:cNvPicPr>
            <a:picLocks noChangeAspect="1" noChangeArrowheads="1"/>
          </p:cNvPicPr>
          <p:nvPr/>
        </p:nvPicPr>
        <p:blipFill>
          <a:blip r:embed="rId4" cstate="print"/>
          <a:srcRect l="5108" t="17771" r="14864"/>
          <a:stretch>
            <a:fillRect/>
          </a:stretch>
        </p:blipFill>
        <p:spPr bwMode="auto">
          <a:xfrm>
            <a:off x="272480" y="710950"/>
            <a:ext cx="4660532" cy="27180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041428" y="976951"/>
            <a:ext cx="4448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Same extremity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RF contacts of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phase I collimators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8539" y="4175757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Ferrite tiles replacing longitudinal RF strips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75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TCTP Design Baseline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8713-3B75-49ED-9A7D-BF0F4D780FFF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92682" y="1126485"/>
            <a:ext cx="4618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Change of jaw tapering to accommodate BPM buttons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0512" y="4175757"/>
            <a:ext cx="3672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C17200 spring-like contacts added between Glidcop and each W extremity bloc (0.6 mm pre-compression)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875" t="23958" r="25000" b="31250"/>
          <a:stretch>
            <a:fillRect/>
          </a:stretch>
        </p:blipFill>
        <p:spPr bwMode="auto">
          <a:xfrm>
            <a:off x="187283" y="829717"/>
            <a:ext cx="2819400" cy="175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26250" t="19648" r="33750" b="23984"/>
          <a:stretch>
            <a:fillRect/>
          </a:stretch>
        </p:blipFill>
        <p:spPr bwMode="auto">
          <a:xfrm>
            <a:off x="3006683" y="851545"/>
            <a:ext cx="2286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2480" y="82742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06683" y="82742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TCTP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2636912"/>
            <a:ext cx="5431790" cy="360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30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TCTP RF System: </a:t>
            </a:r>
            <a:r>
              <a:rPr lang="en-US" dirty="0" smtClean="0"/>
              <a:t>materials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65DE-0147-4609-9BFB-FF4A6555EDE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2560" y="5153997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>
                <a:solidFill>
                  <a:srgbClr val="002060"/>
                </a:solidFill>
                <a:latin typeface="+mj-lt"/>
              </a:rPr>
              <a:t>Ferrite proposed for TCTP collimators: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TT2-111R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Trans-Tech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Higher Curie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Temperature: 375 ˚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C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What is the best solution for the support material?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20" y="1021754"/>
            <a:ext cx="7092440" cy="384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79904" y="1412776"/>
            <a:ext cx="12260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 smtClean="0">
                <a:solidFill>
                  <a:srgbClr val="2D00EA"/>
                </a:solidFill>
                <a:latin typeface="+mj-lt"/>
              </a:rPr>
              <a:t>Ferrite</a:t>
            </a:r>
            <a:endParaRPr lang="en-GB" b="1" dirty="0">
              <a:solidFill>
                <a:srgbClr val="2D00EA"/>
              </a:solidFill>
              <a:latin typeface="+mj-lt"/>
            </a:endParaRPr>
          </a:p>
          <a:p>
            <a:r>
              <a:rPr lang="en-GB" b="1" dirty="0" smtClean="0">
                <a:solidFill>
                  <a:srgbClr val="FF6600"/>
                </a:solidFill>
                <a:latin typeface="+mj-lt"/>
              </a:rPr>
              <a:t>Supports</a:t>
            </a:r>
            <a:endParaRPr lang="en-GB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3410" y="1516836"/>
            <a:ext cx="305544" cy="184666"/>
          </a:xfrm>
          <a:prstGeom prst="rect">
            <a:avLst/>
          </a:prstGeom>
          <a:solidFill>
            <a:srgbClr val="2D00EA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392666" y="1940734"/>
            <a:ext cx="305544" cy="18466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1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TCTP RF System: </a:t>
            </a:r>
            <a:r>
              <a:rPr lang="en-US" dirty="0" smtClean="0"/>
              <a:t>materials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DCAE-7A8A-44CF-9FBF-2B9895D5FBCD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552" y="4474711"/>
            <a:ext cx="8928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Case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1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nominal LHC operation 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Case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High-Luminosity LHC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28600" indent="-228600">
              <a:spcBef>
                <a:spcPts val="3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Case </a:t>
            </a:r>
            <a:r>
              <a:rPr lang="en-GB" b="1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High-Luminosity LHC, with reduced bunch length (0.5 ns) </a:t>
            </a:r>
            <a:r>
              <a:rPr lang="en-GB" dirty="0" smtClean="0">
                <a:solidFill>
                  <a:srgbClr val="002060"/>
                </a:solidFill>
                <a:latin typeface="+mj-lt"/>
                <a:sym typeface="Wingdings" pitchFamily="2" charset="2"/>
              </a:rPr>
              <a:t> </a:t>
            </a:r>
            <a:r>
              <a:rPr lang="en-GB" b="1" dirty="0" smtClean="0">
                <a:solidFill>
                  <a:srgbClr val="002060"/>
                </a:solidFill>
                <a:latin typeface="+mj-lt"/>
                <a:sym typeface="Wingdings" pitchFamily="2" charset="2"/>
              </a:rPr>
              <a:t>Pessimistic case</a:t>
            </a:r>
            <a:endParaRPr lang="en-GB" b="1" dirty="0">
              <a:solidFill>
                <a:srgbClr val="002060"/>
              </a:solidFill>
              <a:latin typeface="+mj-lt"/>
              <a:sym typeface="Wingdings" pitchFamily="2" charset="2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70809"/>
              </p:ext>
            </p:extLst>
          </p:nvPr>
        </p:nvGraphicFramePr>
        <p:xfrm>
          <a:off x="1928664" y="2034024"/>
          <a:ext cx="6840760" cy="197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82"/>
                <a:gridCol w="2433282"/>
                <a:gridCol w="2664296"/>
              </a:tblGrid>
              <a:tr h="3708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/>
                          <a:ea typeface="Calibri"/>
                        </a:rPr>
                        <a:t>Heat losses </a:t>
                      </a:r>
                      <a:r>
                        <a:rPr lang="en-US" sz="1800" b="1" dirty="0" smtClean="0">
                          <a:effectLst/>
                          <a:latin typeface="Times New Roman"/>
                          <a:ea typeface="Calibri"/>
                        </a:rPr>
                        <a:t>(uniformly </a:t>
                      </a:r>
                      <a:r>
                        <a:rPr lang="en-US" sz="1800" b="1" dirty="0">
                          <a:effectLst/>
                          <a:latin typeface="Times New Roman"/>
                          <a:ea typeface="Calibri"/>
                        </a:rPr>
                        <a:t>distributed along the longitudinal coordinate)</a:t>
                      </a:r>
                      <a:endParaRPr lang="en-GB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13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power on collimator [W]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loss on  1 ferrite array 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16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lang="en-GB" sz="16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GB" sz="16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064568" y="977533"/>
            <a:ext cx="864096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>
                <a:solidFill>
                  <a:srgbClr val="002060"/>
                </a:solidFill>
                <a:latin typeface="+mj-lt"/>
              </a:rPr>
              <a:t>RF losses on ferrite evaluated by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BE/ABP (H. Day, B. Salvant)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b="1" dirty="0">
                <a:solidFill>
                  <a:srgbClr val="002060"/>
                </a:solidFill>
                <a:latin typeface="+mj-lt"/>
              </a:rPr>
              <a:t>Safety factor of 2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considered for the loads reported in the table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below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24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95F67-2A97-449F-A757-65417D9700D1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48544" y="4653136"/>
            <a:ext cx="892899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Pure copper OFE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: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worst choice, penalized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by copper low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emissivity</a:t>
            </a:r>
            <a:endParaRPr lang="en-GB" sz="1600" dirty="0">
              <a:solidFill>
                <a:srgbClr val="002060"/>
              </a:solidFill>
              <a:latin typeface="+mj-lt"/>
            </a:endParaRP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1600" b="1" dirty="0">
                <a:solidFill>
                  <a:srgbClr val="002060"/>
                </a:solidFill>
                <a:latin typeface="+mj-lt"/>
              </a:rPr>
              <a:t>Stainless 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steel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: temperature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up to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150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˚C in the worst case scenario, with a safety ratio &gt; 2 with respect to the Curie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Temperature </a:t>
            </a:r>
            <a:endParaRPr lang="en-GB" sz="1600" dirty="0">
              <a:solidFill>
                <a:srgbClr val="002060"/>
              </a:solidFill>
              <a:latin typeface="+mj-lt"/>
            </a:endParaRP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sz="1600" b="1" dirty="0">
                <a:solidFill>
                  <a:srgbClr val="002060"/>
                </a:solidFill>
                <a:latin typeface="+mj-lt"/>
              </a:rPr>
              <a:t>Copper OFE with </a:t>
            </a:r>
            <a:r>
              <a:rPr lang="en-GB" sz="1600" b="1" dirty="0" err="1">
                <a:solidFill>
                  <a:srgbClr val="002060"/>
                </a:solidFill>
                <a:latin typeface="+mj-lt"/>
              </a:rPr>
              <a:t>CrO</a:t>
            </a:r>
            <a:r>
              <a:rPr lang="en-GB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coating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:</a:t>
            </a:r>
            <a:r>
              <a:rPr lang="en-GB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best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choice from the thermal point of view,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temperature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on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ferrite decreased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by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25-30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% with respect to stainless steel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(this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reduction could be ~ 40% when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the 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upper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screen is also coated with </a:t>
            </a:r>
            <a:r>
              <a:rPr lang="en-GB" sz="1600" dirty="0" err="1" smtClean="0">
                <a:solidFill>
                  <a:srgbClr val="002060"/>
                </a:solidFill>
                <a:latin typeface="+mj-lt"/>
              </a:rPr>
              <a:t>CrO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)</a:t>
            </a:r>
            <a:endParaRPr lang="en-GB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33" y="519875"/>
            <a:ext cx="6412251" cy="420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TCTP RF System: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1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8544" y="2602582"/>
            <a:ext cx="3886200" cy="2914650"/>
            <a:chOff x="848544" y="3817789"/>
            <a:chExt cx="3886200" cy="2914650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44" y="3817789"/>
              <a:ext cx="3886200" cy="291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20552" y="4581128"/>
              <a:ext cx="2016224" cy="4001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04EEA"/>
                  </a:solidFill>
                </a:rPr>
                <a:t>Black Chrome</a:t>
              </a:r>
              <a:endParaRPr lang="en-GB" sz="2000" b="1" dirty="0">
                <a:solidFill>
                  <a:srgbClr val="004EEA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0" y="2600908"/>
            <a:ext cx="3888432" cy="2916324"/>
            <a:chOff x="5313040" y="3817788"/>
            <a:chExt cx="3888432" cy="2916324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040" y="3817788"/>
              <a:ext cx="3888432" cy="2916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13040" y="5261138"/>
              <a:ext cx="2016224" cy="4001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04EEA"/>
                  </a:solidFill>
                </a:rPr>
                <a:t>Graphite</a:t>
              </a:r>
              <a:endParaRPr lang="en-GB" sz="2000" b="1" dirty="0">
                <a:solidFill>
                  <a:srgbClr val="004EEA"/>
                </a:solidFill>
              </a:endParaRP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173284" y="6383869"/>
            <a:ext cx="2311400" cy="213483"/>
          </a:xfrm>
        </p:spPr>
        <p:txBody>
          <a:bodyPr/>
          <a:lstStyle/>
          <a:p>
            <a:fld id="{0AA46697-0D55-4D35-B6EB-3C308098A9B2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032064" y="6383869"/>
            <a:ext cx="3136900" cy="213483"/>
          </a:xfrm>
        </p:spPr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04528" y="836712"/>
            <a:ext cx="89289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Black chrome presents a dusty surface (risk of particles detachment)</a:t>
            </a: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SEM observations performed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by N. Jimenez Mena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compared morphology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and porosity of Black Chrome and Graphite (EDMS n. </a:t>
            </a:r>
            <a:r>
              <a:rPr lang="en-GB" dirty="0">
                <a:solidFill>
                  <a:srgbClr val="002060"/>
                </a:solidFill>
                <a:latin typeface="+mj-lt"/>
                <a:hlinkClick r:id="rId5"/>
              </a:rPr>
              <a:t>1220547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i="1" dirty="0" smtClean="0">
                <a:solidFill>
                  <a:srgbClr val="002060"/>
                </a:solidFill>
                <a:latin typeface="+mj-lt"/>
              </a:rPr>
              <a:t>“</a:t>
            </a:r>
            <a:r>
              <a:rPr lang="en-GB" i="1" dirty="0">
                <a:solidFill>
                  <a:srgbClr val="002060"/>
                </a:solidFill>
                <a:latin typeface="+mj-lt"/>
              </a:rPr>
              <a:t>The Cr coating shows many cracks and some </a:t>
            </a:r>
            <a:r>
              <a:rPr lang="en-GB" i="1" dirty="0" smtClean="0">
                <a:solidFill>
                  <a:srgbClr val="002060"/>
                </a:solidFill>
                <a:latin typeface="+mj-lt"/>
              </a:rPr>
              <a:t>inhomogeneity </a:t>
            </a:r>
            <a:r>
              <a:rPr lang="en-GB" i="1" dirty="0">
                <a:solidFill>
                  <a:srgbClr val="002060"/>
                </a:solidFill>
                <a:latin typeface="+mj-lt"/>
              </a:rPr>
              <a:t>on the surface. However, the porosity and discontinuities in the graphite reference seem to be higher.”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TCTP RF System: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7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173284" y="6383869"/>
            <a:ext cx="2311400" cy="213483"/>
          </a:xfrm>
        </p:spPr>
        <p:txBody>
          <a:bodyPr/>
          <a:lstStyle/>
          <a:p>
            <a:fld id="{7A378E30-10CC-4F56-A17A-046811221B85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032064" y="6383869"/>
            <a:ext cx="3136900" cy="213483"/>
          </a:xfrm>
        </p:spPr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6536" y="645656"/>
            <a:ext cx="87129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The best thermal treatment on TT2-111R ferrite still has to be defined</a:t>
            </a: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First measurements by G. Cattenoz on samples treated 24h in air and 24h in vacuum at 400 ˚C showed high ferrite outgassing rates</a:t>
            </a:r>
          </a:p>
          <a:p>
            <a:pPr marL="228600" indent="-228600" algn="just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5000"/>
              <a:buFont typeface="Wingdings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A second thermal treatment has been launched (48h in air and 48h in vacuum, T = 1000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˚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C): results expected in the next weeks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88253"/>
              </p:ext>
            </p:extLst>
          </p:nvPr>
        </p:nvGraphicFramePr>
        <p:xfrm>
          <a:off x="1382012" y="2272532"/>
          <a:ext cx="7675444" cy="4468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TCTP RF System: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1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4528" y="3068960"/>
            <a:ext cx="8929750" cy="509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ts val="3000"/>
              </a:lnSpc>
            </a:pPr>
            <a:r>
              <a:rPr lang="en-US" sz="44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4E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Backup slides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67FF-8FF4-4DCE-952E-3D13CB6FE18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272480" y="1052736"/>
            <a:ext cx="2664296" cy="4536504"/>
          </a:xfrm>
          <a:prstGeom prst="rect">
            <a:avLst/>
          </a:prstGeom>
        </p:spPr>
        <p:txBody>
          <a:bodyPr/>
          <a:lstStyle/>
          <a:p>
            <a:pPr marL="360000" lvl="2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Focus on RF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design of main variants of LHC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Collimators: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</a:t>
            </a:r>
            <a:r>
              <a:rPr lang="en-US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TCP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TCSG, TCTA,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TCLP, TCLIA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TCTVB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…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  Upgrade: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TCTP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TCSP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…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DS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Collimators: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TCLD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II: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TCSM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sz="32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352" y="8"/>
            <a:ext cx="6480000" cy="720000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B516-DD6D-42FC-A8A7-D8DF91791815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196752"/>
            <a:ext cx="6876000" cy="486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6B45-9064-4C2A-9D44-669F636306F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Phase I Design Baseline</a:t>
            </a:r>
            <a:endParaRPr lang="en-GB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92560" y="908720"/>
            <a:ext cx="77048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C17200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high mechanical properties (</a:t>
            </a:r>
            <a:r>
              <a:rPr lang="el-GR" dirty="0" smtClean="0">
                <a:solidFill>
                  <a:srgbClr val="002060"/>
                </a:solidFill>
                <a:latin typeface="+mj-lt"/>
              </a:rPr>
              <a:t>σ</a:t>
            </a:r>
            <a:r>
              <a:rPr lang="en-GB" baseline="-25000" dirty="0" smtClean="0">
                <a:solidFill>
                  <a:srgbClr val="002060"/>
                </a:solidFill>
                <a:latin typeface="+mj-lt"/>
              </a:rPr>
              <a:t>0.2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= 1240 MPa)</a:t>
            </a: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C17410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high conductivity, residual elasticity after heat treatment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  <a:latin typeface="+mj-lt"/>
              </a:rPr>
              <a:t>Silver coating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to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increase surface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contact conductance</a:t>
            </a:r>
            <a:endParaRPr lang="en-US" sz="1800" b="0" dirty="0" smtClean="0">
              <a:solidFill>
                <a:srgbClr val="003366"/>
              </a:solidFill>
              <a:effectLst/>
            </a:endParaRP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rgbClr val="FF3300"/>
              </a:buClr>
              <a:buFont typeface="Wingdings" pitchFamily="2" charset="2"/>
              <a:buChar char="§"/>
            </a:pPr>
            <a:endParaRPr lang="en-US" sz="1800" b="0" dirty="0">
              <a:solidFill>
                <a:srgbClr val="003366"/>
              </a:solidFill>
              <a:effectLst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04" y="2188028"/>
            <a:ext cx="40005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3244"/>
          <p:cNvSpPr>
            <a:spLocks/>
          </p:cNvSpPr>
          <p:nvPr/>
        </p:nvSpPr>
        <p:spPr bwMode="auto">
          <a:xfrm>
            <a:off x="848544" y="5304613"/>
            <a:ext cx="3240360" cy="360040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51"/>
              <a:gd name="adj5" fmla="val 47989"/>
              <a:gd name="adj6" fmla="val 100436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b="1" dirty="0" smtClean="0"/>
              <a:t>C17200</a:t>
            </a:r>
            <a:r>
              <a:rPr lang="en-GB" sz="1400" dirty="0" smtClean="0"/>
              <a:t> </a:t>
            </a:r>
            <a:r>
              <a:rPr lang="en-GB" sz="1400" dirty="0"/>
              <a:t>Stress relaxation </a:t>
            </a:r>
            <a:r>
              <a:rPr lang="en-GB" sz="1400" dirty="0" smtClean="0"/>
              <a:t>at </a:t>
            </a:r>
            <a:r>
              <a:rPr lang="el-GR" sz="1400" dirty="0"/>
              <a:t>σ</a:t>
            </a:r>
            <a:r>
              <a:rPr lang="en-GB" sz="1400" dirty="0"/>
              <a:t> = 0.75</a:t>
            </a:r>
            <a:r>
              <a:rPr lang="el-GR" sz="1400" dirty="0" smtClean="0"/>
              <a:t>σ</a:t>
            </a:r>
            <a:r>
              <a:rPr lang="en-GB" sz="1400" baseline="-25000" dirty="0" smtClean="0"/>
              <a:t>0.2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14" y="2132856"/>
            <a:ext cx="40576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3244"/>
          <p:cNvSpPr>
            <a:spLocks/>
          </p:cNvSpPr>
          <p:nvPr/>
        </p:nvSpPr>
        <p:spPr bwMode="auto">
          <a:xfrm>
            <a:off x="5097016" y="5301208"/>
            <a:ext cx="3240360" cy="360040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51"/>
              <a:gd name="adj5" fmla="val 47989"/>
              <a:gd name="adj6" fmla="val 100436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b="1" dirty="0" smtClean="0"/>
              <a:t>C17410</a:t>
            </a:r>
            <a:r>
              <a:rPr lang="en-GB" sz="1400" dirty="0" smtClean="0"/>
              <a:t> </a:t>
            </a:r>
            <a:r>
              <a:rPr lang="en-GB" sz="1400" dirty="0"/>
              <a:t>Stress relaxation </a:t>
            </a:r>
            <a:r>
              <a:rPr lang="en-GB" sz="1400" dirty="0" smtClean="0"/>
              <a:t>at </a:t>
            </a:r>
            <a:r>
              <a:rPr lang="el-GR" sz="1400" dirty="0"/>
              <a:t>σ</a:t>
            </a:r>
            <a:r>
              <a:rPr lang="en-GB" sz="1400" dirty="0"/>
              <a:t> = 0.75</a:t>
            </a:r>
            <a:r>
              <a:rPr lang="el-GR" sz="1400" dirty="0" smtClean="0"/>
              <a:t>σ</a:t>
            </a:r>
            <a:r>
              <a:rPr lang="en-GB" sz="1400" baseline="-25000" dirty="0" smtClean="0"/>
              <a:t>0.2</a:t>
            </a:r>
            <a:r>
              <a:rPr lang="en-GB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316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3AD2-8A9D-4F85-9205-46EBA23FFA23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605" y="764704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15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ivisions\EST\Groups\SM\ThinFilms\Photos\collimator_RF_tests\thermal cycle\P223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" y="609576"/>
            <a:ext cx="5068031" cy="4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A61D-08D0-4019-9ED0-86B2EA516A14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Picture 9" descr="seq2_48d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5048" y="764704"/>
            <a:ext cx="4188761" cy="316045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Phase I Design Baseline</a:t>
            </a:r>
            <a:endParaRPr lang="en-GB" dirty="0"/>
          </a:p>
        </p:txBody>
      </p:sp>
      <p:pic>
        <p:nvPicPr>
          <p:cNvPr id="8" name="Picture 2" descr="doigts CuBe 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83" y="3140968"/>
            <a:ext cx="4752528" cy="35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CLI_rf_al15_Gap60_monomodes_perfH_f0995_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388438"/>
            <a:ext cx="8208912" cy="44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321152" y="4419601"/>
            <a:ext cx="29033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f= 0.996 GHz</a:t>
            </a:r>
          </a:p>
          <a:p>
            <a:r>
              <a:rPr lang="en-US" dirty="0"/>
              <a:t>Q = 2550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Ploss</a:t>
            </a:r>
            <a:r>
              <a:rPr lang="en-US" b="1" dirty="0">
                <a:solidFill>
                  <a:srgbClr val="FF0000"/>
                </a:solidFill>
              </a:rPr>
              <a:t> = 170 W</a:t>
            </a:r>
          </a:p>
          <a:p>
            <a:r>
              <a:rPr lang="en-US" dirty="0" err="1"/>
              <a:t>Prf</a:t>
            </a:r>
            <a:r>
              <a:rPr lang="en-US" dirty="0"/>
              <a:t>-finger = 1.1W</a:t>
            </a:r>
          </a:p>
          <a:p>
            <a:r>
              <a:rPr lang="en-US" dirty="0"/>
              <a:t>For nominal LHC intensity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520" y="908720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>
                <a:solidFill>
                  <a:srgbClr val="002060"/>
                </a:solidFill>
              </a:rPr>
              <a:t>Calculations by A. Grudiev </a:t>
            </a:r>
            <a:r>
              <a:rPr lang="en-GB" dirty="0" smtClean="0">
                <a:solidFill>
                  <a:srgbClr val="002060"/>
                </a:solidFill>
              </a:rPr>
              <a:t>showed high </a:t>
            </a:r>
            <a:r>
              <a:rPr lang="en-GB" dirty="0">
                <a:solidFill>
                  <a:srgbClr val="002060"/>
                </a:solidFill>
              </a:rPr>
              <a:t>power losses on the longitudinal RF fingers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TCLIA/TCTVB Impedance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8717-44EF-4396-8B3D-E5B9F95D2FFA}" type="datetime1">
              <a:rPr lang="en-GB" smtClean="0"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5DE3-F33F-411E-A48E-B42B9FC872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CTV_rf_al15_Gap60_geom_fer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874713"/>
            <a:ext cx="6722468" cy="36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78102" y="874713"/>
            <a:ext cx="16658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Q = 26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Ploss</a:t>
            </a:r>
            <a:r>
              <a:rPr lang="en-US" b="1" dirty="0">
                <a:solidFill>
                  <a:srgbClr val="FF0000"/>
                </a:solidFill>
              </a:rPr>
              <a:t> ~ 0.5 W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46" y="2996952"/>
            <a:ext cx="3717290" cy="330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2672" y="4797152"/>
            <a:ext cx="5454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Addition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of ferrite reduces RF losses by a </a:t>
            </a:r>
            <a:r>
              <a:rPr lang="en-GB" b="1" dirty="0">
                <a:solidFill>
                  <a:srgbClr val="002060"/>
                </a:solidFill>
                <a:latin typeface="+mj-lt"/>
              </a:rPr>
              <a:t>factor 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TCLIA/TCTVB Impedance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10FC-6573-4A87-90D1-25D42E9800F0}" type="datetime1">
              <a:rPr lang="en-GB" smtClean="0"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35DE3-F33F-411E-A48E-B42B9FC872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" y="1124744"/>
            <a:ext cx="89154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E4C0-8008-48B6-898D-B345A3E8D6D8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64568" y="764704"/>
            <a:ext cx="8357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a) Horizontal driving and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b) vertical driving impedance of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all materials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6536" y="4653136"/>
            <a:ext cx="9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err="1" smtClean="0">
                <a:solidFill>
                  <a:srgbClr val="002060"/>
                </a:solidFill>
                <a:latin typeface="+mj-lt"/>
              </a:rPr>
              <a:t>SiC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: significantly higher impedance than graphite collimators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Metallic design: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l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ower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in all frequencies for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imaginary transverse, lower/comparable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in real transverse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Phase II Impedance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9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95553-5651-4CFE-A6DD-90F62376B047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2561" y="494116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>
                <a:solidFill>
                  <a:srgbClr val="002060"/>
                </a:solidFill>
                <a:latin typeface="+mj-lt"/>
              </a:rPr>
              <a:t>Longitudinal impedance of the DS collimator.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Revision 1 indicates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a collimator with RF clips, revision 2 is with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slightly modified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RF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finger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structure in the transition piece. For comparison the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design longitudinal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impedance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Z/n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= 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0.1 </a:t>
            </a:r>
            <a:r>
              <a:rPr lang="el-GR" dirty="0" smtClean="0">
                <a:solidFill>
                  <a:srgbClr val="002060"/>
                </a:solidFill>
                <a:latin typeface="+mj-lt"/>
              </a:rPr>
              <a:t>Ω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16" y="836712"/>
            <a:ext cx="73914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TCLD Impedance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9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BCAC8-14D1-4FDA-B40F-1093BF8E40C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" name="Picture 14" descr="\\cern.ch\dfs\Users\b\bsalvant\Documents\TCTPAlexej2closergap2ferritedipnonfloatinglongerWake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45" y="609576"/>
            <a:ext cx="4311650" cy="2473439"/>
          </a:xfrm>
          <a:prstGeom prst="rect">
            <a:avLst/>
          </a:prstGeom>
          <a:noFill/>
        </p:spPr>
      </p:pic>
      <p:pic>
        <p:nvPicPr>
          <p:cNvPr id="18" name="Picture 15" descr="\\cern.ch\dfs\Users\b\bsalvant\Documents\TCTPAlexej2closergap2ferritedipnonfloatinglongerWake_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016" y="609576"/>
            <a:ext cx="4197105" cy="2407729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4160912" y="1196752"/>
            <a:ext cx="720080" cy="2160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512778" y="1179818"/>
            <a:ext cx="720080" cy="2160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20552" y="313225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Calculation by B. Salvant → With ferrite, frequency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decreases and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all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transverse modes are damped. However, low frequency (&lt;100 MHz ) impedance increases (factor 2).</a:t>
            </a:r>
          </a:p>
        </p:txBody>
      </p:sp>
      <p:pic>
        <p:nvPicPr>
          <p:cNvPr id="20" name="Picture 2" descr="\\cern.ch\dfs\Users\b\bsalvant\Documents\TCTPAlexej2closergap2ferritedipnonfloatinglongerWake_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45" y="3780066"/>
            <a:ext cx="4464050" cy="256086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202483" y="4293096"/>
            <a:ext cx="4431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Ferrites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helps significantly also in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the longitudinal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plane</a:t>
            </a:r>
            <a:endParaRPr lang="en-US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38712" y="4380218"/>
            <a:ext cx="720080" cy="2160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/>
              <a:t>TCTP Impedance 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776536" y="908720"/>
            <a:ext cx="8928992" cy="864096"/>
          </a:xfrm>
          <a:prstGeom prst="rect">
            <a:avLst/>
          </a:prstGeom>
        </p:spPr>
        <p:txBody>
          <a:bodyPr/>
          <a:lstStyle/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First specification on RF impedance budget for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Phase I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by F. Ruggiero (25.06.2003)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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Collimator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Impedance Budget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(Transverse)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330 M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ea typeface="+mn-ea"/>
                <a:cs typeface="+mn-cs"/>
                <a:sym typeface="Wingdings"/>
              </a:rPr>
              <a:t>W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/m</a:t>
            </a:r>
            <a:endParaRPr lang="en-US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352" y="8"/>
            <a:ext cx="6480000" cy="720000"/>
          </a:xfrm>
        </p:spPr>
        <p:txBody>
          <a:bodyPr/>
          <a:lstStyle/>
          <a:p>
            <a:r>
              <a:rPr lang="en-US" dirty="0" smtClean="0"/>
              <a:t>RF Impedance Specifications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98AA-DECE-4ECA-AF13-123C46A4AEDA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26" y="1772816"/>
            <a:ext cx="61411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-Shape 4"/>
          <p:cNvSpPr/>
          <p:nvPr/>
        </p:nvSpPr>
        <p:spPr>
          <a:xfrm flipH="1">
            <a:off x="1152000" y="4284000"/>
            <a:ext cx="6177264" cy="873192"/>
          </a:xfrm>
          <a:prstGeom prst="corner">
            <a:avLst>
              <a:gd name="adj1" fmla="val 70765"/>
              <a:gd name="adj2" fmla="val 426474"/>
            </a:avLst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12000" y="3690277"/>
            <a:ext cx="936000" cy="288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20552" y="5301208"/>
            <a:ext cx="8928992" cy="864096"/>
          </a:xfrm>
          <a:prstGeom prst="rect">
            <a:avLst/>
          </a:prstGeom>
        </p:spPr>
        <p:txBody>
          <a:bodyPr/>
          <a:lstStyle/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Additional requirement (F. Ruggiero –June 2004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dirty="0">
                <a:solidFill>
                  <a:srgbClr val="002060"/>
                </a:solidFill>
                <a:sym typeface="Wingdings"/>
              </a:rPr>
              <a:t> 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b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Integral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Contact </a:t>
            </a:r>
            <a:r>
              <a:rPr lang="en-US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esistance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(on each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transition)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≤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b="1" dirty="0" err="1" smtClean="0">
                <a:solidFill>
                  <a:srgbClr val="002060"/>
                </a:solidFill>
                <a:latin typeface="Symbol" pitchFamily="18" charset="2"/>
                <a:ea typeface="+mn-ea"/>
                <a:cs typeface="+mn-cs"/>
              </a:rPr>
              <a:t>W</a:t>
            </a:r>
            <a:endParaRPr lang="en-US" b="1" dirty="0" smtClean="0">
              <a:solidFill>
                <a:srgbClr val="002060"/>
              </a:solidFill>
              <a:latin typeface="Symbol" pitchFamily="18" charset="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0"/>
          <p:cNvSpPr txBox="1">
            <a:spLocks/>
          </p:cNvSpPr>
          <p:nvPr/>
        </p:nvSpPr>
        <p:spPr>
          <a:xfrm>
            <a:off x="632520" y="908720"/>
            <a:ext cx="9073008" cy="864096"/>
          </a:xfrm>
          <a:prstGeom prst="rect">
            <a:avLst/>
          </a:prstGeom>
        </p:spPr>
        <p:txBody>
          <a:bodyPr/>
          <a:lstStyle/>
          <a:p>
            <a:pPr marL="360000" lvl="2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RF Specifications led (along with other inputs) to following design decisions:</a:t>
            </a: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Carbon-based jaws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with lowest possible electrical resistivity for (Phase I) Primary and Secondary Collimators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 </a:t>
            </a:r>
          </a:p>
          <a:p>
            <a:pPr marL="1274400" lvl="4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Jaw Material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: Across Corp. (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Tatsuno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)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AC150K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Carbon/Carbon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 (</a:t>
            </a:r>
            <a:r>
              <a:rPr lang="en-US" b="1" dirty="0" smtClean="0">
                <a:solidFill>
                  <a:srgbClr val="002060"/>
                </a:solidFill>
                <a:latin typeface="Symbol" pitchFamily="18" charset="2"/>
                <a:ea typeface="+mn-ea"/>
                <a:cs typeface="+mn-cs"/>
                <a:sym typeface="Wingdings"/>
              </a:rPr>
              <a:t>r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Symbol"/>
              </a:rPr>
              <a:t> 7 </a:t>
            </a:r>
            <a:r>
              <a:rPr lang="en-US" b="1" dirty="0" err="1" smtClean="0">
                <a:solidFill>
                  <a:srgbClr val="002060"/>
                </a:solidFill>
                <a:latin typeface="Symbol" pitchFamily="18" charset="2"/>
                <a:ea typeface="+mn-ea"/>
                <a:cs typeface="+mn-cs"/>
                <a:sym typeface="Symbol"/>
              </a:rPr>
              <a:t>mW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Symbol"/>
              </a:rPr>
              <a:t>m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  <a:sym typeface="Symbol"/>
              </a:rPr>
              <a:t>)</a:t>
            </a:r>
            <a:endParaRPr lang="en-US" dirty="0">
              <a:solidFill>
                <a:srgbClr val="002060"/>
              </a:solidFill>
              <a:latin typeface="+mn-lt"/>
              <a:ea typeface="+mn-ea"/>
              <a:cs typeface="+mn-cs"/>
              <a:sym typeface="Symbol"/>
            </a:endParaRPr>
          </a:p>
          <a:p>
            <a:pPr marL="1274400" lvl="4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No thin metallic coating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(e.g. Cu) on jaw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surface</a:t>
            </a: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Separate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(0.15 mm gap)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Tungsten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Inermet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180) blocs for Tertiary Collimators.</a:t>
            </a:r>
            <a:endParaRPr lang="en-US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817200" lvl="3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RF Contacts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1274400" lvl="4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Longitudinal Contacts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(Jaw-Vacuum Chamber):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Ag-coated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CuBe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C17410 TH02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274400" lvl="4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Transversal Contacts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(Jaw1-Vacuum Tank-Jaw2): 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Ag-coated CuBe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C17200 TH02 </a:t>
            </a:r>
            <a:r>
              <a:rPr lang="en-US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off-the-shelf strips by </a:t>
            </a:r>
            <a:r>
              <a:rPr lang="en-US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Feuerherdt</a:t>
            </a:r>
            <a:r>
              <a:rPr lang="en-US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274400" lvl="4" indent="-36000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Transition Contacts </a:t>
            </a:r>
            <a:r>
              <a:rPr lang="en-US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(Vacuum Chamber-Vacuum Tank): </a:t>
            </a:r>
          </a:p>
          <a:p>
            <a:pPr marL="360000" lvl="2" indent="-360000" defTabSz="4572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95000"/>
              <a:buFont typeface="Wingdings" charset="2"/>
              <a:buChar char="§"/>
              <a:defRPr/>
            </a:pPr>
            <a:endParaRPr lang="en-US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352" y="8"/>
            <a:ext cx="6480000" cy="720000"/>
          </a:xfrm>
        </p:spPr>
        <p:txBody>
          <a:bodyPr/>
          <a:lstStyle/>
          <a:p>
            <a:r>
              <a:rPr lang="en-US" dirty="0" smtClean="0"/>
              <a:t>Phase I Design Baseline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1BFF-4C39-4521-A7AA-D6657778534E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7A11E-21D8-45F9-B6FE-37A6A9E61870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385049" y="1199460"/>
            <a:ext cx="4320480" cy="150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Uncoated </a:t>
            </a:r>
            <a:r>
              <a:rPr lang="en-GB" dirty="0" err="1" smtClean="0">
                <a:solidFill>
                  <a:srgbClr val="002060"/>
                </a:solidFill>
                <a:latin typeface="+mj-lt"/>
              </a:rPr>
              <a:t>CuBe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fingers sliding on C/C</a:t>
            </a:r>
          </a:p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  <a:latin typeface="+mj-lt"/>
              </a:rPr>
              <a:t>Electrical Contact Resistance ~ 30 </a:t>
            </a:r>
            <a:r>
              <a:rPr lang="en-GB" dirty="0" err="1" smtClean="0">
                <a:solidFill>
                  <a:srgbClr val="002060"/>
                </a:solidFill>
                <a:latin typeface="+mj-lt"/>
              </a:rPr>
              <a:t>m</a:t>
            </a:r>
            <a:r>
              <a:rPr lang="en-GB" dirty="0" err="1" smtClean="0">
                <a:solidFill>
                  <a:srgbClr val="002060"/>
                </a:solidFill>
                <a:latin typeface="Symbol" pitchFamily="18" charset="2"/>
              </a:rPr>
              <a:t>W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 (specification: 1 </a:t>
            </a:r>
            <a:r>
              <a:rPr lang="en-GB" dirty="0" err="1" smtClean="0">
                <a:solidFill>
                  <a:srgbClr val="002060"/>
                </a:solidFill>
                <a:latin typeface="+mj-lt"/>
              </a:rPr>
              <a:t>m</a:t>
            </a:r>
            <a:r>
              <a:rPr lang="en-GB" dirty="0" err="1" smtClean="0">
                <a:solidFill>
                  <a:srgbClr val="002060"/>
                </a:solidFill>
                <a:latin typeface="Symbol" pitchFamily="18" charset="2"/>
              </a:rPr>
              <a:t>W</a:t>
            </a:r>
            <a:r>
              <a:rPr lang="en-GB" dirty="0" smtClean="0">
                <a:solidFill>
                  <a:srgbClr val="002060"/>
                </a:solidFill>
                <a:latin typeface="+mj-lt"/>
              </a:rPr>
              <a:t>) </a:t>
            </a:r>
            <a:r>
              <a:rPr lang="en-GB" dirty="0" smtClean="0">
                <a:solidFill>
                  <a:srgbClr val="002060"/>
                </a:solidFill>
                <a:latin typeface="+mj-lt"/>
                <a:sym typeface="Wingdings"/>
              </a:rPr>
              <a:t> </a:t>
            </a:r>
            <a:r>
              <a:rPr lang="en-GB" i="1" dirty="0" smtClean="0">
                <a:solidFill>
                  <a:srgbClr val="002060"/>
                </a:solidFill>
                <a:latin typeface="+mj-lt"/>
                <a:sym typeface="Wingdings"/>
              </a:rPr>
              <a:t>Redesign necessary.</a:t>
            </a:r>
            <a:endParaRPr lang="en-US" sz="1800" b="0" i="1" dirty="0" smtClean="0">
              <a:solidFill>
                <a:srgbClr val="003366"/>
              </a:solidFill>
              <a:effectLst/>
            </a:endParaRPr>
          </a:p>
        </p:txBody>
      </p:sp>
      <p:pic>
        <p:nvPicPr>
          <p:cNvPr id="3074" name="Picture 2" descr="http://lhc-collimation-project.web.cern.ch/lhc-collimation-project/images/IMG_3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341184"/>
            <a:ext cx="4990472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hc-collimation-project.web.cern.ch/lhc-collimation-project/images/IMG_3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/>
          <a:stretch/>
        </p:blipFill>
        <p:spPr bwMode="auto">
          <a:xfrm>
            <a:off x="5262952" y="2852720"/>
            <a:ext cx="451458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89"/>
          <p:cNvSpPr/>
          <p:nvPr/>
        </p:nvSpPr>
        <p:spPr>
          <a:xfrm>
            <a:off x="848544" y="692594"/>
            <a:ext cx="8136904" cy="369974"/>
          </a:xfrm>
          <a:prstGeom prst="rect">
            <a:avLst/>
          </a:prstGeom>
          <a:gradFill>
            <a:gsLst>
              <a:gs pos="5100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sz="2000" dirty="0" smtClean="0"/>
              <a:t>Longitudinal Contacts: Initial Proposal for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(SPS) </a:t>
            </a:r>
            <a:r>
              <a:rPr lang="en-GB" sz="2000" dirty="0" smtClean="0"/>
              <a:t>Prototype (2003)</a:t>
            </a:r>
            <a:endParaRPr lang="en-GB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41352" y="8"/>
            <a:ext cx="648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Phase I Design Baseline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3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38"/>
          <p:cNvGrpSpPr>
            <a:grpSpLocks noChangeAspect="1"/>
          </p:cNvGrpSpPr>
          <p:nvPr/>
        </p:nvGrpSpPr>
        <p:grpSpPr bwMode="auto">
          <a:xfrm>
            <a:off x="683648" y="1360749"/>
            <a:ext cx="7790877" cy="5311812"/>
            <a:chOff x="1440" y="8190"/>
            <a:chExt cx="11800" cy="8939"/>
          </a:xfrm>
        </p:grpSpPr>
        <p:pic>
          <p:nvPicPr>
            <p:cNvPr id="6" name="Picture 3239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11174"/>
            <a:stretch/>
          </p:blipFill>
          <p:spPr bwMode="auto">
            <a:xfrm>
              <a:off x="1440" y="8190"/>
              <a:ext cx="11800" cy="8939"/>
            </a:xfrm>
            <a:prstGeom prst="rect">
              <a:avLst/>
            </a:prstGeom>
            <a:noFill/>
          </p:spPr>
        </p:pic>
        <p:sp>
          <p:nvSpPr>
            <p:cNvPr id="9" name="AutoShape 3244"/>
            <p:cNvSpPr>
              <a:spLocks/>
            </p:cNvSpPr>
            <p:nvPr/>
          </p:nvSpPr>
          <p:spPr bwMode="auto">
            <a:xfrm>
              <a:off x="1640" y="13820"/>
              <a:ext cx="1842" cy="518"/>
            </a:xfrm>
            <a:prstGeom prst="borderCallout2">
              <a:avLst>
                <a:gd name="adj1" fmla="val 50000"/>
                <a:gd name="adj2" fmla="val 100000"/>
                <a:gd name="adj3" fmla="val 50000"/>
                <a:gd name="adj4" fmla="val 100051"/>
                <a:gd name="adj5" fmla="val -351829"/>
                <a:gd name="adj6" fmla="val 10015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 extrusionH="31750"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/>
                <a:t>Jaw assembly</a:t>
              </a:r>
              <a:endParaRPr lang="en-US" sz="1200" dirty="0"/>
            </a:p>
          </p:txBody>
        </p:sp>
        <p:sp>
          <p:nvSpPr>
            <p:cNvPr id="10" name="AutoShape 3240"/>
            <p:cNvSpPr>
              <a:spLocks/>
            </p:cNvSpPr>
            <p:nvPr/>
          </p:nvSpPr>
          <p:spPr bwMode="auto">
            <a:xfrm>
              <a:off x="6239" y="9611"/>
              <a:ext cx="3085" cy="1030"/>
            </a:xfrm>
            <a:prstGeom prst="borderCallout2">
              <a:avLst>
                <a:gd name="adj1" fmla="val 50000"/>
                <a:gd name="adj2" fmla="val 0"/>
                <a:gd name="adj3" fmla="val 50000"/>
                <a:gd name="adj4" fmla="val -6500"/>
                <a:gd name="adj5" fmla="val 194446"/>
                <a:gd name="adj6" fmla="val -22714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 extrusionH="31750" prstMaterial="matte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lt1"/>
                  </a:solidFill>
                </a:rPr>
                <a:t>Longitudinal RF fingers </a:t>
              </a:r>
              <a:br>
                <a:rPr lang="en-GB" sz="1200" dirty="0">
                  <a:solidFill>
                    <a:schemeClr val="lt1"/>
                  </a:solidFill>
                </a:rPr>
              </a:br>
              <a:r>
                <a:rPr lang="en-GB" sz="1200" dirty="0" smtClean="0">
                  <a:solidFill>
                    <a:schemeClr val="lt1"/>
                  </a:solidFill>
                </a:rPr>
                <a:t>(15x3 mm </a:t>
              </a:r>
              <a:r>
                <a:rPr lang="en-GB" sz="1200" dirty="0" err="1" smtClean="0">
                  <a:solidFill>
                    <a:schemeClr val="lt1"/>
                  </a:solidFill>
                </a:rPr>
                <a:t>CuBe</a:t>
              </a:r>
              <a:r>
                <a:rPr lang="en-GB" sz="1200" dirty="0" smtClean="0">
                  <a:solidFill>
                    <a:schemeClr val="lt1"/>
                  </a:solidFill>
                </a:rPr>
                <a:t> 17410 </a:t>
              </a:r>
              <a:br>
                <a:rPr lang="en-GB" sz="1200" dirty="0" smtClean="0">
                  <a:solidFill>
                    <a:schemeClr val="lt1"/>
                  </a:solidFill>
                </a:rPr>
              </a:br>
              <a:r>
                <a:rPr lang="en-GB" sz="1200" dirty="0" smtClean="0">
                  <a:solidFill>
                    <a:schemeClr val="lt1"/>
                  </a:solidFill>
                </a:rPr>
                <a:t>5</a:t>
              </a:r>
              <a:r>
                <a:rPr lang="en-GB" sz="1200" dirty="0" smtClean="0">
                  <a:solidFill>
                    <a:schemeClr val="lt1"/>
                  </a:solidFill>
                  <a:latin typeface="Symbol" pitchFamily="18" charset="2"/>
                </a:rPr>
                <a:t>m</a:t>
              </a:r>
              <a:r>
                <a:rPr lang="en-GB" sz="1200" dirty="0" smtClean="0">
                  <a:solidFill>
                    <a:schemeClr val="lt1"/>
                  </a:solidFill>
                </a:rPr>
                <a:t>m </a:t>
              </a:r>
              <a:r>
                <a:rPr lang="en-GB" sz="1200" dirty="0">
                  <a:solidFill>
                    <a:schemeClr val="lt1"/>
                  </a:solidFill>
                </a:rPr>
                <a:t>Ag coating)</a:t>
              </a:r>
              <a:endParaRPr lang="en-US" sz="1200" dirty="0">
                <a:solidFill>
                  <a:schemeClr val="lt1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I Design Baseline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4C5F-4458-4C9A-AAAA-3E24FCE45126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Picture 32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1112" y="1124744"/>
            <a:ext cx="3450336" cy="256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2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4036" y="4154016"/>
            <a:ext cx="69037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3243"/>
          <p:cNvSpPr>
            <a:spLocks/>
          </p:cNvSpPr>
          <p:nvPr/>
        </p:nvSpPr>
        <p:spPr bwMode="auto">
          <a:xfrm>
            <a:off x="3584848" y="5728785"/>
            <a:ext cx="1628298" cy="442035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00"/>
              <a:gd name="adj5" fmla="val 7355"/>
              <a:gd name="adj6" fmla="val 192197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Outer ring (304L) </a:t>
            </a:r>
          </a:p>
          <a:p>
            <a:pPr algn="ctr"/>
            <a:r>
              <a:rPr lang="en-GB" sz="1200" dirty="0"/>
              <a:t>Ni (1 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m) +Rh (2 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</a:t>
            </a:r>
            <a:r>
              <a:rPr lang="en-GB" sz="1200" dirty="0" smtClean="0"/>
              <a:t>)</a:t>
            </a:r>
            <a:endParaRPr lang="en-US" sz="1200" dirty="0"/>
          </a:p>
        </p:txBody>
      </p:sp>
      <p:sp>
        <p:nvSpPr>
          <p:cNvPr id="14" name="AutoShape 3243"/>
          <p:cNvSpPr>
            <a:spLocks/>
          </p:cNvSpPr>
          <p:nvPr/>
        </p:nvSpPr>
        <p:spPr bwMode="auto">
          <a:xfrm>
            <a:off x="8244408" y="3789040"/>
            <a:ext cx="1317104" cy="523220"/>
          </a:xfrm>
          <a:prstGeom prst="borderCallout2">
            <a:avLst>
              <a:gd name="adj1" fmla="val 51134"/>
              <a:gd name="adj2" fmla="val -951"/>
              <a:gd name="adj3" fmla="val 51217"/>
              <a:gd name="adj4" fmla="val -12606"/>
              <a:gd name="adj5" fmla="val 91043"/>
              <a:gd name="adj6" fmla="val -2497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RF-finger </a:t>
            </a:r>
            <a:r>
              <a:rPr lang="en-GB" sz="1200" dirty="0" smtClean="0"/>
              <a:t>Stroke</a:t>
            </a:r>
            <a:endParaRPr lang="en-GB" sz="1200" dirty="0"/>
          </a:p>
          <a:p>
            <a:pPr algn="ctr"/>
            <a:r>
              <a:rPr lang="en-GB" sz="1200" dirty="0" smtClean="0"/>
              <a:t>Restraint (304L</a:t>
            </a:r>
            <a:r>
              <a:rPr lang="en-GB" sz="1200" dirty="0"/>
              <a:t>)</a:t>
            </a:r>
            <a:endParaRPr lang="en-US" sz="1200" dirty="0"/>
          </a:p>
        </p:txBody>
      </p:sp>
      <p:sp>
        <p:nvSpPr>
          <p:cNvPr id="17" name="Rectangle 189"/>
          <p:cNvSpPr/>
          <p:nvPr/>
        </p:nvSpPr>
        <p:spPr>
          <a:xfrm>
            <a:off x="1291428" y="692594"/>
            <a:ext cx="7766028" cy="369974"/>
          </a:xfrm>
          <a:prstGeom prst="rect">
            <a:avLst/>
          </a:prstGeom>
          <a:gradFill>
            <a:gsLst>
              <a:gs pos="5100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sz="2000" dirty="0" smtClean="0"/>
              <a:t>Longitudinal Contacts: Final Design </a:t>
            </a:r>
            <a:r>
              <a:rPr lang="en-GB" sz="2000" dirty="0" smtClean="0"/>
              <a:t>(All Phase I variants)</a:t>
            </a:r>
            <a:endParaRPr lang="en-GB" sz="2000" dirty="0"/>
          </a:p>
        </p:txBody>
      </p:sp>
      <p:sp>
        <p:nvSpPr>
          <p:cNvPr id="20" name="AutoShape 3243"/>
          <p:cNvSpPr>
            <a:spLocks/>
          </p:cNvSpPr>
          <p:nvPr/>
        </p:nvSpPr>
        <p:spPr bwMode="auto">
          <a:xfrm>
            <a:off x="5412934" y="6196547"/>
            <a:ext cx="1700306" cy="442035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00000"/>
              <a:gd name="adj5" fmla="val 30754"/>
              <a:gd name="adj6" fmla="val 125166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Inner ring (304L) </a:t>
            </a:r>
          </a:p>
          <a:p>
            <a:pPr algn="ctr"/>
            <a:r>
              <a:rPr lang="en-GB" sz="1200" dirty="0"/>
              <a:t>Ni (1 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</a:t>
            </a:r>
            <a:r>
              <a:rPr lang="en-GB" sz="1200" dirty="0" smtClean="0"/>
              <a:t>) </a:t>
            </a:r>
            <a:r>
              <a:rPr lang="en-GB" sz="1200" dirty="0"/>
              <a:t>+Rh (2 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</a:t>
            </a:r>
            <a:r>
              <a:rPr lang="en-GB" sz="1200" dirty="0" smtClean="0"/>
              <a:t>)</a:t>
            </a:r>
            <a:endParaRPr lang="en-US" sz="1200" dirty="0"/>
          </a:p>
        </p:txBody>
      </p:sp>
      <p:sp>
        <p:nvSpPr>
          <p:cNvPr id="22" name="AutoShape 3240"/>
          <p:cNvSpPr>
            <a:spLocks/>
          </p:cNvSpPr>
          <p:nvPr/>
        </p:nvSpPr>
        <p:spPr bwMode="auto">
          <a:xfrm>
            <a:off x="6399904" y="3248992"/>
            <a:ext cx="1721448" cy="612056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241982"/>
              <a:gd name="adj6" fmla="val 763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Transition RF fingers </a:t>
            </a:r>
            <a:br>
              <a:rPr lang="en-GB" sz="1200" dirty="0"/>
            </a:br>
            <a:r>
              <a:rPr lang="en-GB" sz="1200" dirty="0"/>
              <a:t>(11x3 mm </a:t>
            </a:r>
            <a:r>
              <a:rPr lang="en-GB" sz="1200" dirty="0" err="1"/>
              <a:t>CuBe</a:t>
            </a:r>
            <a:r>
              <a:rPr lang="en-GB" sz="1200" dirty="0"/>
              <a:t> 17410 </a:t>
            </a:r>
            <a:br>
              <a:rPr lang="en-GB" sz="1200" dirty="0"/>
            </a:br>
            <a:r>
              <a:rPr lang="en-GB" sz="1200" dirty="0" smtClean="0"/>
              <a:t>5</a:t>
            </a:r>
            <a:r>
              <a:rPr lang="en-GB" sz="1200" dirty="0">
                <a:latin typeface="Symbol" pitchFamily="18" charset="2"/>
              </a:rPr>
              <a:t>m</a:t>
            </a:r>
            <a:r>
              <a:rPr lang="en-GB" sz="1200" dirty="0"/>
              <a:t>m</a:t>
            </a:r>
            <a:r>
              <a:rPr lang="en-GB" sz="1200" dirty="0" smtClean="0"/>
              <a:t> </a:t>
            </a:r>
            <a:r>
              <a:rPr lang="en-GB" sz="1200" dirty="0"/>
              <a:t>Ag coating)</a:t>
            </a:r>
            <a:endParaRPr lang="en-US" sz="1200" dirty="0"/>
          </a:p>
        </p:txBody>
      </p:sp>
      <p:sp>
        <p:nvSpPr>
          <p:cNvPr id="18" name="AutoShape 3243"/>
          <p:cNvSpPr>
            <a:spLocks/>
          </p:cNvSpPr>
          <p:nvPr/>
        </p:nvSpPr>
        <p:spPr bwMode="auto">
          <a:xfrm>
            <a:off x="8337376" y="1706437"/>
            <a:ext cx="1317104" cy="442035"/>
          </a:xfrm>
          <a:prstGeom prst="borderCallout2">
            <a:avLst>
              <a:gd name="adj1" fmla="val 51134"/>
              <a:gd name="adj2" fmla="val -951"/>
              <a:gd name="adj3" fmla="val 51217"/>
              <a:gd name="adj4" fmla="val -12606"/>
              <a:gd name="adj5" fmla="val 91043"/>
              <a:gd name="adj6" fmla="val -2497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extrusionH="31750" prstMaterial="matte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 smtClean="0"/>
              <a:t>RF finger assembly screwed to jaw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45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ivisions\EST\Groups\SM\ThinFilms\Photos\collimator_RF_tests\thermal cycle\P223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>
            <a:off x="416496" y="2348880"/>
            <a:ext cx="3293263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Design Baseline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A61D-08D0-4019-9ED0-86B2EA516A14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 descr="seq2_48d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2840" y="3861048"/>
            <a:ext cx="3005933" cy="226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16496" y="908720"/>
            <a:ext cx="9361040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b="0" dirty="0" smtClean="0">
                <a:solidFill>
                  <a:srgbClr val="002060"/>
                </a:solidFill>
                <a:effectLst/>
                <a:latin typeface="+mj-lt"/>
              </a:rPr>
              <a:t>Longitudinal Fingers.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Lessons learnt: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Adopt appropriate steps to avoid stick-slipping (tolerance chain, geometry, coatings, de-burr</a:t>
            </a:r>
            <a:r>
              <a:rPr lang="en-GB" sz="1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…)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rgbClr val="002060"/>
                </a:solidFill>
                <a:latin typeface="+mj-lt"/>
              </a:rPr>
              <a:t>Use stroke restraint to limit RF finger azimuthal movements.</a:t>
            </a:r>
          </a:p>
        </p:txBody>
      </p:sp>
      <p:pic>
        <p:nvPicPr>
          <p:cNvPr id="1026" name="Picture 2" descr="G:\Divisions\EST\Groups\SM\ThinFilms\Photos\collimator_RF_tests\FingersCERCA\Picture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52" y="2315744"/>
            <a:ext cx="312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Design Baseline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66F-363C-4AFB-AA0D-317D4312AF18}" type="datetime1">
              <a:rPr lang="en-GB" smtClean="0"/>
              <a:t>30/10/2012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Alessandro Bertarelli – EN-MME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2" descr="CIMG04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833" y="1269344"/>
            <a:ext cx="5367463" cy="5256000"/>
          </a:xfrm>
          <a:prstGeom prst="rect">
            <a:avLst/>
          </a:prstGeom>
          <a:noFill/>
        </p:spPr>
      </p:pic>
      <p:sp>
        <p:nvSpPr>
          <p:cNvPr id="12" name="AutoShape 3240"/>
          <p:cNvSpPr>
            <a:spLocks/>
          </p:cNvSpPr>
          <p:nvPr/>
        </p:nvSpPr>
        <p:spPr bwMode="auto">
          <a:xfrm>
            <a:off x="6969224" y="1196752"/>
            <a:ext cx="2448272" cy="612056"/>
          </a:xfrm>
          <a:prstGeom prst="borderCallout2">
            <a:avLst>
              <a:gd name="adj1" fmla="val 50000"/>
              <a:gd name="adj2" fmla="val 0"/>
              <a:gd name="adj3" fmla="val 50000"/>
              <a:gd name="adj4" fmla="val -6500"/>
              <a:gd name="adj5" fmla="val 142347"/>
              <a:gd name="adj6" fmla="val -76092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 smtClean="0">
                <a:solidFill>
                  <a:schemeClr val="lt1"/>
                </a:solidFill>
              </a:rPr>
              <a:t>RF Transverse Strips</a:t>
            </a:r>
            <a:r>
              <a:rPr lang="en-GB" sz="1400" dirty="0">
                <a:solidFill>
                  <a:schemeClr val="lt1"/>
                </a:solidFill>
              </a:rPr>
              <a:t/>
            </a:r>
            <a:br>
              <a:rPr lang="en-GB" sz="1400" dirty="0">
                <a:solidFill>
                  <a:schemeClr val="lt1"/>
                </a:solidFill>
              </a:rPr>
            </a:br>
            <a:r>
              <a:rPr lang="en-GB" sz="1400" dirty="0" smtClean="0">
                <a:solidFill>
                  <a:schemeClr val="lt1"/>
                </a:solidFill>
              </a:rPr>
              <a:t>(CuBe 17200 5</a:t>
            </a:r>
            <a:r>
              <a:rPr lang="en-GB" sz="1400" dirty="0" smtClean="0">
                <a:solidFill>
                  <a:schemeClr val="lt1"/>
                </a:solidFill>
                <a:latin typeface="Symbol" pitchFamily="18" charset="2"/>
              </a:rPr>
              <a:t>m</a:t>
            </a:r>
            <a:r>
              <a:rPr lang="en-GB" sz="1400" dirty="0" smtClean="0">
                <a:solidFill>
                  <a:schemeClr val="lt1"/>
                </a:solidFill>
              </a:rPr>
              <a:t>m </a:t>
            </a:r>
            <a:r>
              <a:rPr lang="en-GB" sz="1400" dirty="0">
                <a:solidFill>
                  <a:schemeClr val="lt1"/>
                </a:solidFill>
              </a:rPr>
              <a:t>Ag coating</a:t>
            </a:r>
            <a:r>
              <a:rPr lang="en-GB" sz="1200" dirty="0" smtClean="0">
                <a:solidFill>
                  <a:schemeClr val="lt1"/>
                </a:solidFill>
              </a:rPr>
              <a:t>)</a:t>
            </a:r>
          </a:p>
        </p:txBody>
      </p:sp>
      <p:sp>
        <p:nvSpPr>
          <p:cNvPr id="8" name="Rectangle 189"/>
          <p:cNvSpPr/>
          <p:nvPr/>
        </p:nvSpPr>
        <p:spPr>
          <a:xfrm>
            <a:off x="1291428" y="692594"/>
            <a:ext cx="7766028" cy="369974"/>
          </a:xfrm>
          <a:prstGeom prst="rect">
            <a:avLst/>
          </a:prstGeom>
          <a:gradFill>
            <a:gsLst>
              <a:gs pos="51000">
                <a:schemeClr val="accent1">
                  <a:tint val="100000"/>
                  <a:shade val="100000"/>
                  <a:satMod val="100000"/>
                  <a:lumMod val="90000"/>
                </a:schemeClr>
              </a:gs>
              <a:gs pos="100000">
                <a:schemeClr val="accent1">
                  <a:tint val="95000"/>
                  <a:shade val="100000"/>
                  <a:satMod val="110000"/>
                  <a:lumMod val="105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sz="2000" dirty="0" smtClean="0"/>
              <a:t>Longitudinal Contacts: Final Design (TCP, TCSG, TCTA, TCTP …)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3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AA7C2E11D63E48AB9100305E5D58AE" ma:contentTypeVersion="0" ma:contentTypeDescription="Create a new document." ma:contentTypeScope="" ma:versionID="a9cc6ef55b87e7614d9e014655348e8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D540674-CA37-4896-A58A-5F7F090692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D393C-399A-4ECA-9A0A-849B1E59EE29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B3F7AB5-2B3B-44EE-B7D7-12906E5411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114234</TotalTime>
  <Words>1626</Words>
  <Application>Microsoft Office PowerPoint</Application>
  <PresentationFormat>A4 Paper (210x297 mm)</PresentationFormat>
  <Paragraphs>313</Paragraphs>
  <Slides>37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1_Sketchbook</vt:lpstr>
      <vt:lpstr>PowerPoint Presentation</vt:lpstr>
      <vt:lpstr>Outlook</vt:lpstr>
      <vt:lpstr>Context</vt:lpstr>
      <vt:lpstr>RF Impedance Specifications</vt:lpstr>
      <vt:lpstr>Phase I Design Baseline</vt:lpstr>
      <vt:lpstr>PowerPoint Presentation</vt:lpstr>
      <vt:lpstr>Phase I Design Baseline</vt:lpstr>
      <vt:lpstr>Phase I Design Baseline</vt:lpstr>
      <vt:lpstr>Phase I Design Baseline</vt:lpstr>
      <vt:lpstr>Phase I Design Baseline</vt:lpstr>
      <vt:lpstr>TCLIA/TCTVB Design</vt:lpstr>
      <vt:lpstr>TCLIA/TCTVB Design</vt:lpstr>
      <vt:lpstr>TCLIA/TCTVB Design</vt:lpstr>
      <vt:lpstr>Phase II Design Baseline</vt:lpstr>
      <vt:lpstr>Phase II Design Baseline</vt:lpstr>
      <vt:lpstr>Phase II Design Baseline</vt:lpstr>
      <vt:lpstr>Phase II Impedance Studies</vt:lpstr>
      <vt:lpstr>Phase II Impedance Studies</vt:lpstr>
      <vt:lpstr>DS (Warm) Collimator (TCLD)</vt:lpstr>
      <vt:lpstr>DS (Warm) Collimator (TCLD)</vt:lpstr>
      <vt:lpstr>TCLD Impedance Studies</vt:lpstr>
      <vt:lpstr>TCTP Design Baseline</vt:lpstr>
      <vt:lpstr>TCTP Design Baseline</vt:lpstr>
      <vt:lpstr>TCTP RF System: materials</vt:lpstr>
      <vt:lpstr>TCTP RF System: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Author  Date</dc:title>
  <dc:creator>Alessandro Dallocchio</dc:creator>
  <cp:lastModifiedBy>Alessandro Bertarelli</cp:lastModifiedBy>
  <cp:revision>3037</cp:revision>
  <dcterms:created xsi:type="dcterms:W3CDTF">2009-09-14T15:56:01Z</dcterms:created>
  <dcterms:modified xsi:type="dcterms:W3CDTF">2012-10-30T07:33:20Z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0x010100F9AA7C2E11D63E48AB9100305E5D58AE</vt:lpwstr>
  </property>
  <property fmtid="{D5CDD505-2E9C-101B-9397-08002B2CF9AE}" pid="3" name="Enregistré le:">
    <vt:lpwstr>2010-12-04T23:00:00+00:00</vt:lpwstr>
  </property>
</Properties>
</file>