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64" r:id="rId4"/>
    <p:sldId id="263" r:id="rId5"/>
    <p:sldId id="261" r:id="rId6"/>
    <p:sldId id="256" r:id="rId7"/>
    <p:sldId id="262" r:id="rId8"/>
    <p:sldId id="258" r:id="rId9"/>
    <p:sldId id="265" r:id="rId10"/>
    <p:sldId id="257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2AC53-516A-4813-BE72-CD144B4C75D5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D76D-237C-4614-B894-D8966C3FA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D76D-237C-4614-B894-D8966C3FAF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8BA1-195F-4E49-83BB-3B7AA5EDC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MeasTT2_111R_FromTrans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4648200" cy="3265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Material Measurement of TT2-111R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9332" y="510540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Berlin Sans FB" pitchFamily="34" charset="0"/>
              </a:rPr>
              <a:t>Measurements provided by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TT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Mags21_Empt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137" y="152400"/>
            <a:ext cx="4596863" cy="2926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pic>
        <p:nvPicPr>
          <p:cNvPr id="10" name="Picture 9" descr="IMAGE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5029200" cy="3624560"/>
          </a:xfrm>
          <a:prstGeom prst="rect">
            <a:avLst/>
          </a:prstGeom>
        </p:spPr>
      </p:pic>
      <p:pic>
        <p:nvPicPr>
          <p:cNvPr id="2" name="Picture 1" descr="LogMags11_Empty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0" y="3276600"/>
            <a:ext cx="4699000" cy="2819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381000" y="4572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lin Sans FB" pitchFamily="34" charset="0"/>
              </a:rPr>
              <a:t>Cross-check: comparison of measurement of empty SH-sample holder with calculated S-parameters</a:t>
            </a:r>
            <a:endParaRPr lang="en-US" sz="2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2_111R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895600"/>
            <a:ext cx="4145280" cy="3108960"/>
          </a:xfrm>
          <a:prstGeom prst="rect">
            <a:avLst/>
          </a:prstGeom>
        </p:spPr>
      </p:pic>
      <p:pic>
        <p:nvPicPr>
          <p:cNvPr id="2" name="Picture 1" descr="TT2_111R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10840"/>
            <a:ext cx="4145280" cy="310896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of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TT2-111R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9144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>
                <a:latin typeface="Berlin Sans FB" pitchFamily="34" charset="0"/>
              </a:rPr>
              <a:t>This ferrite is readily available in tiles of 6 cm x 6 cm and 5 mm </a:t>
            </a:r>
            <a:br>
              <a:rPr lang="en-US" sz="2200" dirty="0" smtClean="0">
                <a:latin typeface="Berlin Sans FB" pitchFamily="34" charset="0"/>
              </a:rPr>
            </a:br>
            <a:r>
              <a:rPr lang="en-US" sz="2200" dirty="0" smtClean="0">
                <a:latin typeface="Berlin Sans FB" pitchFamily="34" charset="0"/>
              </a:rPr>
              <a:t>   thickness;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Berlin Sans FB" pitchFamily="34" charset="0"/>
              </a:rPr>
              <a:t> Material samples are “wrapped” around an inner conductor;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smtClean="0">
                <a:latin typeface="Berlin Sans FB" pitchFamily="34" charset="0"/>
              </a:rPr>
              <a:t>this allows a non-destructive measurement,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Berlin Sans FB" pitchFamily="34" charset="0"/>
              </a:rPr>
              <a:t>without any machining of the ferrite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16-Oct-2012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It is </a:t>
            </a:r>
            <a:r>
              <a:rPr lang="en-US" sz="2400" u="sng" dirty="0" smtClean="0">
                <a:solidFill>
                  <a:srgbClr val="C00000"/>
                </a:solidFill>
                <a:latin typeface="Berlin Sans FB" pitchFamily="34" charset="0"/>
              </a:rPr>
              <a:t>much simpler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to machine metal than ceramics with adequate accuracy…</a:t>
            </a:r>
            <a:endParaRPr lang="en-US" sz="2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95800" y="2971800"/>
            <a:ext cx="4297680" cy="3371910"/>
            <a:chOff x="4495800" y="2971800"/>
            <a:chExt cx="4297680" cy="3371910"/>
          </a:xfrm>
        </p:grpSpPr>
        <p:pic>
          <p:nvPicPr>
            <p:cNvPr id="6" name="Picture 5" descr="TT2_111R 00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2971800"/>
              <a:ext cx="4145280" cy="31089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95800" y="594360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Berlin Sans FB" pitchFamily="34" charset="0"/>
                </a:rPr>
                <a:t>Embedded conductor (brass)</a:t>
              </a:r>
              <a:endParaRPr lang="en-US" sz="2000" dirty="0">
                <a:solidFill>
                  <a:srgbClr val="C00000"/>
                </a:solidFill>
                <a:latin typeface="Berlin Sans FB" pitchFamily="34" charset="0"/>
              </a:endParaRPr>
            </a:p>
          </p:txBody>
        </p:sp>
        <p:cxnSp>
          <p:nvCxnSpPr>
            <p:cNvPr id="15" name="Straight Arrow Connector 14"/>
            <p:cNvCxnSpPr>
              <a:endCxn id="19" idx="1"/>
            </p:cNvCxnSpPr>
            <p:nvPr/>
          </p:nvCxnSpPr>
          <p:spPr>
            <a:xfrm flipV="1">
              <a:off x="5410200" y="4339491"/>
              <a:ext cx="1375876" cy="168030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400457">
              <a:off x="6785301" y="3896392"/>
              <a:ext cx="228600" cy="9127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990600"/>
            <a:ext cx="8763000" cy="3185160"/>
            <a:chOff x="304800" y="990600"/>
            <a:chExt cx="8763000" cy="3185160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990600"/>
              <a:ext cx="8763000" cy="3185160"/>
              <a:chOff x="304800" y="990600"/>
              <a:chExt cx="8763000" cy="3185160"/>
            </a:xfrm>
          </p:grpSpPr>
          <p:pic>
            <p:nvPicPr>
              <p:cNvPr id="5" name="Picture 4" descr="TT2_111R 00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1066800"/>
                <a:ext cx="4145280" cy="310896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 rot="20857257">
                <a:off x="3548120" y="1969560"/>
                <a:ext cx="787336" cy="14657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9" idx="7"/>
              </p:cNvCxnSpPr>
              <p:nvPr/>
            </p:nvCxnSpPr>
            <p:spPr>
              <a:xfrm flipV="1">
                <a:off x="4102588" y="1371600"/>
                <a:ext cx="1917212" cy="76498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019800" y="990600"/>
                <a:ext cx="3048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Berlin Sans FB" pitchFamily="34" charset="0"/>
                  </a:rPr>
                  <a:t>Side walls made of Plexiglas to allow “wave leakage”</a:t>
                </a:r>
                <a:br>
                  <a:rPr lang="en-US" sz="2000" dirty="0" smtClean="0">
                    <a:solidFill>
                      <a:srgbClr val="C00000"/>
                    </a:solidFill>
                    <a:latin typeface="Berlin Sans FB" pitchFamily="34" charset="0"/>
                  </a:rPr>
                </a:br>
                <a:r>
                  <a:rPr lang="en-US" sz="2000" dirty="0" smtClean="0">
                    <a:solidFill>
                      <a:srgbClr val="C00000"/>
                    </a:solidFill>
                    <a:latin typeface="Berlin Sans FB" pitchFamily="34" charset="0"/>
                  </a:rPr>
                  <a:t>(no unwanted HO modes). </a:t>
                </a:r>
                <a:endParaRPr lang="en-US" sz="2000" dirty="0">
                  <a:solidFill>
                    <a:srgbClr val="C00000"/>
                  </a:solidFill>
                  <a:latin typeface="Berlin Sans FB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4800" y="1066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Berlin Sans FB" pitchFamily="34" charset="0"/>
                </a:rPr>
                <a:t>SH-sample holder</a:t>
              </a:r>
              <a:endParaRPr lang="en-US" sz="2400" dirty="0">
                <a:solidFill>
                  <a:srgbClr val="0000FF"/>
                </a:solidFill>
                <a:latin typeface="Berlin Sans FB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" y="1981200"/>
            <a:ext cx="5920884" cy="4267200"/>
            <a:chOff x="152400" y="1981200"/>
            <a:chExt cx="5920884" cy="4267200"/>
          </a:xfrm>
        </p:grpSpPr>
        <p:pic>
          <p:nvPicPr>
            <p:cNvPr id="2" name="Picture 1" descr="TRANS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981200"/>
              <a:ext cx="5920884" cy="426720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81000" y="32766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8600" y="4724400"/>
              <a:ext cx="457200" cy="3048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5800" y="4876800"/>
              <a:ext cx="419100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76200" y="274638"/>
            <a:ext cx="4267200" cy="9445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TT2-111R,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Reverse Calculation of S21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152400"/>
            <a:ext cx="4953000" cy="3057525"/>
            <a:chOff x="4191000" y="152400"/>
            <a:chExt cx="4953000" cy="3057525"/>
          </a:xfrm>
        </p:grpSpPr>
        <p:pic>
          <p:nvPicPr>
            <p:cNvPr id="10" name="Picture 9" descr="LogMags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152400"/>
              <a:ext cx="4953000" cy="305752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661079" y="1524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2743200"/>
              <a:ext cx="365760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343400" y="2590800"/>
              <a:ext cx="457200" cy="3048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2"/>
          <p:cNvSpPr txBox="1">
            <a:spLocks/>
          </p:cNvSpPr>
          <p:nvPr/>
        </p:nvSpPr>
        <p:spPr>
          <a:xfrm>
            <a:off x="6019800" y="5380038"/>
            <a:ext cx="3124200" cy="1096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TT2-111R,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Measurement of S21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 /S-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Params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9144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Red= Measurement in SH-sample holder </a:t>
            </a:r>
            <a:b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</a:br>
            <a:endParaRPr lang="en-US" sz="24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Berlin Sans FB" pitchFamily="34" charset="0"/>
              </a:rPr>
              <a:t>Blue= Reverse Calculation from TT-data; </a:t>
            </a:r>
            <a:br>
              <a:rPr lang="en-US" sz="2400" dirty="0" smtClean="0">
                <a:solidFill>
                  <a:srgbClr val="0000FF"/>
                </a:solidFill>
                <a:latin typeface="Berlin Sans FB" pitchFamily="34" charset="0"/>
              </a:rPr>
            </a:br>
            <a:endParaRPr lang="en-US" sz="24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" y="762000"/>
            <a:ext cx="4667367" cy="2926080"/>
            <a:chOff x="1" y="762000"/>
            <a:chExt cx="4667367" cy="2926080"/>
          </a:xfrm>
        </p:grpSpPr>
        <p:pic>
          <p:nvPicPr>
            <p:cNvPr id="3" name="Picture 2" descr="ComparisonS11d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762000"/>
              <a:ext cx="4667367" cy="292608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09600" y="1371600"/>
              <a:ext cx="609600" cy="9906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52600" y="1905000"/>
              <a:ext cx="1676400" cy="5334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51533" y="3505200"/>
            <a:ext cx="4740067" cy="2926080"/>
            <a:chOff x="4251533" y="3505200"/>
            <a:chExt cx="4740067" cy="2926080"/>
          </a:xfrm>
        </p:grpSpPr>
        <p:pic>
          <p:nvPicPr>
            <p:cNvPr id="2" name="Picture 1" descr="ComparisonS21d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533" y="3505200"/>
              <a:ext cx="4740067" cy="292608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7620000" y="5257800"/>
              <a:ext cx="228600" cy="3048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4800" y="4572000"/>
            <a:ext cx="3657600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lin Sans FB" pitchFamily="34" charset="0"/>
              </a:rPr>
              <a:t>We can’t really say which numbers are  </a:t>
            </a:r>
          </a:p>
          <a:p>
            <a:pPr algn="ctr"/>
            <a:r>
              <a:rPr lang="en-US" sz="2000" dirty="0" smtClean="0">
                <a:latin typeface="Berlin Sans FB" pitchFamily="34" charset="0"/>
              </a:rPr>
              <a:t>“more correct”…</a:t>
            </a:r>
            <a:endParaRPr lang="en-US" sz="20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DoublePrimeCompar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3810000" cy="33147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 /Permeability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Red= Measurement in SH-sample holder;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Berlin Sans FB" pitchFamily="34" charset="0"/>
              </a:rPr>
              <a:t>Blue= Measurement provided by TT.</a:t>
            </a:r>
            <a:endParaRPr lang="en-US" sz="24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1143000"/>
            <a:ext cx="3810000" cy="3390900"/>
            <a:chOff x="381000" y="1143000"/>
            <a:chExt cx="3810000" cy="3390900"/>
          </a:xfrm>
        </p:grpSpPr>
        <p:pic>
          <p:nvPicPr>
            <p:cNvPr id="5" name="Picture 4" descr="muPrimeComparis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219200"/>
              <a:ext cx="3810000" cy="33147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685800" y="1143000"/>
              <a:ext cx="1295400" cy="83820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 /Permeability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343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Additional measurement with SH-sample holder terminated with </a:t>
            </a:r>
            <a:r>
              <a:rPr lang="en-US" i="1" dirty="0" smtClean="0">
                <a:solidFill>
                  <a:srgbClr val="0000FF"/>
                </a:solidFill>
                <a:latin typeface="Berlin Sans FB" pitchFamily="34" charset="0"/>
              </a:rPr>
              <a:t>SHORT</a:t>
            </a:r>
            <a:endParaRPr lang="en-US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Permeability calculated from input impedance: z1=</a:t>
            </a:r>
            <a:r>
              <a:rPr lang="en-US" dirty="0" err="1" smtClean="0">
                <a:solidFill>
                  <a:srgbClr val="0000FF"/>
                </a:solidFill>
                <a:latin typeface="Berlin Sans FB" pitchFamily="34" charset="0"/>
              </a:rPr>
              <a:t>jZ</a:t>
            </a:r>
            <a:r>
              <a:rPr lang="en-US" baseline="-25000" dirty="0" err="1" smtClean="0">
                <a:solidFill>
                  <a:srgbClr val="0000FF"/>
                </a:solidFill>
                <a:latin typeface="Berlin Sans FB" pitchFamily="34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tan(</a:t>
            </a:r>
            <a:r>
              <a:rPr lang="el-GR" dirty="0" smtClean="0">
                <a:solidFill>
                  <a:srgbClr val="0000FF"/>
                </a:solidFill>
              </a:rPr>
              <a:t>β</a:t>
            </a: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l) -&gt; valid for low</a:t>
            </a:r>
            <a:b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 frequencies, only (up to about </a:t>
            </a:r>
            <a:r>
              <a:rPr lang="el-GR" dirty="0" smtClean="0">
                <a:solidFill>
                  <a:srgbClr val="0000FF"/>
                </a:solidFill>
                <a:latin typeface="Berlin Sans FB" pitchFamily="34" charset="0"/>
              </a:rPr>
              <a:t>λ</a:t>
            </a:r>
            <a:r>
              <a:rPr lang="en-US" smtClean="0">
                <a:solidFill>
                  <a:srgbClr val="0000FF"/>
                </a:solidFill>
                <a:latin typeface="Berlin Sans FB" pitchFamily="34" charset="0"/>
              </a:rPr>
              <a:t>/4</a:t>
            </a:r>
            <a:r>
              <a:rPr lang="en-US" smtClean="0">
                <a:solidFill>
                  <a:srgbClr val="0000FF"/>
                </a:solidFill>
                <a:latin typeface="Berlin Sans FB" pitchFamily="34" charset="0"/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Method with SHORT termination is also limited for absorbing materials due to the</a:t>
            </a:r>
            <a:b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  material damping. </a:t>
            </a:r>
          </a:p>
          <a:p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990600"/>
            <a:ext cx="3810000" cy="3314700"/>
            <a:chOff x="609600" y="990600"/>
            <a:chExt cx="3810000" cy="3314700"/>
          </a:xfrm>
        </p:grpSpPr>
        <p:pic>
          <p:nvPicPr>
            <p:cNvPr id="2" name="Picture 1" descr="Comparison_muPrime_FromMeasWithShor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990600"/>
              <a:ext cx="3810000" cy="33147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19400" y="1447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TT Data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Meas.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w.short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990600"/>
            <a:ext cx="3810000" cy="3314700"/>
            <a:chOff x="4876800" y="990600"/>
            <a:chExt cx="3810000" cy="3314700"/>
          </a:xfrm>
        </p:grpSpPr>
        <p:pic>
          <p:nvPicPr>
            <p:cNvPr id="3" name="Picture 2" descr="Comparison_muDoublePrime_FromMeasWithShor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990600"/>
              <a:ext cx="3810000" cy="33147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10200" y="1447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TT Data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Meas. w. short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28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Conclusion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>
                <a:latin typeface="Berlin Sans FB" pitchFamily="34" charset="0"/>
              </a:rPr>
              <a:t>A transmission measurement is used for the measurement of material</a:t>
            </a:r>
            <a:br>
              <a:rPr lang="en-US" sz="2200" dirty="0" smtClean="0">
                <a:latin typeface="Berlin Sans FB" pitchFamily="34" charset="0"/>
              </a:rPr>
            </a:br>
            <a:r>
              <a:rPr lang="en-US" sz="2200" dirty="0" smtClean="0">
                <a:latin typeface="Berlin Sans FB" pitchFamily="34" charset="0"/>
              </a:rPr>
              <a:t>   parameters of ferrite samples;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Berlin Sans FB" pitchFamily="34" charset="0"/>
              </a:rPr>
              <a:t> Material samples are “wrapped” around an inner conductor;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smtClean="0">
                <a:latin typeface="Berlin Sans FB" pitchFamily="34" charset="0"/>
              </a:rPr>
              <a:t>this allows a non-destructive measurement,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Berlin Sans FB" pitchFamily="34" charset="0"/>
              </a:rPr>
              <a:t>without any machining of the ferrite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Berlin Sans FB" pitchFamily="34" charset="0"/>
              </a:rPr>
              <a:t> Measurement for frequencies &lt; 1 GHz show a limited sensitivity to air </a:t>
            </a:r>
            <a:br>
              <a:rPr lang="en-US" sz="2200" dirty="0" smtClean="0">
                <a:latin typeface="Berlin Sans FB" pitchFamily="34" charset="0"/>
              </a:rPr>
            </a:br>
            <a:r>
              <a:rPr lang="en-US" sz="2200" dirty="0" smtClean="0">
                <a:latin typeface="Berlin Sans FB" pitchFamily="34" charset="0"/>
              </a:rPr>
              <a:t>  gaps in the samples, this is advantageous;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Berlin Sans FB" pitchFamily="34" charset="0"/>
              </a:rPr>
              <a:t> For measuring above approx. 1 GHz, smaller sample lengths would be </a:t>
            </a:r>
            <a:br>
              <a:rPr lang="en-US" sz="2200" dirty="0" smtClean="0">
                <a:latin typeface="Berlin Sans FB" pitchFamily="34" charset="0"/>
              </a:rPr>
            </a:br>
            <a:r>
              <a:rPr lang="en-US" sz="2200" dirty="0" smtClean="0">
                <a:latin typeface="Berlin Sans FB" pitchFamily="34" charset="0"/>
              </a:rPr>
              <a:t>  required (we already reach -80 dB at 1 GHz).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Berlin Sans FB" pitchFamily="34" charset="0"/>
              </a:rPr>
              <a:t> Influence of an air gap can be tested as it is possible to measure with </a:t>
            </a:r>
            <a:br>
              <a:rPr lang="en-US" sz="2200" dirty="0" smtClean="0">
                <a:latin typeface="Berlin Sans FB" pitchFamily="34" charset="0"/>
              </a:rPr>
            </a:br>
            <a:r>
              <a:rPr lang="en-US" sz="2200" dirty="0" smtClean="0">
                <a:latin typeface="Berlin Sans FB" pitchFamily="34" charset="0"/>
              </a:rPr>
              <a:t>  defined air gaps. 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This method is used as it is much simpler to machine metal than</a:t>
            </a:r>
            <a:b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ceramics with adequate precision.</a:t>
            </a:r>
            <a:endParaRPr lang="en-US" sz="22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DoublePrimeCompar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3810000" cy="33147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16-Oct-2012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8BA1-195F-4E49-83BB-3B7AA5EDCB3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Vollinger &amp; Fritz Caspers</a:t>
            </a:r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Material Measurement </a:t>
            </a:r>
            <a:r>
              <a:rPr lang="en-US" sz="4400" dirty="0" smtClean="0">
                <a:solidFill>
                  <a:srgbClr val="0000FF"/>
                </a:solidFill>
                <a:latin typeface="Berlin Sans FB" pitchFamily="34" charset="0"/>
                <a:ea typeface="+mj-ea"/>
                <a:cs typeface="+mj-cs"/>
              </a:rPr>
              <a:t>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TT2-111R /Permeability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" pitchFamily="34" charset="0"/>
              </a:rPr>
              <a:t>Red= Measurement in SH-sample holder;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Berlin Sans FB" pitchFamily="34" charset="0"/>
              </a:rPr>
              <a:t>Blue= Measurement provided by TT.</a:t>
            </a:r>
            <a:endParaRPr lang="en-US" sz="24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5" name="Picture 4" descr="muPrimeCompar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810000" cy="3314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280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Material Measurement of TT2-111R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cvolling</dc:creator>
  <cp:lastModifiedBy>cvolling</cp:lastModifiedBy>
  <cp:revision>66</cp:revision>
  <dcterms:created xsi:type="dcterms:W3CDTF">2012-10-15T12:39:02Z</dcterms:created>
  <dcterms:modified xsi:type="dcterms:W3CDTF">2012-10-17T07:05:02Z</dcterms:modified>
</cp:coreProperties>
</file>