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6CE79-33A6-474E-BB8F-261EF2FE866E}" type="datetimeFigureOut">
              <a:rPr lang="en-GB" smtClean="0"/>
              <a:t>07/09/2012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B129B-55CC-4137-A569-7F80E65CD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93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04/09/2012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123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077" y="8"/>
            <a:ext cx="5981538" cy="720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04/09/2012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96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04/09/2012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FB53-3E53-416C-81F4-4E96986BE8A4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2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04/09/2012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FB53-3E53-416C-81F4-4E96986BE8A4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44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04/09/2012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FB53-3E53-416C-81F4-4E96986BE8A4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18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7" cstate="print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3299" y="436579"/>
            <a:ext cx="7599422" cy="7077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3297" y="1282640"/>
            <a:ext cx="7599421" cy="488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408011"/>
            <a:ext cx="2133600" cy="213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Rage Italic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ea typeface="ＭＳ Ｐゴシック"/>
              </a:rPr>
              <a:t>04/09/2012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  <a:ea typeface="ＭＳ Ｐゴシック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90154" y="6408011"/>
            <a:ext cx="2895600" cy="213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Rage Italic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ea typeface="ＭＳ Ｐゴシック"/>
              </a:rPr>
              <a:t>EN-MME-PE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  <a:ea typeface="ＭＳ Ｐゴシック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9692" y="6408011"/>
            <a:ext cx="2133600" cy="213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Rage Italic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ea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  <a:ea typeface="ＭＳ Ｐゴシック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51280" y="6330287"/>
            <a:ext cx="817476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>
            <a:spLocks/>
          </p:cNvSpPr>
          <p:nvPr userDrawn="1"/>
        </p:nvSpPr>
        <p:spPr bwMode="auto">
          <a:xfrm rot="16200000">
            <a:off x="-1207467" y="3492006"/>
            <a:ext cx="3281348" cy="33855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gradFill flip="none" rotWithShape="1">
                  <a:gsLst>
                    <a:gs pos="0">
                      <a:srgbClr val="6B9BC7">
                        <a:lumMod val="75000"/>
                        <a:tint val="66000"/>
                        <a:satMod val="160000"/>
                      </a:srgbClr>
                    </a:gs>
                    <a:gs pos="50000">
                      <a:srgbClr val="6B9BC7">
                        <a:lumMod val="75000"/>
                        <a:tint val="44500"/>
                        <a:satMod val="160000"/>
                      </a:srgbClr>
                    </a:gs>
                    <a:gs pos="100000">
                      <a:srgbClr val="6B9BC7">
                        <a:lumMod val="75000"/>
                        <a:tint val="23500"/>
                        <a:satMod val="160000"/>
                      </a:srgbClr>
                    </a:gs>
                  </a:gsLst>
                  <a:lin ang="0" scaled="1"/>
                  <a:tileRect/>
                </a:gradFill>
                <a:latin typeface="Palatino"/>
                <a:ea typeface="Palatino" charset="0"/>
                <a:cs typeface="Palatino"/>
              </a:rPr>
              <a:t>Engineering Department</a:t>
            </a:r>
          </a:p>
        </p:txBody>
      </p:sp>
      <p:sp>
        <p:nvSpPr>
          <p:cNvPr id="13" name="Oval 12"/>
          <p:cNvSpPr>
            <a:spLocks noChangeAspect="1"/>
          </p:cNvSpPr>
          <p:nvPr userDrawn="1"/>
        </p:nvSpPr>
        <p:spPr bwMode="auto">
          <a:xfrm rot="16200000">
            <a:off x="141869" y="5451574"/>
            <a:ext cx="614768" cy="614769"/>
          </a:xfrm>
          <a:prstGeom prst="ellipse">
            <a:avLst/>
          </a:prstGeom>
          <a:solidFill>
            <a:srgbClr val="6E6E6E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blurRad="79375" dist="38100" dir="2700000" algn="ctr" rotWithShape="0">
              <a:schemeClr val="bg1">
                <a:lumMod val="65000"/>
                <a:alpha val="92000"/>
              </a:schemeClr>
            </a:outerShdw>
          </a:effectLst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EN</a:t>
            </a:r>
          </a:p>
        </p:txBody>
      </p:sp>
      <p:pic>
        <p:nvPicPr>
          <p:cNvPr id="11" name="Picture 5" descr="logo_web_09_1.pn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8006" y="108000"/>
            <a:ext cx="828675" cy="82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066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sldNum="0" hdr="0"/>
  <p:txStyles>
    <p:titleStyle>
      <a:lvl1pPr algn="r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Wingdings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Wingdings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Wingdings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Wingdings" charset="2"/>
        <a:buChar char="§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Wingdings" charset="2"/>
        <a:buChar char="§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02714" y="4507578"/>
            <a:ext cx="9144000" cy="1362075"/>
          </a:xfrm>
        </p:spPr>
        <p:txBody>
          <a:bodyPr>
            <a:normAutofit/>
          </a:bodyPr>
          <a:lstStyle/>
          <a:p>
            <a:r>
              <a:rPr lang="en-GB" sz="3600" i="1" dirty="0" smtClean="0"/>
              <a:t>BSRT</a:t>
            </a:r>
            <a:r>
              <a:rPr lang="en-GB" sz="3600" i="1" dirty="0" smtClean="0"/>
              <a:t>:</a:t>
            </a:r>
            <a:r>
              <a:rPr lang="en-GB" i="1" dirty="0" smtClean="0"/>
              <a:t> </a:t>
            </a:r>
            <a:r>
              <a:rPr lang="en-GB" i="1" dirty="0" smtClean="0"/>
              <a:t/>
            </a:r>
            <a:br>
              <a:rPr lang="en-GB" i="1" dirty="0" smtClean="0"/>
            </a:br>
            <a:r>
              <a:rPr lang="en-GB" sz="2200" i="1" dirty="0" smtClean="0"/>
              <a:t>numerical </a:t>
            </a:r>
            <a:r>
              <a:rPr lang="en-GB" sz="2200" i="1" dirty="0"/>
              <a:t>evaluation of </a:t>
            </a:r>
            <a:r>
              <a:rPr lang="en-GB" sz="2200" i="1" dirty="0" smtClean="0"/>
              <a:t>RF induced heating</a:t>
            </a:r>
            <a:endParaRPr lang="en-GB" sz="22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04/09/2012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53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04/09/2012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990912" y="5505483"/>
            <a:ext cx="2943463" cy="646331"/>
            <a:chOff x="159377" y="883485"/>
            <a:chExt cx="2943463" cy="64633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3157" y="1016258"/>
              <a:ext cx="513878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63156" y="1206626"/>
              <a:ext cx="44586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59377" y="1396670"/>
              <a:ext cx="445866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92149" y="883485"/>
              <a:ext cx="24106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Axis of symmetry</a:t>
              </a:r>
            </a:p>
            <a:p>
              <a:r>
                <a:rPr lang="en-GB" sz="1200" dirty="0" smtClean="0"/>
                <a:t>Ferrite</a:t>
              </a:r>
            </a:p>
            <a:p>
              <a:r>
                <a:rPr lang="en-GB" sz="1200" dirty="0" smtClean="0"/>
                <a:t>Cu coating</a:t>
              </a:r>
              <a:endParaRPr lang="en-GB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950274" y="0"/>
            <a:ext cx="3098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 smtClean="0"/>
              <a:t>ANALYSIS</a:t>
            </a:r>
            <a:endParaRPr lang="en-GB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50426" y="499686"/>
            <a:ext cx="47483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General Constraints: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2D axisymmetric analysis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Ferrite ring – R</a:t>
            </a:r>
            <a:r>
              <a:rPr lang="en-GB" sz="1600" baseline="-25000" dirty="0" smtClean="0"/>
              <a:t>e</a:t>
            </a:r>
            <a:r>
              <a:rPr lang="en-GB" sz="1600" dirty="0" smtClean="0"/>
              <a:t>=30; </a:t>
            </a:r>
            <a:r>
              <a:rPr lang="en-GB" sz="1600" dirty="0" err="1" smtClean="0"/>
              <a:t>R</a:t>
            </a:r>
            <a:r>
              <a:rPr lang="en-GB" sz="1600" baseline="-25000" dirty="0" err="1" smtClean="0"/>
              <a:t>i</a:t>
            </a:r>
            <a:r>
              <a:rPr lang="en-GB" sz="1600" dirty="0" smtClean="0"/>
              <a:t>=16; h=6 [mm]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Power on ferrite: 10÷50 W</a:t>
            </a:r>
          </a:p>
          <a:p>
            <a:r>
              <a:rPr lang="en-GB" sz="1600" dirty="0"/>
              <a:t> </a:t>
            </a:r>
            <a:endParaRPr lang="en-GB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/>
              <a:t>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512752"/>
              </p:ext>
            </p:extLst>
          </p:nvPr>
        </p:nvGraphicFramePr>
        <p:xfrm>
          <a:off x="1428403" y="1776215"/>
          <a:ext cx="2800605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9111"/>
                <a:gridCol w="128149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emissivity [-]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steels (304L)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Cu coating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Ferrite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0.8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5001293" y="1379367"/>
            <a:ext cx="4554060" cy="4968552"/>
            <a:chOff x="4955573" y="823107"/>
            <a:chExt cx="4554060" cy="4968552"/>
          </a:xfrm>
        </p:grpSpPr>
        <p:grpSp>
          <p:nvGrpSpPr>
            <p:cNvPr id="6" name="Group 5"/>
            <p:cNvGrpSpPr/>
            <p:nvPr/>
          </p:nvGrpSpPr>
          <p:grpSpPr>
            <a:xfrm>
              <a:off x="4955573" y="823107"/>
              <a:ext cx="2799361" cy="4968552"/>
              <a:chOff x="755575" y="707107"/>
              <a:chExt cx="2799361" cy="4968552"/>
            </a:xfrm>
          </p:grpSpPr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575" y="836712"/>
                <a:ext cx="2799361" cy="46428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8" name="Straight Connector 7"/>
              <p:cNvCxnSpPr/>
              <p:nvPr/>
            </p:nvCxnSpPr>
            <p:spPr>
              <a:xfrm>
                <a:off x="2195736" y="707107"/>
                <a:ext cx="0" cy="4968552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Freeform 8"/>
              <p:cNvSpPr/>
              <p:nvPr/>
            </p:nvSpPr>
            <p:spPr>
              <a:xfrm>
                <a:off x="2229322" y="1027755"/>
                <a:ext cx="1196865" cy="3303260"/>
              </a:xfrm>
              <a:custGeom>
                <a:avLst/>
                <a:gdLst>
                  <a:gd name="connsiteX0" fmla="*/ 0 w 1196865"/>
                  <a:gd name="connsiteY0" fmla="*/ 0 h 3303260"/>
                  <a:gd name="connsiteX1" fmla="*/ 324952 w 1196865"/>
                  <a:gd name="connsiteY1" fmla="*/ 52900 h 3303260"/>
                  <a:gd name="connsiteX2" fmla="*/ 710361 w 1196865"/>
                  <a:gd name="connsiteY2" fmla="*/ 234268 h 3303260"/>
                  <a:gd name="connsiteX3" fmla="*/ 952185 w 1196865"/>
                  <a:gd name="connsiteY3" fmla="*/ 483650 h 3303260"/>
                  <a:gd name="connsiteX4" fmla="*/ 1095769 w 1196865"/>
                  <a:gd name="connsiteY4" fmla="*/ 717918 h 3303260"/>
                  <a:gd name="connsiteX5" fmla="*/ 1186453 w 1196865"/>
                  <a:gd name="connsiteY5" fmla="*/ 1020199 h 3303260"/>
                  <a:gd name="connsiteX6" fmla="*/ 1186453 w 1196865"/>
                  <a:gd name="connsiteY6" fmla="*/ 1322480 h 3303260"/>
                  <a:gd name="connsiteX7" fmla="*/ 1110883 w 1196865"/>
                  <a:gd name="connsiteY7" fmla="*/ 1624761 h 3303260"/>
                  <a:gd name="connsiteX8" fmla="*/ 1005085 w 1196865"/>
                  <a:gd name="connsiteY8" fmla="*/ 1851471 h 3303260"/>
                  <a:gd name="connsiteX9" fmla="*/ 861501 w 1196865"/>
                  <a:gd name="connsiteY9" fmla="*/ 2040397 h 3303260"/>
                  <a:gd name="connsiteX10" fmla="*/ 597005 w 1196865"/>
                  <a:gd name="connsiteY10" fmla="*/ 2259551 h 3303260"/>
                  <a:gd name="connsiteX11" fmla="*/ 491207 w 1196865"/>
                  <a:gd name="connsiteY11" fmla="*/ 2304893 h 3303260"/>
                  <a:gd name="connsiteX12" fmla="*/ 491207 w 1196865"/>
                  <a:gd name="connsiteY12" fmla="*/ 2554275 h 3303260"/>
                  <a:gd name="connsiteX13" fmla="*/ 491207 w 1196865"/>
                  <a:gd name="connsiteY13" fmla="*/ 3249521 h 3303260"/>
                  <a:gd name="connsiteX14" fmla="*/ 491207 w 1196865"/>
                  <a:gd name="connsiteY14" fmla="*/ 3302420 h 3303260"/>
                  <a:gd name="connsiteX15" fmla="*/ 491207 w 1196865"/>
                  <a:gd name="connsiteY15" fmla="*/ 3287306 h 3303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196865" h="3303260">
                    <a:moveTo>
                      <a:pt x="0" y="0"/>
                    </a:moveTo>
                    <a:cubicBezTo>
                      <a:pt x="103279" y="6927"/>
                      <a:pt x="206559" y="13855"/>
                      <a:pt x="324952" y="52900"/>
                    </a:cubicBezTo>
                    <a:cubicBezTo>
                      <a:pt x="443345" y="91945"/>
                      <a:pt x="605822" y="162476"/>
                      <a:pt x="710361" y="234268"/>
                    </a:cubicBezTo>
                    <a:cubicBezTo>
                      <a:pt x="814900" y="306060"/>
                      <a:pt x="887950" y="403042"/>
                      <a:pt x="952185" y="483650"/>
                    </a:cubicBezTo>
                    <a:cubicBezTo>
                      <a:pt x="1016420" y="564258"/>
                      <a:pt x="1056724" y="628493"/>
                      <a:pt x="1095769" y="717918"/>
                    </a:cubicBezTo>
                    <a:cubicBezTo>
                      <a:pt x="1134814" y="807343"/>
                      <a:pt x="1171339" y="919439"/>
                      <a:pt x="1186453" y="1020199"/>
                    </a:cubicBezTo>
                    <a:cubicBezTo>
                      <a:pt x="1201567" y="1120959"/>
                      <a:pt x="1199048" y="1221720"/>
                      <a:pt x="1186453" y="1322480"/>
                    </a:cubicBezTo>
                    <a:cubicBezTo>
                      <a:pt x="1173858" y="1423240"/>
                      <a:pt x="1141111" y="1536596"/>
                      <a:pt x="1110883" y="1624761"/>
                    </a:cubicBezTo>
                    <a:cubicBezTo>
                      <a:pt x="1080655" y="1712926"/>
                      <a:pt x="1046649" y="1782198"/>
                      <a:pt x="1005085" y="1851471"/>
                    </a:cubicBezTo>
                    <a:cubicBezTo>
                      <a:pt x="963521" y="1920744"/>
                      <a:pt x="929514" y="1972384"/>
                      <a:pt x="861501" y="2040397"/>
                    </a:cubicBezTo>
                    <a:cubicBezTo>
                      <a:pt x="793488" y="2108410"/>
                      <a:pt x="658721" y="2215468"/>
                      <a:pt x="597005" y="2259551"/>
                    </a:cubicBezTo>
                    <a:cubicBezTo>
                      <a:pt x="535289" y="2303634"/>
                      <a:pt x="508840" y="2255772"/>
                      <a:pt x="491207" y="2304893"/>
                    </a:cubicBezTo>
                    <a:cubicBezTo>
                      <a:pt x="473574" y="2354014"/>
                      <a:pt x="491207" y="2554275"/>
                      <a:pt x="491207" y="2554275"/>
                    </a:cubicBezTo>
                    <a:lnTo>
                      <a:pt x="491207" y="3249521"/>
                    </a:lnTo>
                    <a:lnTo>
                      <a:pt x="491207" y="3302420"/>
                    </a:lnTo>
                    <a:cubicBezTo>
                      <a:pt x="491207" y="3308717"/>
                      <a:pt x="487429" y="3277230"/>
                      <a:pt x="491207" y="3287306"/>
                    </a:cubicBezTo>
                  </a:path>
                </a:pathLst>
              </a:cu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356260" y="3685406"/>
                <a:ext cx="216024" cy="720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6429321" y="3274133"/>
              <a:ext cx="1414871" cy="10189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7565842" y="2834286"/>
              <a:ext cx="278350" cy="558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844192" y="3141937"/>
              <a:ext cx="16654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Not </a:t>
              </a:r>
              <a:r>
                <a:rPr lang="en-GB" sz="1400" dirty="0" err="1" smtClean="0"/>
                <a:t>axisym</a:t>
              </a:r>
              <a:r>
                <a:rPr lang="en-GB" sz="1400" dirty="0" smtClean="0"/>
                <a:t>. </a:t>
              </a:r>
              <a:r>
                <a:rPr lang="en-GB" sz="1400" dirty="0"/>
                <a:t>i</a:t>
              </a:r>
              <a:r>
                <a:rPr lang="en-GB" sz="1400" dirty="0" smtClean="0"/>
                <a:t>n reality</a:t>
              </a:r>
              <a:endParaRPr lang="en-GB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754934" y="4293126"/>
              <a:ext cx="16654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No mirror</a:t>
              </a:r>
              <a:endParaRPr lang="en-GB" sz="1400" dirty="0"/>
            </a:p>
          </p:txBody>
        </p:sp>
      </p:grpSp>
      <p:cxnSp>
        <p:nvCxnSpPr>
          <p:cNvPr id="25" name="Straight Connector 24"/>
          <p:cNvCxnSpPr/>
          <p:nvPr/>
        </p:nvCxnSpPr>
        <p:spPr>
          <a:xfrm flipH="1">
            <a:off x="1490481" y="2397433"/>
            <a:ext cx="124156" cy="99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27938" y="3315571"/>
            <a:ext cx="3593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first approximation with all steels</a:t>
            </a:r>
            <a:r>
              <a:rPr lang="en-GB" sz="1400" dirty="0" smtClean="0">
                <a:sym typeface="Wingdings" pitchFamily="2" charset="2"/>
              </a:rPr>
              <a:t>304L</a:t>
            </a:r>
            <a:endParaRPr lang="en-GB" sz="1400" dirty="0"/>
          </a:p>
        </p:txBody>
      </p:sp>
      <p:sp>
        <p:nvSpPr>
          <p:cNvPr id="31" name="Rectangle 30"/>
          <p:cNvSpPr/>
          <p:nvPr/>
        </p:nvSpPr>
        <p:spPr>
          <a:xfrm>
            <a:off x="1050426" y="499686"/>
            <a:ext cx="3678603" cy="2815885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10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04/09/2012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0274" y="0"/>
            <a:ext cx="3098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 smtClean="0"/>
              <a:t>CASE 1:</a:t>
            </a:r>
            <a:endParaRPr lang="en-GB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37081" y="1816965"/>
            <a:ext cx="7473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ym typeface="Wingdings" pitchFamily="2" charset="2"/>
              </a:rPr>
              <a:t>best case scenario for evacuation only through radiation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843721" y="3783585"/>
            <a:ext cx="5144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Consistent with analytical estimations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err="1" smtClean="0"/>
              <a:t>T</a:t>
            </a:r>
            <a:r>
              <a:rPr lang="en-GB" b="1" baseline="-25000" dirty="0" err="1" smtClean="0"/>
              <a:t>ferrite_MAX</a:t>
            </a:r>
            <a:r>
              <a:rPr lang="en-GB" b="1" dirty="0" smtClean="0"/>
              <a:t>=390°C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18921" y="537269"/>
            <a:ext cx="7915241" cy="1200329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P</a:t>
            </a:r>
            <a:r>
              <a:rPr lang="en-GB" dirty="0" smtClean="0"/>
              <a:t>=50W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Ferrite radiates to ambient (</a:t>
            </a:r>
            <a:r>
              <a:rPr lang="en-GB" dirty="0"/>
              <a:t>b</a:t>
            </a:r>
            <a:r>
              <a:rPr lang="en-GB" dirty="0" smtClean="0"/>
              <a:t>lackbody of </a:t>
            </a:r>
            <a:r>
              <a:rPr lang="en-GB" dirty="0" err="1" smtClean="0"/>
              <a:t>emiss</a:t>
            </a:r>
            <a:r>
              <a:rPr lang="en-GB" dirty="0" smtClean="0"/>
              <a:t>.=1)</a:t>
            </a:r>
            <a:r>
              <a:rPr lang="en-GB" dirty="0" smtClean="0">
                <a:sym typeface="Wingdings" pitchFamily="2" charset="2"/>
              </a:rPr>
              <a:t> other components are  neglected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ym typeface="Wingdings" pitchFamily="2" charset="2"/>
              </a:rPr>
              <a:t>T</a:t>
            </a:r>
            <a:r>
              <a:rPr lang="en-GB" baseline="-25000" dirty="0" smtClean="0">
                <a:sym typeface="Wingdings" pitchFamily="2" charset="2"/>
              </a:rPr>
              <a:t>AMBIENT</a:t>
            </a:r>
            <a:r>
              <a:rPr lang="en-GB" dirty="0" smtClean="0">
                <a:sym typeface="Wingdings" pitchFamily="2" charset="2"/>
              </a:rPr>
              <a:t>=22°C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966319" y="1137433"/>
            <a:ext cx="335280" cy="757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31" y="2262025"/>
            <a:ext cx="2566830" cy="3689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970177" y="2323912"/>
            <a:ext cx="1163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T [°C]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41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575" y="2012551"/>
            <a:ext cx="2754763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04/09/2012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0274" y="0"/>
            <a:ext cx="3098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 smtClean="0"/>
              <a:t>CASE 2:</a:t>
            </a:r>
            <a:endParaRPr lang="en-GB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50513" y="2086853"/>
            <a:ext cx="1163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GB" dirty="0"/>
              <a:t>T [°C]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9419" y="483929"/>
            <a:ext cx="8169235" cy="1477328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itchFamily="34" charset="0"/>
              <a:buChar char="•"/>
            </a:lvl1pPr>
          </a:lstStyle>
          <a:p>
            <a:r>
              <a:rPr lang="en-GB" dirty="0" smtClean="0"/>
              <a:t>P=50W</a:t>
            </a:r>
            <a:endParaRPr lang="en-GB" dirty="0"/>
          </a:p>
          <a:p>
            <a:r>
              <a:rPr lang="en-GB" dirty="0"/>
              <a:t>Ferrite radiates to other components</a:t>
            </a:r>
          </a:p>
          <a:p>
            <a:r>
              <a:rPr lang="en-GB" u="sng" dirty="0" smtClean="0"/>
              <a:t>No Contact</a:t>
            </a:r>
            <a:r>
              <a:rPr lang="en-GB" dirty="0" smtClean="0"/>
              <a:t>: all inner </a:t>
            </a:r>
            <a:r>
              <a:rPr lang="en-GB" dirty="0"/>
              <a:t>components exchange heat only through rad. </a:t>
            </a:r>
            <a:r>
              <a:rPr lang="en-GB" dirty="0"/>
              <a:t>(also with external vacuum tank)</a:t>
            </a:r>
          </a:p>
          <a:p>
            <a:r>
              <a:rPr lang="en-GB" dirty="0"/>
              <a:t>Vacuum tank cooled by external free convection (</a:t>
            </a:r>
            <a:r>
              <a:rPr lang="el-GR" dirty="0"/>
              <a:t>α</a:t>
            </a:r>
            <a:r>
              <a:rPr lang="en-GB" dirty="0" smtClean="0"/>
              <a:t>=5W/m2K, </a:t>
            </a:r>
            <a:r>
              <a:rPr lang="en-GB" dirty="0" smtClean="0">
                <a:sym typeface="Wingdings" pitchFamily="2" charset="2"/>
              </a:rPr>
              <a:t>T</a:t>
            </a:r>
            <a:r>
              <a:rPr lang="en-GB" baseline="-25000" dirty="0" smtClean="0">
                <a:sym typeface="Wingdings" pitchFamily="2" charset="2"/>
              </a:rPr>
              <a:t>AMBIENT</a:t>
            </a:r>
            <a:r>
              <a:rPr lang="en-GB" dirty="0" smtClean="0">
                <a:sym typeface="Wingdings" pitchFamily="2" charset="2"/>
              </a:rPr>
              <a:t>=22°C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351300" y="3777134"/>
            <a:ext cx="5144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T</a:t>
            </a:r>
            <a:r>
              <a:rPr lang="en-GB" b="1" baseline="-25000" dirty="0" err="1" smtClean="0"/>
              <a:t>ferrite_MAX</a:t>
            </a:r>
            <a:r>
              <a:rPr lang="en-GB" b="1" dirty="0" smtClean="0"/>
              <a:t>=560°C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2974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62" y="2392679"/>
            <a:ext cx="2315100" cy="3912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04/09/2012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0274" y="0"/>
            <a:ext cx="3098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 smtClean="0"/>
              <a:t>CASE 3a:</a:t>
            </a:r>
            <a:endParaRPr lang="en-GB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497352"/>
            <a:ext cx="8473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Is cooling of external tank interesting in case of evacuation of ferrite heat only through radiation?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52512" y="2392681"/>
            <a:ext cx="1163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GB" dirty="0"/>
              <a:t>T [°C]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60142" y="3722608"/>
            <a:ext cx="4621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b="1" dirty="0" err="1" smtClean="0"/>
              <a:t>T</a:t>
            </a:r>
            <a:r>
              <a:rPr lang="en-GB" b="1" baseline="-25000" dirty="0" err="1" smtClean="0"/>
              <a:t>ferrite_MAX</a:t>
            </a:r>
            <a:r>
              <a:rPr lang="en-GB" b="1" dirty="0" smtClean="0"/>
              <a:t>=557°C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5525" y="805129"/>
            <a:ext cx="8169235" cy="1477328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itchFamily="34" charset="0"/>
              <a:buChar char="•"/>
            </a:lvl1pPr>
          </a:lstStyle>
          <a:p>
            <a:r>
              <a:rPr lang="en-GB" dirty="0" smtClean="0"/>
              <a:t>P=50W</a:t>
            </a:r>
            <a:endParaRPr lang="en-GB" dirty="0"/>
          </a:p>
          <a:p>
            <a:r>
              <a:rPr lang="en-GB" dirty="0"/>
              <a:t>Ferrite radiates to other components</a:t>
            </a:r>
          </a:p>
          <a:p>
            <a:r>
              <a:rPr lang="en-GB" u="sng" dirty="0" smtClean="0"/>
              <a:t>No Contact</a:t>
            </a:r>
            <a:r>
              <a:rPr lang="en-GB" dirty="0" smtClean="0"/>
              <a:t>: all inner </a:t>
            </a:r>
            <a:r>
              <a:rPr lang="en-GB" dirty="0"/>
              <a:t>components exchange heat only through rad. </a:t>
            </a:r>
            <a:r>
              <a:rPr lang="en-GB" dirty="0"/>
              <a:t>(also with external vacuum tank)</a:t>
            </a:r>
          </a:p>
          <a:p>
            <a:r>
              <a:rPr lang="en-GB" dirty="0"/>
              <a:t>Vacuum tank </a:t>
            </a:r>
            <a:r>
              <a:rPr lang="en-GB" dirty="0" smtClean="0"/>
              <a:t>at constant  </a:t>
            </a:r>
            <a:r>
              <a:rPr lang="en-GB" dirty="0" smtClean="0">
                <a:sym typeface="Wingdings" pitchFamily="2" charset="2"/>
              </a:rPr>
              <a:t>T</a:t>
            </a:r>
            <a:r>
              <a:rPr lang="en-GB" baseline="-25000" dirty="0" smtClean="0">
                <a:sym typeface="Wingdings" pitchFamily="2" charset="2"/>
              </a:rPr>
              <a:t>TANK</a:t>
            </a:r>
            <a:r>
              <a:rPr lang="en-GB" dirty="0" smtClean="0">
                <a:sym typeface="Wingdings" pitchFamily="2" charset="2"/>
              </a:rPr>
              <a:t>=22°C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21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04/09/2012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0274" y="0"/>
            <a:ext cx="3098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 smtClean="0"/>
              <a:t>CASE 3b:</a:t>
            </a:r>
            <a:endParaRPr lang="en-GB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43" y="2135981"/>
            <a:ext cx="2988309" cy="399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79419" y="568516"/>
            <a:ext cx="8169235" cy="1477328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itchFamily="34" charset="0"/>
              <a:buChar char="•"/>
            </a:lvl1pPr>
          </a:lstStyle>
          <a:p>
            <a:r>
              <a:rPr lang="en-GB" dirty="0"/>
              <a:t>P</a:t>
            </a:r>
            <a:r>
              <a:rPr lang="en-GB" dirty="0" smtClean="0"/>
              <a:t>=50W</a:t>
            </a:r>
            <a:endParaRPr lang="en-GB" dirty="0"/>
          </a:p>
          <a:p>
            <a:r>
              <a:rPr lang="en-GB" dirty="0"/>
              <a:t>Ferrite radiates to other components</a:t>
            </a:r>
          </a:p>
          <a:p>
            <a:r>
              <a:rPr lang="en-GB" dirty="0" smtClean="0"/>
              <a:t>Contact between mirror support and flange </a:t>
            </a:r>
            <a:r>
              <a:rPr lang="en-GB" dirty="0" smtClean="0"/>
              <a:t>: all other inner </a:t>
            </a:r>
            <a:r>
              <a:rPr lang="en-GB" dirty="0"/>
              <a:t>components exchange heat only through rad. </a:t>
            </a:r>
            <a:r>
              <a:rPr lang="en-GB" dirty="0"/>
              <a:t>(also with external vacuum tank)</a:t>
            </a:r>
          </a:p>
          <a:p>
            <a:r>
              <a:rPr lang="en-GB" dirty="0"/>
              <a:t>Vacuum tank </a:t>
            </a:r>
            <a:r>
              <a:rPr lang="en-GB" dirty="0" smtClean="0"/>
              <a:t>at constant  </a:t>
            </a:r>
            <a:r>
              <a:rPr lang="en-GB" dirty="0" smtClean="0">
                <a:sym typeface="Wingdings" pitchFamily="2" charset="2"/>
              </a:rPr>
              <a:t>T</a:t>
            </a:r>
            <a:r>
              <a:rPr lang="en-GB" baseline="-25000" dirty="0" smtClean="0">
                <a:sym typeface="Wingdings" pitchFamily="2" charset="2"/>
              </a:rPr>
              <a:t>TANK</a:t>
            </a:r>
            <a:r>
              <a:rPr lang="en-GB" dirty="0" smtClean="0">
                <a:sym typeface="Wingdings" pitchFamily="2" charset="2"/>
              </a:rPr>
              <a:t>=22°C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213860" y="3246120"/>
            <a:ext cx="4621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b="1" dirty="0" err="1" smtClean="0"/>
              <a:t>T</a:t>
            </a:r>
            <a:r>
              <a:rPr lang="en-GB" b="1" baseline="-25000" dirty="0" err="1" smtClean="0"/>
              <a:t>ferrite_MAX</a:t>
            </a:r>
            <a:r>
              <a:rPr lang="en-GB" b="1" dirty="0" smtClean="0"/>
              <a:t>=553°C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i="1" dirty="0" smtClean="0"/>
              <a:t>Ferrite temperature is very slightly affected by cooling methods and T of vacuum tank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6095" y="2386488"/>
            <a:ext cx="1163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GB" dirty="0"/>
              <a:t>T [°C]</a:t>
            </a:r>
          </a:p>
        </p:txBody>
      </p:sp>
    </p:spTree>
    <p:extLst>
      <p:ext uri="{BB962C8B-B14F-4D97-AF65-F5344CB8AC3E}">
        <p14:creationId xmlns:p14="http://schemas.microsoft.com/office/powerpoint/2010/main" val="106516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04/09/2012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0274" y="0"/>
            <a:ext cx="3098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 smtClean="0"/>
              <a:t>CASE 4:</a:t>
            </a:r>
            <a:endParaRPr lang="en-GB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79419" y="584775"/>
            <a:ext cx="8169235" cy="1754326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itchFamily="34" charset="0"/>
              <a:buChar char="•"/>
            </a:lvl1pPr>
          </a:lstStyle>
          <a:p>
            <a:r>
              <a:rPr lang="en-GB" dirty="0" smtClean="0"/>
              <a:t>P=50W</a:t>
            </a:r>
            <a:endParaRPr lang="en-GB" dirty="0"/>
          </a:p>
          <a:p>
            <a:r>
              <a:rPr lang="en-GB" dirty="0"/>
              <a:t>Ferrite radiates to other components</a:t>
            </a:r>
          </a:p>
          <a:p>
            <a:r>
              <a:rPr lang="en-GB" dirty="0" smtClean="0"/>
              <a:t>all other inner </a:t>
            </a:r>
            <a:r>
              <a:rPr lang="en-GB" dirty="0"/>
              <a:t>components exchange heat </a:t>
            </a:r>
            <a:r>
              <a:rPr lang="en-GB" dirty="0" smtClean="0"/>
              <a:t>through </a:t>
            </a:r>
            <a:r>
              <a:rPr lang="en-GB" dirty="0"/>
              <a:t>rad. (also with external vacuum tank</a:t>
            </a:r>
            <a:r>
              <a:rPr lang="en-GB" dirty="0" smtClean="0"/>
              <a:t>)</a:t>
            </a:r>
          </a:p>
          <a:p>
            <a:r>
              <a:rPr lang="en-GB" dirty="0" smtClean="0"/>
              <a:t>CONDUCTION: Thermal contact chain from ferrite to flange</a:t>
            </a:r>
          </a:p>
          <a:p>
            <a:r>
              <a:rPr lang="en-GB" dirty="0" smtClean="0"/>
              <a:t>Vacuum tank cooled by external free convection (</a:t>
            </a:r>
            <a:r>
              <a:rPr lang="el-GR" dirty="0" smtClean="0"/>
              <a:t>α</a:t>
            </a:r>
            <a:r>
              <a:rPr lang="en-GB" dirty="0" smtClean="0"/>
              <a:t>=5W/m2K, </a:t>
            </a:r>
            <a:r>
              <a:rPr lang="en-GB" dirty="0" smtClean="0">
                <a:sym typeface="Wingdings" pitchFamily="2" charset="2"/>
              </a:rPr>
              <a:t>T</a:t>
            </a:r>
            <a:r>
              <a:rPr lang="en-GB" baseline="-25000" dirty="0" smtClean="0">
                <a:sym typeface="Wingdings" pitchFamily="2" charset="2"/>
              </a:rPr>
              <a:t>AMBIENT</a:t>
            </a:r>
            <a:r>
              <a:rPr lang="en-GB" dirty="0" smtClean="0">
                <a:sym typeface="Wingdings" pitchFamily="2" charset="2"/>
              </a:rPr>
              <a:t>=22°C</a:t>
            </a:r>
            <a:r>
              <a:rPr lang="en-GB" dirty="0" smtClean="0"/>
              <a:t>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6186" y="2475477"/>
            <a:ext cx="1912878" cy="3643313"/>
            <a:chOff x="1323975" y="2581275"/>
            <a:chExt cx="1912878" cy="364331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3975" y="2581275"/>
              <a:ext cx="1912878" cy="3643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Down Arrow 7"/>
            <p:cNvSpPr/>
            <p:nvPr/>
          </p:nvSpPr>
          <p:spPr>
            <a:xfrm>
              <a:off x="1882775" y="2930525"/>
              <a:ext cx="69850" cy="92075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1971675" y="3036887"/>
              <a:ext cx="69850" cy="157163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2426356" y="5531964"/>
              <a:ext cx="69850" cy="157163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13" name="Down Arrow 12"/>
          <p:cNvSpPr/>
          <p:nvPr/>
        </p:nvSpPr>
        <p:spPr>
          <a:xfrm rot="16200000">
            <a:off x="3676670" y="1557255"/>
            <a:ext cx="118276" cy="370071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225409"/>
              </p:ext>
            </p:extLst>
          </p:nvPr>
        </p:nvGraphicFramePr>
        <p:xfrm>
          <a:off x="1952625" y="3165488"/>
          <a:ext cx="2181068" cy="187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79830"/>
                <a:gridCol w="10012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INTERFACE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 smtClean="0"/>
                        <a:t>Th.Conductance</a:t>
                      </a:r>
                      <a:r>
                        <a:rPr lang="en-GB" sz="1000" dirty="0" smtClean="0"/>
                        <a:t> [W/m2K]</a:t>
                      </a:r>
                      <a:endParaRPr lang="en-GB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Ferrite-</a:t>
                      </a:r>
                      <a:r>
                        <a:rPr lang="en-GB" sz="1000" dirty="0" err="1" smtClean="0"/>
                        <a:t>AxialRF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40</a:t>
                      </a:r>
                      <a:endParaRPr lang="en-GB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 smtClean="0"/>
                        <a:t>AxialRF-RadialRF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500</a:t>
                      </a:r>
                      <a:endParaRPr lang="en-GB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 smtClean="0"/>
                        <a:t>RadialRF</a:t>
                      </a:r>
                      <a:r>
                        <a:rPr lang="en-GB" sz="1000" dirty="0" smtClean="0"/>
                        <a:t>-Support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500</a:t>
                      </a:r>
                      <a:endParaRPr lang="en-GB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Support-Flange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1600</a:t>
                      </a:r>
                      <a:endParaRPr lang="en-GB" sz="10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 flipH="1" flipV="1">
            <a:off x="3550772" y="2824728"/>
            <a:ext cx="61486" cy="847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66393" y="2554274"/>
            <a:ext cx="2501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</a:t>
            </a:r>
            <a:r>
              <a:rPr lang="en-GB" sz="1400" dirty="0" smtClean="0"/>
              <a:t>ressed by approx. 100kg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119880" y="5322868"/>
            <a:ext cx="4621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b="1" dirty="0" err="1" smtClean="0"/>
              <a:t>T</a:t>
            </a:r>
            <a:r>
              <a:rPr lang="en-GB" b="1" baseline="-25000" dirty="0" err="1" smtClean="0"/>
              <a:t>ferrite_MAX</a:t>
            </a:r>
            <a:r>
              <a:rPr lang="en-GB" b="1" dirty="0" smtClean="0"/>
              <a:t>=460°C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i="1" dirty="0" smtClean="0"/>
              <a:t>Temperature drop of </a:t>
            </a:r>
            <a:r>
              <a:rPr lang="en-GB" dirty="0" smtClean="0"/>
              <a:t> 100°C </a:t>
            </a:r>
            <a:r>
              <a:rPr lang="en-GB" i="1" dirty="0" smtClean="0"/>
              <a:t>w.r.t case 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i="1" dirty="0" smtClean="0"/>
              <a:t>How tank is cooled becomes interesting</a:t>
            </a:r>
            <a:endParaRPr lang="en-GB" i="1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597" y="2475477"/>
            <a:ext cx="1889706" cy="317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5804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04/09/2012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0274" y="0"/>
            <a:ext cx="3098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 smtClean="0"/>
              <a:t>CASE 5:</a:t>
            </a:r>
            <a:endParaRPr lang="en-GB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79419" y="483929"/>
            <a:ext cx="8169235" cy="1477328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itchFamily="34" charset="0"/>
              <a:buChar char="•"/>
            </a:lvl1pPr>
          </a:lstStyle>
          <a:p>
            <a:r>
              <a:rPr lang="en-GB" dirty="0" smtClean="0"/>
              <a:t>P=10W</a:t>
            </a:r>
            <a:endParaRPr lang="en-GB" dirty="0"/>
          </a:p>
          <a:p>
            <a:r>
              <a:rPr lang="en-GB" dirty="0"/>
              <a:t>Ferrite radiates to other components</a:t>
            </a:r>
          </a:p>
          <a:p>
            <a:r>
              <a:rPr lang="en-GB" u="sng" dirty="0" smtClean="0"/>
              <a:t>No Contact</a:t>
            </a:r>
            <a:r>
              <a:rPr lang="en-GB" dirty="0" smtClean="0"/>
              <a:t>: all inner </a:t>
            </a:r>
            <a:r>
              <a:rPr lang="en-GB" dirty="0"/>
              <a:t>components exchange heat only through rad. </a:t>
            </a:r>
            <a:r>
              <a:rPr lang="en-GB" dirty="0"/>
              <a:t>(also with external vacuum tank)</a:t>
            </a:r>
          </a:p>
          <a:p>
            <a:r>
              <a:rPr lang="en-GB" dirty="0"/>
              <a:t>Vacuum tank cooled by external free convection (</a:t>
            </a:r>
            <a:r>
              <a:rPr lang="el-GR" dirty="0"/>
              <a:t>α</a:t>
            </a:r>
            <a:r>
              <a:rPr lang="en-GB" dirty="0" smtClean="0"/>
              <a:t>=5W/m2K, </a:t>
            </a:r>
            <a:r>
              <a:rPr lang="en-GB" dirty="0" smtClean="0">
                <a:sym typeface="Wingdings" pitchFamily="2" charset="2"/>
              </a:rPr>
              <a:t>T</a:t>
            </a:r>
            <a:r>
              <a:rPr lang="en-GB" baseline="-25000" dirty="0" smtClean="0">
                <a:sym typeface="Wingdings" pitchFamily="2" charset="2"/>
              </a:rPr>
              <a:t>AMBIENT</a:t>
            </a:r>
            <a:r>
              <a:rPr lang="en-GB" dirty="0" smtClean="0">
                <a:sym typeface="Wingdings" pitchFamily="2" charset="2"/>
              </a:rPr>
              <a:t>=22°C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064" y="2153752"/>
            <a:ext cx="2453080" cy="415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14204" y="2208015"/>
            <a:ext cx="1163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GB" dirty="0"/>
              <a:t>T [°C]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25352" y="3537942"/>
            <a:ext cx="4621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b="1" dirty="0" err="1" smtClean="0"/>
              <a:t>T</a:t>
            </a:r>
            <a:r>
              <a:rPr lang="en-GB" b="1" baseline="-25000" dirty="0" err="1" smtClean="0"/>
              <a:t>ferrite_MAX</a:t>
            </a:r>
            <a:r>
              <a:rPr lang="en-GB" b="1" dirty="0" smtClean="0"/>
              <a:t>=286°C</a:t>
            </a:r>
          </a:p>
        </p:txBody>
      </p:sp>
    </p:spTree>
    <p:extLst>
      <p:ext uri="{BB962C8B-B14F-4D97-AF65-F5344CB8AC3E}">
        <p14:creationId xmlns:p14="http://schemas.microsoft.com/office/powerpoint/2010/main" val="2253867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04/09/2012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EN-MME-PE</a:t>
            </a:r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6033" y="0"/>
            <a:ext cx="6592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 smtClean="0"/>
              <a:t>Preliminary Conclusions:</a:t>
            </a:r>
            <a:endParaRPr lang="en-GB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25474" y="1821243"/>
            <a:ext cx="8108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For P=50W, </a:t>
            </a:r>
            <a:r>
              <a:rPr lang="en-GB" dirty="0" smtClean="0"/>
              <a:t>if heat is evacuated only through radiation it is impossible to keep ferrite temperature below </a:t>
            </a:r>
            <a:r>
              <a:rPr lang="en-GB" dirty="0" err="1" smtClean="0"/>
              <a:t>T</a:t>
            </a:r>
            <a:r>
              <a:rPr lang="en-GB" baseline="-25000" dirty="0" err="1" smtClean="0"/>
              <a:t>curie</a:t>
            </a:r>
            <a:r>
              <a:rPr lang="en-GB" dirty="0" smtClean="0"/>
              <a:t> of the grade (case 2-3)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Cooling also by conduction is highly beneficial (case 4)</a:t>
            </a:r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Changing ferrite to a grade with higher </a:t>
            </a:r>
            <a:r>
              <a:rPr lang="en-GB" dirty="0" err="1" smtClean="0"/>
              <a:t>T</a:t>
            </a:r>
            <a:r>
              <a:rPr lang="en-GB" baseline="-25000" dirty="0" err="1" smtClean="0"/>
              <a:t>curie</a:t>
            </a:r>
            <a:r>
              <a:rPr lang="en-GB" baseline="-25000" dirty="0" smtClean="0"/>
              <a:t> </a:t>
            </a:r>
            <a:r>
              <a:rPr lang="en-GB" dirty="0" smtClean="0"/>
              <a:t>is effective only if RF induced power is 10W condition (case 5)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9891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461</Words>
  <Application>Microsoft Office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1_Sketchbook</vt:lpstr>
      <vt:lpstr>BSRT:  numerical evaluation of RF induced heating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BSRT:  numerical evaluation of heating</dc:title>
  <dc:creator>Marco Garlasche</dc:creator>
  <cp:lastModifiedBy>Marco Garlasche</cp:lastModifiedBy>
  <cp:revision>23</cp:revision>
  <dcterms:created xsi:type="dcterms:W3CDTF">2012-09-07T08:03:54Z</dcterms:created>
  <dcterms:modified xsi:type="dcterms:W3CDTF">2012-09-07T12:53:05Z</dcterms:modified>
</cp:coreProperties>
</file>