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65" r:id="rId5"/>
    <p:sldId id="398" r:id="rId6"/>
    <p:sldId id="400" r:id="rId7"/>
    <p:sldId id="399" r:id="rId8"/>
    <p:sldId id="401" r:id="rId9"/>
    <p:sldId id="404" r:id="rId10"/>
    <p:sldId id="405" r:id="rId11"/>
    <p:sldId id="406" r:id="rId12"/>
    <p:sldId id="407" r:id="rId13"/>
    <p:sldId id="408" r:id="rId14"/>
    <p:sldId id="369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99"/>
    <a:srgbClr val="3366FF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3" autoAdjust="0"/>
  </p:normalViewPr>
  <p:slideViewPr>
    <p:cSldViewPr>
      <p:cViewPr>
        <p:scale>
          <a:sx n="120" d="100"/>
          <a:sy n="120" d="100"/>
        </p:scale>
        <p:origin x="-137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577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97" y="0"/>
            <a:ext cx="2945873" cy="49577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0FC5624E-972C-4CB2-A430-218C8597C2A2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7" y="4716228"/>
            <a:ext cx="5438783" cy="4466741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55"/>
            <a:ext cx="2945873" cy="49577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97" y="9430855"/>
            <a:ext cx="2945873" cy="49577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FA0F6B2A-1500-4519-A1A0-A708C0FD67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3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8158-BE2E-4362-9753-566B749937EC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3755-7C45-44D4-9E1D-204C72B4A1EC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5D0C-2296-473C-95B8-F6DD8C5E7F5D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7A56-AF81-41AE-B8FC-9B57640CE393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3148-7E26-4D63-8F55-D51F490BAD56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B015-BE77-4E4D-B009-8EB2288B5F56}" type="datetime1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8E64-4602-474C-9EA8-AF8E0F753C0D}" type="datetime1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5221-F9D0-4CA8-8DB4-B0F24539945A}" type="datetime1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92CF-D3DA-4F3A-8D63-D8ADEE101BB7}" type="datetime1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6A69-850E-465E-A774-3ACC5272E9A8}" type="datetime1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CD4-8B3A-4300-974E-47D450D0EBCF}" type="datetime1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C230-8809-477E-A161-6D61B952BD1B}" type="datetime1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LRFF - 21st August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CD8A-0A5B-4AE2-89AE-374FC8E4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1438" y="214290"/>
            <a:ext cx="8965058" cy="15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 anchor="ctr"/>
          <a:lstStyle/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Typical NC in Warm Modules</a:t>
            </a:r>
          </a:p>
          <a:p>
            <a:pPr algn="ctr" defTabSz="975990"/>
            <a:r>
              <a:rPr lang="en-US" sz="3700" dirty="0" smtClean="0">
                <a:solidFill>
                  <a:srgbClr val="FF0066"/>
                </a:solidFill>
              </a:rPr>
              <a:t>Following X-ray campaign</a:t>
            </a:r>
            <a:endParaRPr lang="en-US" sz="3900" dirty="0">
              <a:solidFill>
                <a:srgbClr val="FF0066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1830224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203" tIns="46811" rIns="92203" bIns="46811"/>
          <a:lstStyle/>
          <a:p>
            <a:pPr marL="334787" indent="-334787" algn="ctr" defTabSz="975990">
              <a:spcBef>
                <a:spcPct val="20000"/>
              </a:spcBef>
            </a:pPr>
            <a:r>
              <a:rPr lang="en-US" sz="2900" dirty="0">
                <a:solidFill>
                  <a:schemeClr val="accent2"/>
                </a:solidFill>
              </a:rPr>
              <a:t> </a:t>
            </a:r>
            <a:r>
              <a:rPr lang="en-US" sz="2900" dirty="0">
                <a:solidFill>
                  <a:srgbClr val="3366FF"/>
                </a:solidFill>
              </a:rPr>
              <a:t>V. </a:t>
            </a:r>
            <a:r>
              <a:rPr lang="en-US" sz="2900" dirty="0" smtClean="0">
                <a:solidFill>
                  <a:srgbClr val="3366FF"/>
                </a:solidFill>
              </a:rPr>
              <a:t>Baglin </a:t>
            </a:r>
            <a:r>
              <a:rPr lang="en-US" sz="2900" dirty="0" smtClean="0">
                <a:solidFill>
                  <a:srgbClr val="3366FF"/>
                </a:solidFill>
              </a:rPr>
              <a:t>(21/8/12</a:t>
            </a:r>
            <a:r>
              <a:rPr lang="en-US" sz="2900" dirty="0" smtClean="0">
                <a:solidFill>
                  <a:srgbClr val="3366FF"/>
                </a:solidFill>
              </a:rPr>
              <a:t>)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2378864"/>
            <a:ext cx="9144000" cy="36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365" tIns="45392" rIns="89365" bIns="45392">
            <a:spAutoFit/>
          </a:bodyPr>
          <a:lstStyle/>
          <a:p>
            <a:pPr algn="ctr" defTabSz="975990"/>
            <a:r>
              <a:rPr lang="en-US" dirty="0">
                <a:solidFill>
                  <a:srgbClr val="00CC99"/>
                </a:solidFill>
              </a:rPr>
              <a:t>CERN </a:t>
            </a:r>
            <a:r>
              <a:rPr lang="en-US" dirty="0" smtClean="0">
                <a:solidFill>
                  <a:srgbClr val="00CC99"/>
                </a:solidFill>
              </a:rPr>
              <a:t>TE-VSC, </a:t>
            </a:r>
            <a:r>
              <a:rPr lang="en-US" dirty="0">
                <a:solidFill>
                  <a:srgbClr val="00CC99"/>
                </a:solidFill>
              </a:rPr>
              <a:t>Geneva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0" y="2850352"/>
            <a:ext cx="9144000" cy="0"/>
          </a:xfrm>
          <a:prstGeom prst="line">
            <a:avLst/>
          </a:prstGeom>
          <a:noFill/>
          <a:ln w="34925">
            <a:solidFill>
              <a:srgbClr val="FF0066"/>
            </a:solidFill>
            <a:round/>
            <a:headEnd/>
            <a:tailEnd/>
          </a:ln>
          <a:effectLst/>
        </p:spPr>
        <p:txBody>
          <a:bodyPr lIns="81711" tIns="40855" rIns="81711" bIns="40855"/>
          <a:lstStyle/>
          <a:p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71438" y="524650"/>
            <a:ext cx="1643042" cy="2189970"/>
            <a:chOff x="0" y="357166"/>
            <a:chExt cx="1643042" cy="2189970"/>
          </a:xfrm>
        </p:grpSpPr>
        <p:pic>
          <p:nvPicPr>
            <p:cNvPr id="12" name="Picture 11" descr="icon-bul-pho-2007-046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20" y="357166"/>
              <a:ext cx="1065396" cy="1078714"/>
            </a:xfrm>
            <a:prstGeom prst="rect">
              <a:avLst/>
            </a:prstGeom>
          </p:spPr>
        </p:pic>
        <p:pic>
          <p:nvPicPr>
            <p:cNvPr id="13" name="Picture 12" descr="VSC log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428736"/>
              <a:ext cx="1643042" cy="1118400"/>
            </a:xfrm>
            <a:prstGeom prst="rect">
              <a:avLst/>
            </a:prstGeom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LRFF - 21st August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98" y="908720"/>
            <a:ext cx="43604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RF fingers blocked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Overlap acceptable</a:t>
            </a:r>
          </a:p>
          <a:p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</a:rPr>
              <a:t>Is this acceptable impedance wise </a:t>
            </a:r>
            <a:r>
              <a:rPr lang="en-GB" sz="2400" dirty="0" smtClean="0">
                <a:solidFill>
                  <a:srgbClr val="FF0066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66"/>
                </a:solidFill>
              </a:rPr>
              <a:t>Triggered a BD of fill 2978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66"/>
                </a:solidFill>
              </a:rPr>
              <a:t>Increase vacuum interlock =&gt; </a:t>
            </a:r>
            <a:r>
              <a:rPr lang="en-GB" sz="2400" dirty="0" smtClean="0">
                <a:solidFill>
                  <a:srgbClr val="00CC99"/>
                </a:solidFill>
              </a:rPr>
              <a:t>use as is for beam vacuum performances</a:t>
            </a:r>
            <a:endParaRPr lang="en-GB" sz="2400" dirty="0">
              <a:solidFill>
                <a:srgbClr val="00CC99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53" y="669577"/>
            <a:ext cx="4208668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1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Conclusions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033" y="836712"/>
            <a:ext cx="84969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X ray campaign of warm module is (almost) finished !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95 NC disseminated in </a:t>
            </a:r>
            <a:r>
              <a:rPr lang="en-GB" sz="2400" dirty="0" smtClean="0">
                <a:solidFill>
                  <a:srgbClr val="FF0066"/>
                </a:solidFill>
              </a:rPr>
              <a:t>58 vacuum sectors (30 % of total </a:t>
            </a:r>
            <a:r>
              <a:rPr lang="en-GB" sz="2400" dirty="0" err="1" smtClean="0">
                <a:solidFill>
                  <a:srgbClr val="FF0066"/>
                </a:solidFill>
              </a:rPr>
              <a:t>vacsec</a:t>
            </a:r>
            <a:r>
              <a:rPr lang="en-GB" sz="2400" dirty="0" smtClean="0">
                <a:solidFill>
                  <a:srgbClr val="FF0066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66 NC will </a:t>
            </a:r>
            <a:r>
              <a:rPr lang="en-GB" sz="2400" dirty="0" smtClean="0">
                <a:solidFill>
                  <a:srgbClr val="FF0066"/>
                </a:solidFill>
              </a:rPr>
              <a:t>be repaired (70 % of total NC)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66"/>
                </a:solidFill>
              </a:rPr>
              <a:t>29 NC are actually foreseen not to be repaired in 18 vacuum sectors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The repair of all NC would imply  15 % more activities in the tunnel </a:t>
            </a:r>
            <a:r>
              <a:rPr lang="en-GB" sz="2400" dirty="0" smtClean="0">
                <a:solidFill>
                  <a:srgbClr val="FF0066"/>
                </a:solidFill>
              </a:rPr>
              <a:t>=&gt;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66"/>
                </a:solidFill>
              </a:rPr>
              <a:t>not acceptable</a:t>
            </a:r>
            <a:endParaRPr lang="en-GB" sz="2400" dirty="0" smtClean="0">
              <a:solidFill>
                <a:srgbClr val="FF0066"/>
              </a:solidFill>
            </a:endParaRPr>
          </a:p>
          <a:p>
            <a:pPr algn="ctr"/>
            <a:endParaRPr lang="en-GB" sz="2000" b="1" dirty="0" smtClean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 </a:t>
            </a:r>
            <a:r>
              <a:rPr lang="en-GB" sz="2400" dirty="0" smtClean="0">
                <a:solidFill>
                  <a:srgbClr val="FF0066"/>
                </a:solidFill>
              </a:rPr>
              <a:t>sorting </a:t>
            </a:r>
            <a:r>
              <a:rPr lang="en-GB" sz="2400" dirty="0" smtClean="0"/>
              <a:t>must be done </a:t>
            </a:r>
            <a:r>
              <a:rPr lang="en-GB" sz="2400" dirty="0" smtClean="0">
                <a:solidFill>
                  <a:srgbClr val="FF0066"/>
                </a:solidFill>
              </a:rPr>
              <a:t>by LRFF to:</a:t>
            </a:r>
            <a:endParaRPr lang="en-GB" sz="2400" dirty="0">
              <a:solidFill>
                <a:srgbClr val="FF0066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FF0066"/>
                </a:solidFill>
              </a:rPr>
              <a:t>Propose</a:t>
            </a:r>
            <a:r>
              <a:rPr lang="en-GB" sz="2000" dirty="0" smtClean="0"/>
              <a:t> the repair of critical VM</a:t>
            </a:r>
            <a:endParaRPr lang="en-GB" sz="2000" dirty="0"/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CC99"/>
                </a:solidFill>
              </a:rPr>
              <a:t>Minimise</a:t>
            </a:r>
            <a:r>
              <a:rPr lang="en-GB" sz="2000" dirty="0" smtClean="0"/>
              <a:t> the number of interventions</a:t>
            </a:r>
            <a:endParaRPr lang="en-GB" sz="2000" dirty="0"/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X-ray campaign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8496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Started in January 2011 – to be finished at next TS</a:t>
            </a:r>
            <a:endParaRPr lang="en-GB" sz="24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1800 X-rays taken</a:t>
            </a:r>
            <a:endParaRPr lang="en-GB" sz="20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95NC (~ 5 %)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2000" dirty="0" smtClean="0"/>
              <a:t>58 vacuum sector concerned out of 190 at </a:t>
            </a:r>
            <a:r>
              <a:rPr lang="en-GB" sz="2000" dirty="0"/>
              <a:t>room </a:t>
            </a:r>
            <a:r>
              <a:rPr lang="en-GB" sz="2000" dirty="0" smtClean="0"/>
              <a:t>temperature (88 sectors at cryogenic temperature)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GB" sz="2000" dirty="0"/>
          </a:p>
          <a:p>
            <a:pPr marL="742950" lvl="1" indent="-285750">
              <a:buFont typeface="Wingdings" pitchFamily="2" charset="2"/>
              <a:buChar char="§"/>
            </a:pPr>
            <a:endParaRPr lang="en-GB" sz="2000" dirty="0" smtClean="0"/>
          </a:p>
          <a:p>
            <a:pPr marL="285750" indent="-285750">
              <a:buFont typeface="Wingdings" pitchFamily="2" charset="2"/>
              <a:buChar char="§"/>
            </a:pPr>
            <a:endParaRPr lang="en-GB" sz="2000" dirty="0" smtClean="0"/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54073"/>
            <a:ext cx="5654464" cy="416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Example of documentation</a:t>
            </a:r>
            <a:endParaRPr lang="en-US" sz="3600" dirty="0">
              <a:solidFill>
                <a:srgbClr val="3366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933450"/>
            <a:ext cx="738187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Reparation campaign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44257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Started during winter technical stop 2011– 2012 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/>
              <a:t>A5L1.B, A4L2.C, A4R2.C, IP5.X, A4L8.C, A4R8.C repaired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/>
              <a:t>Remains 52 vacuum sector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To be continued during LS1 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/>
              <a:t>All vacuum sector to be open for activities other than VSC will be repaired</a:t>
            </a:r>
            <a:endParaRPr lang="en-GB" sz="20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/>
              <a:t>Currently ~ 110 vacuum sectors are foreseen to be opened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20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/>
              <a:t>Remains 18 vacuum sectors not opened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err="1" smtClean="0"/>
              <a:t>i.e</a:t>
            </a:r>
            <a:r>
              <a:rPr lang="en-GB" sz="2000" dirty="0" smtClean="0"/>
              <a:t> 29 NC which need to be classified “use as is / repair “</a:t>
            </a:r>
            <a:endParaRPr lang="en-GB" sz="2000" dirty="0" smtClean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according to X-ray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according to pressure activity in the vicinity</a:t>
            </a:r>
            <a:endParaRPr lang="en-GB" sz="2000" dirty="0" smtClean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according to impedance simulation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GB" sz="2000" dirty="0" smtClean="0"/>
              <a:t>according to impedance measurement</a:t>
            </a:r>
            <a:endParaRPr lang="en-GB" sz="2000" dirty="0" smtClean="0"/>
          </a:p>
          <a:p>
            <a:pPr marL="742950" lvl="1" indent="-285750">
              <a:buFont typeface="Wingdings" pitchFamily="2" charset="2"/>
              <a:buChar char="§"/>
            </a:pPr>
            <a:endParaRPr lang="en-GB" sz="2000" dirty="0"/>
          </a:p>
          <a:p>
            <a:pPr marL="742950" lvl="1" indent="-285750">
              <a:buFont typeface="Wingdings" pitchFamily="2" charset="2"/>
              <a:buChar char="§"/>
            </a:pPr>
            <a:endParaRPr lang="en-GB" sz="2000" dirty="0" smtClean="0"/>
          </a:p>
          <a:p>
            <a:pPr marL="285750" indent="-285750">
              <a:buFont typeface="Wingdings" pitchFamily="2" charset="2"/>
              <a:buChar char="§"/>
            </a:pPr>
            <a:endParaRPr lang="en-GB" sz="2000" dirty="0" smtClean="0"/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4277408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700808"/>
            <a:ext cx="443508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Deformation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Zero length overlap</a:t>
            </a: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0066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66"/>
                </a:solidFill>
              </a:rPr>
              <a:t>Is this acceptable impedance wise ?</a:t>
            </a:r>
            <a:endParaRPr lang="en-GB" sz="2400" dirty="0" smtClean="0">
              <a:solidFill>
                <a:srgbClr val="FF0066"/>
              </a:solidFill>
            </a:endParaRPr>
          </a:p>
          <a:p>
            <a:pPr algn="ctr"/>
            <a:endParaRPr lang="en-GB" sz="2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337" y="1223318"/>
            <a:ext cx="32403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Deformation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Aperture restriction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FF0066"/>
                </a:solidFill>
              </a:rPr>
              <a:t>beam is passing trough since years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</a:rPr>
              <a:t>Is this acceptable impedance wise </a:t>
            </a:r>
            <a:r>
              <a:rPr lang="en-GB" sz="2400" dirty="0" smtClean="0">
                <a:solidFill>
                  <a:srgbClr val="FF0066"/>
                </a:solidFill>
              </a:rPr>
              <a:t>?</a:t>
            </a:r>
            <a:endParaRPr lang="en-GB" sz="2400" dirty="0">
              <a:solidFill>
                <a:srgbClr val="FF006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414" y="1556792"/>
            <a:ext cx="558635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8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337" y="2132856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RF fingers blocked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Overlap acceptable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</a:rPr>
              <a:t>Is this acceptable impedance wise </a:t>
            </a:r>
            <a:r>
              <a:rPr lang="en-GB" sz="2400" dirty="0" smtClean="0">
                <a:solidFill>
                  <a:srgbClr val="FF0066"/>
                </a:solidFill>
              </a:rPr>
              <a:t>?</a:t>
            </a:r>
            <a:endParaRPr lang="en-GB" sz="2400" dirty="0">
              <a:solidFill>
                <a:srgbClr val="FF0066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97" y="1436490"/>
            <a:ext cx="5541269" cy="372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8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337" y="2132856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in place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1 RF finger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Overlap acceptable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</a:rPr>
              <a:t>Is this acceptable impedance wise </a:t>
            </a:r>
            <a:r>
              <a:rPr lang="en-GB" sz="2400" dirty="0" smtClean="0">
                <a:solidFill>
                  <a:srgbClr val="FF0066"/>
                </a:solidFill>
              </a:rPr>
              <a:t>?</a:t>
            </a:r>
            <a:endParaRPr lang="en-GB" sz="2400" dirty="0">
              <a:solidFill>
                <a:srgbClr val="FF0066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567" y="1700808"/>
            <a:ext cx="549192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7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72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Typical NC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337" y="2132856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Spring in place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some RF fingers out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Overlap acceptable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0066"/>
                </a:solidFill>
              </a:rPr>
              <a:t>Is this acceptable impedance wise </a:t>
            </a:r>
            <a:r>
              <a:rPr lang="en-GB" sz="2400" dirty="0" smtClean="0">
                <a:solidFill>
                  <a:srgbClr val="FF0066"/>
                </a:solidFill>
              </a:rPr>
              <a:t>?</a:t>
            </a:r>
            <a:endParaRPr lang="en-GB" sz="2400" dirty="0">
              <a:solidFill>
                <a:srgbClr val="FF0066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77" y="1647728"/>
            <a:ext cx="5812019" cy="401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0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ate xmlns="e2141617-a527-43ea-bd46-be3e5df55af0">2012-04-09T22:00:00+00:00</Date>
    <Object xmlns="e2141617-a527-43ea-bd46-be3e5df55af0">Vacuum modules around LHC septa (MSI-MSD)</Object>
    <Meeting xmlns="e2141617-a527-43ea-bd46-be3e5df55af0">LRFF</Meeting>
    <Presenter xmlns="e2141617-a527-43ea-bd46-be3e5df55af0">VB</Prese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79B194E2564B91C6569AB8ABDAFA" ma:contentTypeVersion="4" ma:contentTypeDescription="Create a new document." ma:contentTypeScope="" ma:versionID="562a191cf65aad0f6684e0c6f3abbec7">
  <xsd:schema xmlns:xsd="http://www.w3.org/2001/XMLSchema" xmlns:xs="http://www.w3.org/2001/XMLSchema" xmlns:p="http://schemas.microsoft.com/office/2006/metadata/properties" xmlns:ns2="e2141617-a527-43ea-bd46-be3e5df55af0" targetNamespace="http://schemas.microsoft.com/office/2006/metadata/properties" ma:root="true" ma:fieldsID="e9a12539ce36a9930a6ba5bd0cbfc240" ns2:_="">
    <xsd:import namespace="e2141617-a527-43ea-bd46-be3e5df55af0"/>
    <xsd:element name="properties">
      <xsd:complexType>
        <xsd:sequence>
          <xsd:element name="documentManagement">
            <xsd:complexType>
              <xsd:all>
                <xsd:element ref="ns2:Meeting" minOccurs="0"/>
                <xsd:element ref="ns2:Presenter"/>
                <xsd:element ref="ns2:Object" minOccurs="0"/>
                <xsd:element ref="ns2: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41617-a527-43ea-bd46-be3e5df55af0" elementFormDefault="qualified">
    <xsd:import namespace="http://schemas.microsoft.com/office/2006/documentManagement/types"/>
    <xsd:import namespace="http://schemas.microsoft.com/office/infopath/2007/PartnerControls"/>
    <xsd:element name="Meeting" ma:index="8" nillable="true" ma:displayName="Meeting" ma:internalName="Meeting">
      <xsd:simpleType>
        <xsd:restriction base="dms:Text">
          <xsd:maxLength value="255"/>
        </xsd:restriction>
      </xsd:simpleType>
    </xsd:element>
    <xsd:element name="Presenter" ma:index="9" ma:displayName="Presenter" ma:default="Enter Choice" ma:format="Dropdown" ma:internalName="Presenter">
      <xsd:simpleType>
        <xsd:restriction base="dms:Choice">
          <xsd:enumeration value="Enter Choice"/>
          <xsd:enumeration value="VB"/>
          <xsd:enumeration value="GB"/>
          <xsd:enumeration value="GL"/>
          <xsd:enumeration value="Other"/>
        </xsd:restriction>
      </xsd:simpleType>
    </xsd:element>
    <xsd:element name="Object" ma:index="10" nillable="true" ma:displayName="Object" ma:internalName="Object">
      <xsd:simpleType>
        <xsd:restriction base="dms:Text">
          <xsd:maxLength value="255"/>
        </xsd:restriction>
      </xsd:simpleType>
    </xsd:element>
    <xsd:element name="Date" ma:index="11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C0E500-30DA-4192-A090-0C99518F72D8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e2141617-a527-43ea-bd46-be3e5df55af0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1820F76-3509-4BB3-9BC2-7B4C07DF88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A89A00-2BF7-43EA-B985-40697834B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41617-a527-43ea-bd46-be3e5df55a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14239</TotalTime>
  <Words>363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vbaglin</dc:creator>
  <cp:lastModifiedBy>Vincent Baglin</cp:lastModifiedBy>
  <cp:revision>899</cp:revision>
  <cp:lastPrinted>2012-03-28T14:05:27Z</cp:lastPrinted>
  <dcterms:created xsi:type="dcterms:W3CDTF">2008-09-17T08:36:14Z</dcterms:created>
  <dcterms:modified xsi:type="dcterms:W3CDTF">2012-08-20T16:10:51Z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0x010100F62679B194E2564B91C6569AB8ABDAFA</vt:lpwstr>
  </property>
</Properties>
</file>