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8" r:id="rId4"/>
    <p:sldId id="260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11" autoAdjust="0"/>
    <p:restoredTop sz="94685" autoAdjust="0"/>
  </p:normalViewPr>
  <p:slideViewPr>
    <p:cSldViewPr snapToGrid="0">
      <p:cViewPr varScale="1">
        <p:scale>
          <a:sx n="115" d="100"/>
          <a:sy n="115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757E-7473-4833-964B-C1503BD9C681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90989-9C53-4165-BAE9-CCCC016052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90989-9C53-4165-BAE9-CCCC016052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B9E-9775-4C35-9E40-250D328E70BC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1B12-E865-4897-A319-4A02504B49EA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0A5B-F1AC-4456-9801-38342B1886CF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68F1-E8BF-4FB6-B740-66EED50AA57D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9738-B828-48CC-ACB3-750A3CE8D94E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C974-A5C9-4B2C-AB3B-1A2277ED1AC3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9FE1-5B69-4415-BDE7-9B48FD364F41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01BB-F0A1-4B20-9453-F4909855389C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D0A44-A0CD-4D19-8234-6968F95FE973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E69C-D82B-46A0-A6A4-7ED7F5C22905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FED1-28E7-4FE6-B898-3B67A66C8460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F35D-C963-45AB-8740-EEBE66BB4CBA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0C2C-73A2-4010-A99B-918A450F95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hyperlink" Target="http://cdsweb.cern.ch/record/118026/files/p1.pdf" TargetMode="External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4.e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6.png"/><Relationship Id="rId10" Type="http://schemas.openxmlformats.org/officeDocument/2006/relationships/image" Target="../media/image12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Beam impedance of </a:t>
            </a:r>
            <a:br>
              <a:rPr lang="en-US" dirty="0" smtClean="0"/>
            </a:br>
            <a:r>
              <a:rPr lang="en-US" dirty="0" smtClean="0"/>
              <a:t>63mm VM with </a:t>
            </a:r>
            <a:r>
              <a:rPr lang="en-US" dirty="0" smtClean="0"/>
              <a:t> </a:t>
            </a:r>
            <a:r>
              <a:rPr lang="en-US" dirty="0" smtClean="0"/>
              <a:t>unshielded Bellows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dirty="0" smtClean="0"/>
              <a:t> 20/8 2012</a:t>
            </a:r>
            <a:endParaRPr lang="en-US" dirty="0" smtClean="0"/>
          </a:p>
          <a:p>
            <a:r>
              <a:rPr lang="en-US" dirty="0" err="1" smtClean="0"/>
              <a:t>O.Berrig</a:t>
            </a:r>
            <a:r>
              <a:rPr lang="en-US" dirty="0" smtClean="0"/>
              <a:t> &amp;</a:t>
            </a:r>
            <a:r>
              <a:rPr lang="en-US" dirty="0" smtClean="0"/>
              <a:t> </a:t>
            </a:r>
            <a:r>
              <a:rPr lang="en-US" dirty="0" smtClean="0"/>
              <a:t>B. </a:t>
            </a:r>
            <a:r>
              <a:rPr lang="en-US" dirty="0" smtClean="0"/>
              <a:t>Salvant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CST model of the VM module (diameter = 63 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142" y="1600200"/>
            <a:ext cx="487171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478876" y="3034145"/>
            <a:ext cx="0" cy="1762299"/>
          </a:xfrm>
          <a:prstGeom prst="straightConnector1">
            <a:avLst/>
          </a:prstGeom>
          <a:ln w="317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60071" y="3312037"/>
            <a:ext cx="964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63 mm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CST model of </a:t>
            </a:r>
            <a:r>
              <a:rPr lang="en-US" dirty="0" smtClean="0"/>
              <a:t>the RF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158" y="1430569"/>
            <a:ext cx="2716213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Theory</a:t>
            </a:r>
            <a:br>
              <a:rPr lang="en-US" dirty="0" smtClean="0"/>
            </a:br>
            <a:r>
              <a:rPr lang="en-US" sz="800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200" u="sng" dirty="0" smtClean="0">
                <a:hlinkClick r:id="rId4"/>
              </a:rPr>
              <a:t>http://cdsweb.cern.ch/record/118026/files/p1.pdf</a:t>
            </a:r>
            <a:r>
              <a:rPr lang="en-GB" sz="2200" dirty="0" smtClean="0"/>
              <a:t> </a:t>
            </a:r>
            <a:r>
              <a:rPr lang="en-US" sz="2200" dirty="0" smtClean="0"/>
              <a:t>( page 87 )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44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This term vanishes at high energy </a:t>
            </a:r>
            <a:r>
              <a:rPr lang="en-US" dirty="0" smtClean="0">
                <a:solidFill>
                  <a:srgbClr val="FF0000"/>
                </a:solidFill>
              </a:rPr>
              <a:t>(ɣ </a:t>
            </a:r>
            <a:r>
              <a:rPr lang="en-US" dirty="0" smtClean="0">
                <a:solidFill>
                  <a:srgbClr val="FF0000"/>
                </a:solidFill>
              </a:rPr>
              <a:t>large 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952625" y="1676400"/>
            <a:ext cx="5272088" cy="1143005"/>
            <a:chOff x="1952625" y="1676395"/>
            <a:chExt cx="5272088" cy="1143005"/>
          </a:xfrm>
        </p:grpSpPr>
        <p:sp>
          <p:nvSpPr>
            <p:cNvPr id="16" name="TextBox 15"/>
            <p:cNvSpPr txBox="1"/>
            <p:nvPr/>
          </p:nvSpPr>
          <p:spPr>
            <a:xfrm>
              <a:off x="2743199" y="1896070"/>
              <a:ext cx="2363057" cy="923330"/>
            </a:xfrm>
            <a:prstGeom prst="rect">
              <a:avLst/>
            </a:prstGeom>
            <a:solidFill>
              <a:srgbClr val="FF0000">
                <a:alpha val="59000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/>
            </a:p>
          </p:txBody>
        </p:sp>
        <p:graphicFrame>
          <p:nvGraphicFramePr>
            <p:cNvPr id="7" name="Content Placeholder 6"/>
            <p:cNvGraphicFramePr>
              <a:graphicFrameLocks noGrp="1" noChangeAspect="1"/>
            </p:cNvGraphicFramePr>
            <p:nvPr>
              <p:ph idx="1"/>
            </p:nvPr>
          </p:nvGraphicFramePr>
          <p:xfrm>
            <a:off x="1952625" y="2028820"/>
            <a:ext cx="5272088" cy="695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9" name="Equation" r:id="rId5" imgW="4431960" imgH="583920" progId="Equation.3">
                    <p:embed/>
                  </p:oleObj>
                </mc:Choice>
                <mc:Fallback>
                  <p:oleObj name="Equation" r:id="rId5" imgW="4431960" imgH="583920" progId="Equation.3">
                    <p:embed/>
                    <p:pic>
                      <p:nvPicPr>
                        <p:cNvPr id="0" name="Content Placeholder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2625" y="2028820"/>
                          <a:ext cx="5272088" cy="695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 rot="10800000" flipV="1">
              <a:off x="3810000" y="1676395"/>
              <a:ext cx="533400" cy="152399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447800" y="2887682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Z</a:t>
            </a:r>
            <a:r>
              <a:rPr lang="en-US" sz="2000" i="1" baseline="-25000" dirty="0" smtClean="0"/>
              <a:t>L </a:t>
            </a:r>
            <a:r>
              <a:rPr lang="en-US" dirty="0" smtClean="0"/>
              <a:t>  = Longitudinal impedance. It is a function of frequency  </a:t>
            </a:r>
            <a:r>
              <a:rPr lang="en-US" i="1" dirty="0" smtClean="0"/>
              <a:t>Z</a:t>
            </a:r>
            <a:r>
              <a:rPr lang="en-US" i="1" baseline="-25000" dirty="0" smtClean="0"/>
              <a:t>L</a:t>
            </a:r>
            <a:r>
              <a:rPr lang="en-US" dirty="0" smtClean="0"/>
              <a:t>(f)</a:t>
            </a:r>
          </a:p>
          <a:p>
            <a:r>
              <a:rPr lang="en-US" dirty="0" smtClean="0"/>
              <a:t>n    = (f/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rev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rev</a:t>
            </a:r>
            <a:r>
              <a:rPr lang="en-US" dirty="0" smtClean="0"/>
              <a:t> = Revolution frequency. For the LHC it is 11.2455 kHz </a:t>
            </a:r>
          </a:p>
          <a:p>
            <a:r>
              <a:rPr lang="en-US" dirty="0" smtClean="0">
                <a:cs typeface="GreekS"/>
              </a:rPr>
              <a:t>      =  Relativistic beta ~ 1</a:t>
            </a:r>
          </a:p>
          <a:p>
            <a:r>
              <a:rPr lang="en-US" dirty="0" smtClean="0"/>
              <a:t>      =  Relativistic gamma</a:t>
            </a:r>
          </a:p>
          <a:p>
            <a:r>
              <a:rPr lang="en-US" i="1" dirty="0" smtClean="0"/>
              <a:t>Z</a:t>
            </a:r>
            <a:r>
              <a:rPr lang="en-US" i="1" baseline="-25000" dirty="0" smtClean="0"/>
              <a:t>0</a:t>
            </a:r>
            <a:r>
              <a:rPr lang="en-US" dirty="0" smtClean="0"/>
              <a:t>   =  Intrinsic impedance (                                 )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    =  Radius of  the beam 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    =  Radius of the inner of the bellow (= radius of beam pipe)</a:t>
            </a:r>
          </a:p>
          <a:p>
            <a:r>
              <a:rPr lang="en-US" i="1" dirty="0" smtClean="0"/>
              <a:t>b’   </a:t>
            </a:r>
            <a:r>
              <a:rPr lang="en-US" dirty="0" smtClean="0"/>
              <a:t>=  Radius of the outer fold of  bellow</a:t>
            </a:r>
          </a:p>
          <a:p>
            <a:r>
              <a:rPr lang="en-US" i="1" dirty="0" smtClean="0"/>
              <a:t>L</a:t>
            </a:r>
            <a:r>
              <a:rPr lang="en-US" dirty="0" smtClean="0"/>
              <a:t>    =   Accumulated length of the bellow, with an outer radius.</a:t>
            </a:r>
          </a:p>
          <a:p>
            <a:r>
              <a:rPr lang="en-US" dirty="0" smtClean="0"/>
              <a:t>           It is approximately half of the length of the bellow,</a:t>
            </a:r>
          </a:p>
          <a:p>
            <a:r>
              <a:rPr lang="en-US" dirty="0" smtClean="0"/>
              <a:t>           since approximately half the length has an outer radius,</a:t>
            </a:r>
          </a:p>
          <a:p>
            <a:r>
              <a:rPr lang="en-US" dirty="0" smtClean="0"/>
              <a:t>           and half of the length has an inner radius</a:t>
            </a:r>
          </a:p>
          <a:p>
            <a:r>
              <a:rPr lang="en-US" i="1" dirty="0" smtClean="0"/>
              <a:t>R</a:t>
            </a:r>
            <a:r>
              <a:rPr lang="en-US" dirty="0" smtClean="0"/>
              <a:t>    =  Radius of the accelerator. For LHC it is (26659 m / </a:t>
            </a:r>
            <a:r>
              <a:rPr lang="en-US" dirty="0" smtClean="0"/>
              <a:t>2</a:t>
            </a:r>
            <a:r>
              <a:rPr lang="en-US" b="1" dirty="0">
                <a:latin typeface="GreekC" pitchFamily="2" charset="0"/>
              </a:rPr>
              <a:t>π</a:t>
            </a:r>
            <a:r>
              <a:rPr lang="en-US" dirty="0" smtClean="0"/>
              <a:t>)</a:t>
            </a:r>
            <a:endParaRPr lang="en-US" dirty="0" smtClean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14800" y="4267200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7" imgW="1523880" imgH="533160" progId="Equation.3">
                  <p:embed/>
                </p:oleObj>
              </mc:Choice>
              <mc:Fallback>
                <p:oleObj name="Equation" r:id="rId7" imgW="152388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1524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524000" y="3886200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9" imgW="190440" imgH="241200" progId="Equation.3">
                  <p:embed/>
                </p:oleObj>
              </mc:Choice>
              <mc:Fallback>
                <p:oleObj name="Equation" r:id="rId9" imgW="1904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1905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68526"/>
              </p:ext>
            </p:extLst>
          </p:nvPr>
        </p:nvGraphicFramePr>
        <p:xfrm>
          <a:off x="1543050" y="4139159"/>
          <a:ext cx="152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11" imgW="152280" imgH="203040" progId="Equation.3">
                  <p:embed/>
                </p:oleObj>
              </mc:Choice>
              <mc:Fallback>
                <p:oleObj name="Equation" r:id="rId11" imgW="15228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4139159"/>
                        <a:ext cx="1524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43155" y="1248310"/>
          <a:ext cx="635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5" name="Equation" r:id="rId3" imgW="634680" imgH="507960" progId="Equation.3">
                  <p:embed/>
                </p:oleObj>
              </mc:Choice>
              <mc:Fallback>
                <p:oleObj name="Equation" r:id="rId3" imgW="63468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55" y="1248310"/>
                        <a:ext cx="635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381080"/>
              </p:ext>
            </p:extLst>
          </p:nvPr>
        </p:nvGraphicFramePr>
        <p:xfrm>
          <a:off x="5994971" y="3454400"/>
          <a:ext cx="685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6" name="Equation" r:id="rId5" imgW="685800" imgH="253800" progId="Equation.3">
                  <p:embed/>
                </p:oleObj>
              </mc:Choice>
              <mc:Fallback>
                <p:oleObj name="Equation" r:id="rId5" imgW="6858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971" y="3454400"/>
                        <a:ext cx="685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 bwMode="black">
          <a:xfrm>
            <a:off x="1371600" y="3200400"/>
            <a:ext cx="909263" cy="5137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33800" y="2057400"/>
            <a:ext cx="2743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  <a:p>
            <a:endParaRPr lang="en-US" sz="800" dirty="0" smtClean="0"/>
          </a:p>
        </p:txBody>
      </p:sp>
      <p:graphicFrame>
        <p:nvGraphicFramePr>
          <p:cNvPr id="6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204259"/>
              </p:ext>
            </p:extLst>
          </p:nvPr>
        </p:nvGraphicFramePr>
        <p:xfrm>
          <a:off x="3276600" y="2230438"/>
          <a:ext cx="49291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7" name="Equation" r:id="rId7" imgW="4686120" imgH="431640" progId="Equation.3">
                  <p:embed/>
                </p:oleObj>
              </mc:Choice>
              <mc:Fallback>
                <p:oleObj name="Equation" r:id="rId7" imgW="4686120" imgH="431640" progId="Equation.3">
                  <p:embed/>
                  <p:pic>
                    <p:nvPicPr>
                      <p:cNvPr id="0" name="Content Placeholder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30438"/>
                        <a:ext cx="49291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77298" y="2438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======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462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936088"/>
              </p:ext>
            </p:extLst>
          </p:nvPr>
        </p:nvGraphicFramePr>
        <p:xfrm>
          <a:off x="835025" y="4792663"/>
          <a:ext cx="22923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48" name="Equation" r:id="rId9" imgW="1701720" imgH="393480" progId="Equation.3">
                  <p:embed/>
                </p:oleObj>
              </mc:Choice>
              <mc:Fallback>
                <p:oleObj name="Equation" r:id="rId9" imgW="170172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025" y="4792663"/>
                        <a:ext cx="2292350" cy="530225"/>
                      </a:xfrm>
                      <a:prstGeom prst="rect">
                        <a:avLst/>
                      </a:prstGeom>
                      <a:solidFill>
                        <a:schemeClr val="bg1">
                          <a:alpha val="44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3252" y="5503523"/>
            <a:ext cx="8275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Where:    p = 2.405 for the first zero of the TM mode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[ J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)=0 for cylindrical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geometry ]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c = speed of light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b = radius of beam pipe</a:t>
            </a:r>
          </a:p>
        </p:txBody>
      </p:sp>
      <p:sp>
        <p:nvSpPr>
          <p:cNvPr id="13" name="Arc 12"/>
          <p:cNvSpPr/>
          <p:nvPr/>
        </p:nvSpPr>
        <p:spPr>
          <a:xfrm rot="5400000">
            <a:off x="4665846" y="114300"/>
            <a:ext cx="1981200" cy="4191000"/>
          </a:xfrm>
          <a:prstGeom prst="arc">
            <a:avLst>
              <a:gd name="adj1" fmla="val 17347532"/>
              <a:gd name="adj2" fmla="val 0"/>
            </a:avLst>
          </a:prstGeom>
          <a:ln w="158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3" idx="2"/>
          </p:cNvCxnSpPr>
          <p:nvPr/>
        </p:nvCxnSpPr>
        <p:spPr>
          <a:xfrm flipH="1">
            <a:off x="2424703" y="3200400"/>
            <a:ext cx="3231743" cy="15410"/>
          </a:xfrm>
          <a:prstGeom prst="straightConnector1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-1041114" y="3845958"/>
            <a:ext cx="4799742" cy="5137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328796" y="3534352"/>
            <a:ext cx="4578844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226085" y="1871246"/>
            <a:ext cx="5537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formula is only valid up to the first cut-off frequency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1677194" y="4190206"/>
            <a:ext cx="1219200" cy="158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32320" y="2877234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Value of the beam impedance, when the RF fingers are not pressed together</a:t>
            </a:r>
            <a:endParaRPr lang="en-GB" sz="9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972598" y="2727606"/>
            <a:ext cx="0" cy="149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325"/>
            <a:ext cx="8545484" cy="714577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Effect of </a:t>
            </a:r>
            <a:r>
              <a:rPr lang="en-US" dirty="0" smtClean="0"/>
              <a:t>pressing the RF fingers together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0C2C-73A2-4010-A99B-918A450F952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59" y="1178705"/>
            <a:ext cx="2787650" cy="20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086100" y="1271847"/>
            <a:ext cx="19742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283527" y="1200150"/>
            <a:ext cx="450273" cy="716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52733" y="1195503"/>
            <a:ext cx="450273" cy="716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28834" y="1200150"/>
            <a:ext cx="450273" cy="7169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1181346"/>
            <a:ext cx="463550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1252913"/>
            <a:ext cx="201613" cy="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H="1" flipV="1">
            <a:off x="5003005" y="1193006"/>
            <a:ext cx="107156" cy="1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3726656" y="1200150"/>
            <a:ext cx="107156" cy="1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79106" y="1269206"/>
            <a:ext cx="273844" cy="238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238500" y="3783807"/>
            <a:ext cx="2437504" cy="240185"/>
            <a:chOff x="3088866" y="3783807"/>
            <a:chExt cx="2437504" cy="24018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088866" y="4009590"/>
              <a:ext cx="19742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257501" y="3863192"/>
              <a:ext cx="450273" cy="71697"/>
            </a:xfrm>
            <a:prstGeom prst="line">
              <a:avLst/>
            </a:prstGeom>
            <a:ln w="25400">
              <a:solidFill>
                <a:srgbClr val="FF0000"/>
              </a:solidFill>
            </a:ln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4757" y="4000180"/>
              <a:ext cx="201613" cy="238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3" name="Straight Connector 32"/>
            <p:cNvCxnSpPr/>
            <p:nvPr/>
          </p:nvCxnSpPr>
          <p:spPr>
            <a:xfrm flipH="1" flipV="1">
              <a:off x="4831986" y="3785493"/>
              <a:ext cx="107156" cy="1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3679548" y="3789474"/>
              <a:ext cx="107156" cy="11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4167529" y="4006949"/>
              <a:ext cx="273844" cy="238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412422" y="3860817"/>
              <a:ext cx="450273" cy="71697"/>
            </a:xfrm>
            <a:prstGeom prst="line">
              <a:avLst/>
            </a:prstGeom>
            <a:ln w="25400">
              <a:solidFill>
                <a:srgbClr val="FF0000"/>
              </a:solidFill>
            </a:ln>
            <a:scene3d>
              <a:camera prst="orthographicFront">
                <a:rot lat="0" lon="0" rev="1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781425" y="3788569"/>
              <a:ext cx="395288" cy="2262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933950" y="3783807"/>
              <a:ext cx="395288" cy="2262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44735" y="5817978"/>
            <a:ext cx="2438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4" name="Straight Connector 43"/>
          <p:cNvCxnSpPr/>
          <p:nvPr/>
        </p:nvCxnSpPr>
        <p:spPr>
          <a:xfrm>
            <a:off x="3241963" y="3990110"/>
            <a:ext cx="0" cy="1862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680363" y="4001194"/>
            <a:ext cx="0" cy="1862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39364246"/>
              </p:ext>
            </p:extLst>
          </p:nvPr>
        </p:nvGraphicFramePr>
        <p:xfrm>
          <a:off x="6135890" y="2079106"/>
          <a:ext cx="1189038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Equation" r:id="rId7" imgW="1130040" imgH="228600" progId="Equation.3">
                  <p:embed/>
                </p:oleObj>
              </mc:Choice>
              <mc:Fallback>
                <p:oleObj name="Equation" r:id="rId7" imgW="1130040" imgH="228600" progId="Equation.3">
                  <p:embed/>
                  <p:pic>
                    <p:nvPicPr>
                      <p:cNvPr id="0" name="Content Placeholder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890" y="2079106"/>
                        <a:ext cx="1189038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57941839"/>
              </p:ext>
            </p:extLst>
          </p:nvPr>
        </p:nvGraphicFramePr>
        <p:xfrm>
          <a:off x="6096895" y="4734155"/>
          <a:ext cx="11890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name="Equation" r:id="rId9" imgW="1130040" imgH="228600" progId="Equation.3">
                  <p:embed/>
                </p:oleObj>
              </mc:Choice>
              <mc:Fallback>
                <p:oleObj name="Equation" r:id="rId9" imgW="1130040" imgH="228600" progId="Equation.3">
                  <p:embed/>
                  <p:pic>
                    <p:nvPicPr>
                      <p:cNvPr id="0" name="Object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895" y="4734155"/>
                        <a:ext cx="1189037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8781848"/>
              </p:ext>
            </p:extLst>
          </p:nvPr>
        </p:nvGraphicFramePr>
        <p:xfrm>
          <a:off x="6067541" y="3326939"/>
          <a:ext cx="17907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11" imgW="1701720" imgH="431640" progId="Equation.3">
                  <p:embed/>
                </p:oleObj>
              </mc:Choice>
              <mc:Fallback>
                <p:oleObj name="Equation" r:id="rId11" imgW="1701720" imgH="431640" progId="Equation.3">
                  <p:embed/>
                  <p:pic>
                    <p:nvPicPr>
                      <p:cNvPr id="0" name="Content Placeholder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541" y="3326939"/>
                        <a:ext cx="17907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6010101" y="5120640"/>
            <a:ext cx="2734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beam impedance is smaller, when the RF fingers are pressed together !!!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272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Equation</vt:lpstr>
      <vt:lpstr>Microsoft Equation 3.0</vt:lpstr>
      <vt:lpstr>Beam impedance of  63mm VM with  unshielded Bellows</vt:lpstr>
      <vt:lpstr>CST model of the VM module (diameter = 63 mm)</vt:lpstr>
      <vt:lpstr>CST model of the RF fingers</vt:lpstr>
      <vt:lpstr>Theory    http://cdsweb.cern.ch/record/118026/files/p1.pdf ( page 87 )  </vt:lpstr>
      <vt:lpstr>Theory</vt:lpstr>
      <vt:lpstr>Effect of pressing the RF fingers together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impedance of  ATLAS unshielded Bellows</dc:title>
  <dc:creator>bsalvant</dc:creator>
  <cp:lastModifiedBy>Olav Ejner Berrig</cp:lastModifiedBy>
  <cp:revision>171</cp:revision>
  <dcterms:created xsi:type="dcterms:W3CDTF">2011-01-31T14:14:18Z</dcterms:created>
  <dcterms:modified xsi:type="dcterms:W3CDTF">2012-08-20T15:29:13Z</dcterms:modified>
</cp:coreProperties>
</file>