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sldIdLst>
    <p:sldId id="256" r:id="rId2"/>
    <p:sldId id="264" r:id="rId3"/>
    <p:sldId id="257" r:id="rId4"/>
    <p:sldId id="267" r:id="rId5"/>
    <p:sldId id="279" r:id="rId6"/>
    <p:sldId id="280" r:id="rId7"/>
    <p:sldId id="260" r:id="rId8"/>
    <p:sldId id="269" r:id="rId9"/>
    <p:sldId id="270" r:id="rId10"/>
    <p:sldId id="271" r:id="rId11"/>
    <p:sldId id="286" r:id="rId12"/>
    <p:sldId id="285" r:id="rId13"/>
    <p:sldId id="287" r:id="rId14"/>
    <p:sldId id="289" r:id="rId15"/>
    <p:sldId id="288" r:id="rId16"/>
    <p:sldId id="290" r:id="rId17"/>
    <p:sldId id="26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30899-1CA5-4225-8716-4820C0F4DDA2}" type="datetimeFigureOut">
              <a:rPr lang="en-US" smtClean="0"/>
              <a:pPr/>
              <a:t>8/20/2012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DA465-2D26-4B24-9D46-98AEF0DC7E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4C643-5BE5-4714-BEDE-19F0077D2C9E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7C4C-FB6F-4168-B397-6729E27A567D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E1BF6-A475-4D65-B15D-66E6C309A1CE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4300D-839C-4C7A-AB6A-FD5AD83AFF7D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B4EAA-E87F-4A35-BF32-1076ED1DC58E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3F5B9-9C20-4613-AA60-2387C8DA59CC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91AC-5BB5-4FFC-B14A-BAE80FA5277C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9AA11-91AC-4AE0-A235-63BA195C7C6E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D7FF4-9ADF-4F31-B4E8-350FF5F7CCFB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AFE81-D68C-4C98-82BB-FB60F3255C08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E4F5-6BC8-45A5-A487-654A7895F82D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729D1-6C01-4617-86F8-054A59E64F83}" type="datetime1">
              <a:rPr lang="en-US" smtClean="0"/>
              <a:pPr/>
              <a:t>8/20/2012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C9F7A-6759-4574-8EA3-525F93435D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Electromagnetic Simulations of VMTSA Equipped with the </a:t>
            </a:r>
            <a:br>
              <a:rPr lang="en-US" smtClean="0"/>
            </a:br>
            <a:r>
              <a:rPr lang="en-US" smtClean="0"/>
              <a:t>Longer RF Fingers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2971800"/>
          </a:xfrm>
        </p:spPr>
        <p:txBody>
          <a:bodyPr>
            <a:normAutofit fontScale="85000" lnSpcReduction="20000"/>
          </a:bodyPr>
          <a:lstStyle/>
          <a:p>
            <a:r>
              <a:rPr lang="en-US" smtClean="0"/>
              <a:t>O. Kononenko</a:t>
            </a:r>
          </a:p>
          <a:p>
            <a:r>
              <a:rPr lang="en-US" smtClean="0"/>
              <a:t>BE/RF</a:t>
            </a:r>
          </a:p>
          <a:p>
            <a:endParaRPr lang="en-US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z="200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LRFF Meeting, CERN, August 21, 2012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Reflection for Different Gap Sizes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5500" t="5792" r="8500" b="3710"/>
          <a:stretch>
            <a:fillRect/>
          </a:stretch>
        </p:blipFill>
        <p:spPr bwMode="auto">
          <a:xfrm>
            <a:off x="1219200" y="1371600"/>
            <a:ext cx="65532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smtClean="0"/>
              <a:t>CST TD Simulations of VMTSA </a:t>
            </a:r>
            <a:br>
              <a:rPr lang="en-US" sz="4800" smtClean="0"/>
            </a:br>
            <a:endParaRPr lang="en-US" sz="4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2400" y="1219200"/>
            <a:ext cx="419100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full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walls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conforming fingers and 30mm gap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5380672"/>
            <a:ext cx="54864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</a:t>
            </a:r>
            <a:r>
              <a:rPr lang="en-US" smtClean="0">
                <a:solidFill>
                  <a:schemeClr val="bg1"/>
                </a:solidFill>
              </a:rPr>
              <a:t>- 10 lines per wavelength</a:t>
            </a:r>
          </a:p>
          <a:p>
            <a:r>
              <a:rPr lang="en-US" b="1" smtClean="0">
                <a:solidFill>
                  <a:schemeClr val="bg1"/>
                </a:solidFill>
              </a:rPr>
              <a:t>         - </a:t>
            </a:r>
            <a:r>
              <a:rPr lang="en-US" smtClean="0">
                <a:solidFill>
                  <a:schemeClr val="bg1"/>
                </a:solidFill>
              </a:rPr>
              <a:t>refine at PEC by factor 6</a:t>
            </a:r>
          </a:p>
          <a:p>
            <a:r>
              <a:rPr lang="en-US" smtClean="0">
                <a:solidFill>
                  <a:schemeClr val="bg1"/>
                </a:solidFill>
              </a:rPr>
              <a:t>         - 70mm bunch sigma</a:t>
            </a:r>
            <a:endParaRPr lang="en-US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400K hex mesh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/>
          <a:srcRect l="22500" t="26000" r="8500" b="36000"/>
          <a:stretch>
            <a:fillRect/>
          </a:stretch>
        </p:blipFill>
        <p:spPr bwMode="auto">
          <a:xfrm>
            <a:off x="1371600" y="2519570"/>
            <a:ext cx="6629400" cy="273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Longitudinal Wake Potential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16500" t="14384" r="1500" b="21233"/>
          <a:stretch>
            <a:fillRect/>
          </a:stretch>
        </p:blipFill>
        <p:spPr bwMode="auto">
          <a:xfrm>
            <a:off x="0" y="1371600"/>
            <a:ext cx="8782455" cy="5033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6324600"/>
            <a:ext cx="710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No surprise: introducing a gap we’re getting unwanted modes with high Q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Longitudinal Impedance Re(Z)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 l="16500" t="15068" r="1500" b="21233"/>
          <a:stretch>
            <a:fillRect/>
          </a:stretch>
        </p:blipFill>
        <p:spPr bwMode="auto">
          <a:xfrm>
            <a:off x="533400" y="1371600"/>
            <a:ext cx="8458200" cy="4796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5500" t="5113" r="8000" b="3665"/>
          <a:stretch>
            <a:fillRect/>
          </a:stretch>
        </p:blipFill>
        <p:spPr bwMode="auto">
          <a:xfrm>
            <a:off x="809625" y="5029200"/>
            <a:ext cx="5438776" cy="1828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95400" y="6324600"/>
            <a:ext cx="63509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Some of the resonances could also be seen in the wire simulations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Tangential Component of </a:t>
            </a:r>
            <a:br>
              <a:rPr lang="en-US" smtClean="0"/>
            </a:br>
            <a:r>
              <a:rPr lang="en-US" smtClean="0"/>
              <a:t>Magnetic Field for Conforming Fingers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Content Placeholder 6" descr="VMTSA_LongFingers_Conforming_TD_0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47084" y="1600200"/>
            <a:ext cx="7649831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Tangential Component of </a:t>
            </a:r>
            <a:br>
              <a:rPr lang="en-US" smtClean="0"/>
            </a:br>
            <a:r>
              <a:rPr lang="en-US" smtClean="0"/>
              <a:t>Magnetic Field for 30mm gap</a:t>
            </a:r>
            <a:endParaRPr lang="en-US" baseline="-25000"/>
          </a:p>
        </p:txBody>
      </p:sp>
      <p:pic>
        <p:nvPicPr>
          <p:cNvPr id="5" name="Content Placeholder 4" descr="VMTSA_LongFingers_30mm_Gap_TD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676400"/>
            <a:ext cx="7985231" cy="4724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6412468"/>
            <a:ext cx="7467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Unwanted modes with high Q have been excited near to the deformed fingers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HFSS Eigen Mode Analysis of </a:t>
            </a:r>
            <a:br>
              <a:rPr lang="en-US" smtClean="0"/>
            </a:br>
            <a:r>
              <a:rPr lang="en-US" smtClean="0"/>
              <a:t>30mm Gap</a:t>
            </a:r>
            <a:endParaRPr lang="en-US"/>
          </a:p>
        </p:txBody>
      </p:sp>
      <p:pic>
        <p:nvPicPr>
          <p:cNvPr id="5" name="Content Placeholder 4" descr="Untitl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951" t="14121" r="79068" b="49491"/>
          <a:stretch>
            <a:fillRect/>
          </a:stretch>
        </p:blipFill>
        <p:spPr>
          <a:xfrm>
            <a:off x="533400" y="1752600"/>
            <a:ext cx="3276600" cy="435612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62400" y="1705570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Most of the modes have been excited by 30mm gap, just some of them are eigen modes of the bellows.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114800" y="3548958"/>
            <a:ext cx="4267200" cy="262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209800" y="2743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Loss Density for the First Eigen Mode at 290MHz 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6183868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Loss denstity distribution looks similiar to CST.</a:t>
            </a:r>
            <a:endParaRPr lang="en-US" b="1" smtClean="0">
              <a:solidFill>
                <a:srgbClr val="FF0000"/>
              </a:solidFill>
            </a:endParaRPr>
          </a:p>
          <a:p>
            <a:r>
              <a:rPr lang="en-US" smtClean="0">
                <a:solidFill>
                  <a:srgbClr val="FF0000"/>
                </a:solidFill>
              </a:rPr>
              <a:t>These frequencies and losses crucially depend on the gap size and shape.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Conclusions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Long fingers with good contact =&gt; no impedance problems, no surprise</a:t>
            </a:r>
          </a:p>
          <a:p>
            <a:r>
              <a:rPr lang="en-US" smtClean="0"/>
              <a:t>Bad contact =&gt; impedance problems depending on the gap size/shape</a:t>
            </a:r>
          </a:p>
          <a:p>
            <a:r>
              <a:rPr lang="en-US" smtClean="0"/>
              <a:t>Need to measure ferrites properties to accomplish ferrites simulations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Study of the long RF fingers and comparison with the measurements</a:t>
            </a:r>
          </a:p>
          <a:p>
            <a:endParaRPr lang="en-US" smtClean="0"/>
          </a:p>
          <a:p>
            <a:r>
              <a:rPr lang="en-US" smtClean="0"/>
              <a:t>Many ways to deform the fingers, the gap has been introduced in CST modeller in the simplest way</a:t>
            </a:r>
          </a:p>
          <a:p>
            <a:endParaRPr lang="en-US" smtClean="0"/>
          </a:p>
          <a:p>
            <a:r>
              <a:rPr lang="en-US" smtClean="0"/>
              <a:t>Different gap sizes have been studied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RF Fingers Deformation in VMTSA</a:t>
            </a:r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761" t="23571" r="22820" b="7401"/>
          <a:stretch>
            <a:fillRect/>
          </a:stretch>
        </p:blipFill>
        <p:spPr bwMode="auto">
          <a:xfrm>
            <a:off x="990600" y="1295400"/>
            <a:ext cx="702538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1371600"/>
            <a:ext cx="4572000" cy="548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Simulated Models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980" t="18520" r="7797" b="32655"/>
          <a:stretch>
            <a:fillRect/>
          </a:stretch>
        </p:blipFill>
        <p:spPr bwMode="auto">
          <a:xfrm>
            <a:off x="4953000" y="1515069"/>
            <a:ext cx="2633694" cy="122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620000" y="1411069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Conforming </a:t>
            </a:r>
          </a:p>
          <a:p>
            <a:r>
              <a:rPr lang="en-US" smtClean="0"/>
              <a:t>fingers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243840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Wire,</a:t>
            </a:r>
          </a:p>
          <a:p>
            <a:r>
              <a:rPr lang="en-US" smtClean="0"/>
              <a:t>conforming </a:t>
            </a:r>
          </a:p>
          <a:p>
            <a:r>
              <a:rPr lang="en-US" smtClean="0"/>
              <a:t>fingers</a:t>
            </a:r>
            <a:endParaRPr 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29008" t="19652" r="2290" b="33674"/>
          <a:stretch>
            <a:fillRect/>
          </a:stretch>
        </p:blipFill>
        <p:spPr bwMode="auto">
          <a:xfrm>
            <a:off x="4953000" y="2944707"/>
            <a:ext cx="2590800" cy="1093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 l="40478" t="34347" r="17176" b="37597"/>
          <a:stretch>
            <a:fillRect/>
          </a:stretch>
        </p:blipFill>
        <p:spPr bwMode="auto">
          <a:xfrm>
            <a:off x="4953000" y="4267200"/>
            <a:ext cx="2590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696200" y="28588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Bad contact 1</a:t>
            </a:r>
            <a:r>
              <a:rPr lang="en-US" baseline="30000" smtClean="0"/>
              <a:t>st</a:t>
            </a:r>
            <a:r>
              <a:rPr lang="en-US" smtClean="0"/>
              <a:t> type</a:t>
            </a:r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 cstate="print"/>
          <a:srcRect l="7419" t="37040" r="9805" b="24720"/>
          <a:stretch>
            <a:fillRect/>
          </a:stretch>
        </p:blipFill>
        <p:spPr bwMode="auto">
          <a:xfrm>
            <a:off x="1295400" y="3999131"/>
            <a:ext cx="297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6200" y="3922931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Wire,</a:t>
            </a:r>
          </a:p>
          <a:p>
            <a:r>
              <a:rPr lang="en-US" smtClean="0"/>
              <a:t>no fingers</a:t>
            </a:r>
            <a:endParaRPr lang="en-US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6" cstate="print"/>
          <a:srcRect l="3922" t="37803" r="2745" b="33589"/>
          <a:stretch>
            <a:fillRect/>
          </a:stretch>
        </p:blipFill>
        <p:spPr bwMode="auto">
          <a:xfrm>
            <a:off x="4914900" y="5562600"/>
            <a:ext cx="26289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696200" y="41910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Bad contact 2</a:t>
            </a:r>
            <a:r>
              <a:rPr lang="en-US" baseline="30000" smtClean="0"/>
              <a:t>nd</a:t>
            </a:r>
            <a:r>
              <a:rPr lang="en-US" smtClean="0"/>
              <a:t> type</a:t>
            </a:r>
          </a:p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96200" y="5486400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Ferrites in, Philips 8C11</a:t>
            </a:r>
          </a:p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6200" y="3922931"/>
            <a:ext cx="42672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00600" y="1447800"/>
            <a:ext cx="41910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800600" y="4199930"/>
            <a:ext cx="41910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800600" y="5523905"/>
            <a:ext cx="4191000" cy="9144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200" y="2475131"/>
            <a:ext cx="4267200" cy="1295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 cstate="print"/>
          <a:srcRect l="5516" t="32999" r="5516" b="32999"/>
          <a:stretch>
            <a:fillRect/>
          </a:stretch>
        </p:blipFill>
        <p:spPr bwMode="auto">
          <a:xfrm>
            <a:off x="1257300" y="5446931"/>
            <a:ext cx="3009900" cy="85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Rectangle 26"/>
          <p:cNvSpPr/>
          <p:nvPr/>
        </p:nvSpPr>
        <p:spPr>
          <a:xfrm>
            <a:off x="76200" y="5275481"/>
            <a:ext cx="4267200" cy="1219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52400" y="5370731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Wire,</a:t>
            </a:r>
          </a:p>
          <a:p>
            <a:r>
              <a:rPr lang="en-US" smtClean="0"/>
              <a:t>20-40mm gaps</a:t>
            </a:r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2400" y="6572250"/>
            <a:ext cx="304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981200" y="6572250"/>
            <a:ext cx="304800" cy="228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57200" y="6507718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Completed</a:t>
            </a:r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286000" y="649605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In progress</a:t>
            </a:r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0" y="1066800"/>
            <a:ext cx="1877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Old longer fingers</a:t>
            </a:r>
            <a:endParaRPr lang="en-US" b="1"/>
          </a:p>
        </p:txBody>
      </p:sp>
      <p:sp>
        <p:nvSpPr>
          <p:cNvPr id="30" name="TextBox 29"/>
          <p:cNvSpPr txBox="1"/>
          <p:nvPr/>
        </p:nvSpPr>
        <p:spPr>
          <a:xfrm>
            <a:off x="7038975" y="1114425"/>
            <a:ext cx="2068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New shorter fingers</a:t>
            </a:r>
            <a:endParaRPr lang="en-US" b="1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print"/>
          <a:srcRect l="11945" t="26799" r="17865" b="26126"/>
          <a:stretch>
            <a:fillRect/>
          </a:stretch>
        </p:blipFill>
        <p:spPr bwMode="auto">
          <a:xfrm>
            <a:off x="1933575" y="2513231"/>
            <a:ext cx="213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47625" y="1466850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Conforming </a:t>
            </a:r>
          </a:p>
          <a:p>
            <a:r>
              <a:rPr lang="en-US" smtClean="0"/>
              <a:t>and bad contact</a:t>
            </a:r>
          </a:p>
          <a:p>
            <a:r>
              <a:rPr lang="en-US" smtClean="0"/>
              <a:t>fingers</a:t>
            </a:r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 cstate="print"/>
          <a:srcRect l="39000" t="35616" r="3000" b="47946"/>
          <a:stretch>
            <a:fillRect/>
          </a:stretch>
        </p:blipFill>
        <p:spPr bwMode="auto">
          <a:xfrm>
            <a:off x="1676400" y="1600200"/>
            <a:ext cx="2590800" cy="536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76200" y="1447800"/>
            <a:ext cx="42672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VMTSA with Wire and No Fingers</a:t>
            </a:r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4677" t="31989" r="5518" b="10768"/>
          <a:stretch>
            <a:fillRect/>
          </a:stretch>
        </p:blipFill>
        <p:spPr bwMode="auto">
          <a:xfrm>
            <a:off x="1394847" y="1905000"/>
            <a:ext cx="601531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own Arrow 3"/>
          <p:cNvSpPr/>
          <p:nvPr/>
        </p:nvSpPr>
        <p:spPr>
          <a:xfrm rot="17981554">
            <a:off x="1408359" y="3915378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0890" y="3632008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1</a:t>
            </a:r>
            <a:endParaRPr lang="en-US" b="1"/>
          </a:p>
        </p:txBody>
      </p:sp>
      <p:sp>
        <p:nvSpPr>
          <p:cNvPr id="6" name="Down Arrow 5"/>
          <p:cNvSpPr/>
          <p:nvPr/>
        </p:nvSpPr>
        <p:spPr>
          <a:xfrm rot="2393364">
            <a:off x="7396110" y="2266945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546168" y="1859143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2</a:t>
            </a:r>
            <a:endParaRPr lang="en-US" b="1"/>
          </a:p>
        </p:txBody>
      </p:sp>
      <p:sp>
        <p:nvSpPr>
          <p:cNvPr id="8" name="Down Arrow 7"/>
          <p:cNvSpPr/>
          <p:nvPr/>
        </p:nvSpPr>
        <p:spPr>
          <a:xfrm rot="17981554">
            <a:off x="3868716" y="234077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071247" y="2057400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Copper</a:t>
            </a:r>
            <a:endParaRPr lang="en-US" b="1"/>
          </a:p>
        </p:txBody>
      </p:sp>
      <p:sp>
        <p:nvSpPr>
          <p:cNvPr id="10" name="Down Arrow 9"/>
          <p:cNvSpPr/>
          <p:nvPr/>
        </p:nvSpPr>
        <p:spPr>
          <a:xfrm>
            <a:off x="5814447" y="20574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3447" y="1600200"/>
            <a:ext cx="106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Perfect H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228600" y="1166247"/>
            <a:ext cx="4191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180 </a:t>
            </a:r>
            <a:r>
              <a:rPr lang="en-US" smtClean="0">
                <a:solidFill>
                  <a:schemeClr val="bg1"/>
                </a:solidFill>
              </a:rPr>
              <a:t>deg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smtClean="0">
                <a:solidFill>
                  <a:schemeClr val="bg1"/>
                </a:solidFill>
              </a:rPr>
              <a:t>the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outer walls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4953000"/>
            <a:ext cx="54864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- second order </a:t>
            </a:r>
            <a:r>
              <a:rPr lang="en-US" smtClean="0">
                <a:solidFill>
                  <a:schemeClr val="bg1"/>
                </a:solidFill>
              </a:rPr>
              <a:t>basis functions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curvilinear </a:t>
            </a:r>
            <a:r>
              <a:rPr lang="en-US" smtClean="0">
                <a:solidFill>
                  <a:schemeClr val="bg1"/>
                </a:solidFill>
              </a:rPr>
              <a:t>elements enabled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0.01 s-parameters accuracy =&gt; ~170K tet10 mesh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discrete sweep from 20MHz to 2GHz, 10MHz step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6" name="Down Arrow 15"/>
          <p:cNvSpPr/>
          <p:nvPr/>
        </p:nvSpPr>
        <p:spPr>
          <a:xfrm rot="7083336">
            <a:off x="7122460" y="2868649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43800" y="3288268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Wire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Transmission, no Fingers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5406" y="1676400"/>
            <a:ext cx="508460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3" descr="c9small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571" t="6130" r="7143"/>
          <a:stretch>
            <a:fillRect/>
          </a:stretch>
        </p:blipFill>
        <p:spPr>
          <a:xfrm>
            <a:off x="4683745" y="1905000"/>
            <a:ext cx="4155455" cy="3276600"/>
          </a:xfrm>
          <a:solidFill>
            <a:schemeClr val="accent1">
              <a:alpha val="0"/>
            </a:schemeClr>
          </a:solidFill>
        </p:spPr>
      </p:pic>
      <p:sp>
        <p:nvSpPr>
          <p:cNvPr id="7" name="Rectangle 6"/>
          <p:cNvSpPr/>
          <p:nvPr/>
        </p:nvSpPr>
        <p:spPr>
          <a:xfrm>
            <a:off x="5029200" y="5257800"/>
            <a:ext cx="3733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smtClean="0"/>
              <a:t>Jean-Luc Nougaret, VMTSA measurements, </a:t>
            </a:r>
          </a:p>
          <a:p>
            <a:r>
              <a:rPr lang="en-US" sz="1600" smtClean="0"/>
              <a:t>December 2011-January 2012</a:t>
            </a:r>
          </a:p>
          <a:p>
            <a:r>
              <a:rPr lang="en-US" smtClean="0"/>
              <a:t> 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7200" y="6172200"/>
            <a:ext cx="544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Good agreement of the CST/HFSS/Measurements results</a:t>
            </a:r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11945" t="26799" r="17865" b="24566"/>
          <a:stretch>
            <a:fillRect/>
          </a:stretch>
        </p:blipFill>
        <p:spPr bwMode="auto">
          <a:xfrm>
            <a:off x="1524000" y="1752600"/>
            <a:ext cx="6096000" cy="359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VMTSA with Wire and Comforming Fingers</a:t>
            </a:r>
            <a:endParaRPr lang="en-US"/>
          </a:p>
        </p:txBody>
      </p:sp>
      <p:sp>
        <p:nvSpPr>
          <p:cNvPr id="4" name="Down Arrow 3"/>
          <p:cNvSpPr/>
          <p:nvPr/>
        </p:nvSpPr>
        <p:spPr>
          <a:xfrm rot="17981554">
            <a:off x="1869530" y="363617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14400" y="3429000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1</a:t>
            </a:r>
            <a:endParaRPr lang="en-US" b="1"/>
          </a:p>
        </p:txBody>
      </p:sp>
      <p:sp>
        <p:nvSpPr>
          <p:cNvPr id="6" name="Down Arrow 5"/>
          <p:cNvSpPr/>
          <p:nvPr/>
        </p:nvSpPr>
        <p:spPr>
          <a:xfrm rot="2393364">
            <a:off x="7475205" y="2266945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701463" y="1859143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2</a:t>
            </a:r>
            <a:endParaRPr lang="en-US" b="1"/>
          </a:p>
        </p:txBody>
      </p:sp>
      <p:sp>
        <p:nvSpPr>
          <p:cNvPr id="8" name="Down Arrow 7"/>
          <p:cNvSpPr/>
          <p:nvPr/>
        </p:nvSpPr>
        <p:spPr>
          <a:xfrm rot="17981554">
            <a:off x="2016669" y="249317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54843" y="237386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Copper</a:t>
            </a:r>
            <a:endParaRPr lang="en-US" b="1"/>
          </a:p>
        </p:txBody>
      </p:sp>
      <p:sp>
        <p:nvSpPr>
          <p:cNvPr id="10" name="Down Arrow 9"/>
          <p:cNvSpPr/>
          <p:nvPr/>
        </p:nvSpPr>
        <p:spPr>
          <a:xfrm>
            <a:off x="5814447" y="20574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3447" y="1600200"/>
            <a:ext cx="106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Perfect H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152400" y="1371600"/>
            <a:ext cx="4191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180 </a:t>
            </a:r>
            <a:r>
              <a:rPr lang="en-US" smtClean="0">
                <a:solidFill>
                  <a:schemeClr val="bg1"/>
                </a:solidFill>
              </a:rPr>
              <a:t>deg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smtClean="0">
                <a:solidFill>
                  <a:schemeClr val="bg1"/>
                </a:solidFill>
              </a:rPr>
              <a:t>the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outer walls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953000"/>
            <a:ext cx="54864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- second order </a:t>
            </a:r>
            <a:r>
              <a:rPr lang="en-US" smtClean="0">
                <a:solidFill>
                  <a:schemeClr val="bg1"/>
                </a:solidFill>
              </a:rPr>
              <a:t>basis functions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curvilinear </a:t>
            </a:r>
            <a:r>
              <a:rPr lang="en-US" smtClean="0">
                <a:solidFill>
                  <a:schemeClr val="bg1"/>
                </a:solidFill>
              </a:rPr>
              <a:t>elements enabled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discrete sweep from 20MHz to 2GHz, 20MHz step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0.01 s-parameters accuracy =&gt; ~220K tet10 mesh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6" name="Down Arrow 15"/>
          <p:cNvSpPr/>
          <p:nvPr/>
        </p:nvSpPr>
        <p:spPr>
          <a:xfrm rot="7083336">
            <a:off x="7122460" y="2868649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543800" y="3288268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Wire</a:t>
            </a:r>
            <a:endParaRPr lang="en-US" b="1"/>
          </a:p>
        </p:txBody>
      </p:sp>
      <p:pic>
        <p:nvPicPr>
          <p:cNvPr id="44036" name="Picture 4" descr="http://emetral.web.cern.ch/emetral/LRFF/im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105400"/>
            <a:ext cx="1803221" cy="1350031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4038600" y="6400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- no matching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http://emetral.web.cern.ch/emetral/LRFF/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953000"/>
            <a:ext cx="2057400" cy="1538958"/>
          </a:xfrm>
          <a:prstGeom prst="rect">
            <a:avLst/>
          </a:prstGeom>
          <a:noFill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 l="9179" t="23613" r="13857" b="24383"/>
          <a:stretch>
            <a:fillRect/>
          </a:stretch>
        </p:blipFill>
        <p:spPr bwMode="auto">
          <a:xfrm>
            <a:off x="1676400" y="1828800"/>
            <a:ext cx="6400800" cy="323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VMTSA with Wire and</a:t>
            </a:r>
            <a:br>
              <a:rPr lang="en-US" smtClean="0"/>
            </a:br>
            <a:r>
              <a:rPr lang="en-US" smtClean="0"/>
              <a:t> Deformed Fingers: 20-40mm gaps</a:t>
            </a:r>
            <a:endParaRPr lang="en-US"/>
          </a:p>
        </p:txBody>
      </p:sp>
      <p:sp>
        <p:nvSpPr>
          <p:cNvPr id="4" name="Down Arrow 3"/>
          <p:cNvSpPr/>
          <p:nvPr/>
        </p:nvSpPr>
        <p:spPr>
          <a:xfrm rot="17981554">
            <a:off x="1788069" y="355997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2939" y="3352800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1</a:t>
            </a:r>
            <a:endParaRPr lang="en-US" b="1"/>
          </a:p>
        </p:txBody>
      </p:sp>
      <p:sp>
        <p:nvSpPr>
          <p:cNvPr id="6" name="Down Arrow 5"/>
          <p:cNvSpPr/>
          <p:nvPr/>
        </p:nvSpPr>
        <p:spPr>
          <a:xfrm rot="2393364">
            <a:off x="8016042" y="2300102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55768" y="1992868"/>
            <a:ext cx="759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Port 2</a:t>
            </a:r>
            <a:endParaRPr lang="en-US" b="1"/>
          </a:p>
        </p:txBody>
      </p:sp>
      <p:sp>
        <p:nvSpPr>
          <p:cNvPr id="8" name="Down Arrow 7"/>
          <p:cNvSpPr/>
          <p:nvPr/>
        </p:nvSpPr>
        <p:spPr>
          <a:xfrm rot="17981554">
            <a:off x="2105569" y="2467771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43743" y="2424668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Copper</a:t>
            </a:r>
            <a:endParaRPr lang="en-US" b="1"/>
          </a:p>
        </p:txBody>
      </p:sp>
      <p:sp>
        <p:nvSpPr>
          <p:cNvPr id="10" name="Down Arrow 9"/>
          <p:cNvSpPr/>
          <p:nvPr/>
        </p:nvSpPr>
        <p:spPr>
          <a:xfrm>
            <a:off x="5814447" y="20574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3447" y="1600200"/>
            <a:ext cx="1061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Perfect H</a:t>
            </a:r>
            <a:endParaRPr lang="en-US" b="1"/>
          </a:p>
        </p:txBody>
      </p:sp>
      <p:sp>
        <p:nvSpPr>
          <p:cNvPr id="12" name="TextBox 11"/>
          <p:cNvSpPr txBox="1"/>
          <p:nvPr/>
        </p:nvSpPr>
        <p:spPr>
          <a:xfrm>
            <a:off x="152400" y="1371600"/>
            <a:ext cx="4191000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Model: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</a:t>
            </a:r>
            <a:r>
              <a:rPr lang="en-US" b="1" smtClean="0">
                <a:solidFill>
                  <a:schemeClr val="bg1"/>
                </a:solidFill>
              </a:rPr>
              <a:t>180 </a:t>
            </a:r>
            <a:r>
              <a:rPr lang="en-US" smtClean="0">
                <a:solidFill>
                  <a:schemeClr val="bg1"/>
                </a:solidFill>
              </a:rPr>
              <a:t>deg </a:t>
            </a:r>
            <a:r>
              <a:rPr lang="en-US" dirty="0" smtClean="0">
                <a:solidFill>
                  <a:schemeClr val="bg1"/>
                </a:solidFill>
              </a:rPr>
              <a:t>of </a:t>
            </a:r>
            <a:r>
              <a:rPr lang="en-US" smtClean="0">
                <a:solidFill>
                  <a:schemeClr val="bg1"/>
                </a:solidFill>
              </a:rPr>
              <a:t>the structure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copper outer walls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1400" y="4876800"/>
            <a:ext cx="5486400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Simulation profile: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       - second order </a:t>
            </a:r>
            <a:r>
              <a:rPr lang="en-US" smtClean="0">
                <a:solidFill>
                  <a:schemeClr val="bg1"/>
                </a:solidFill>
              </a:rPr>
              <a:t>basis functions</a:t>
            </a:r>
            <a:endParaRPr lang="en-US" b="1" dirty="0" smtClean="0">
              <a:solidFill>
                <a:schemeClr val="bg1"/>
              </a:solidFill>
            </a:endParaRP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 curvilinear </a:t>
            </a:r>
            <a:r>
              <a:rPr lang="en-US" smtClean="0">
                <a:solidFill>
                  <a:schemeClr val="bg1"/>
                </a:solidFill>
              </a:rPr>
              <a:t>elements enabled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discrete sweep from 20MHz to 2GHz, 20MHz step</a:t>
            </a:r>
          </a:p>
          <a:p>
            <a:pPr lvl="1">
              <a:buFontTx/>
              <a:buChar char="-"/>
            </a:pPr>
            <a:r>
              <a:rPr lang="en-US" smtClean="0">
                <a:solidFill>
                  <a:schemeClr val="bg1"/>
                </a:solidFill>
              </a:rPr>
              <a:t> 0.01 s-parameters accuracy =&gt; ~260K tet10 mesh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6" name="Down Arrow 15"/>
          <p:cNvSpPr/>
          <p:nvPr/>
        </p:nvSpPr>
        <p:spPr>
          <a:xfrm rot="7083336">
            <a:off x="7736538" y="2922552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53400" y="3200400"/>
            <a:ext cx="645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Wire</a:t>
            </a:r>
            <a:endParaRPr lang="en-US" b="1"/>
          </a:p>
        </p:txBody>
      </p:sp>
      <p:sp>
        <p:nvSpPr>
          <p:cNvPr id="20" name="Down Arrow 19"/>
          <p:cNvSpPr/>
          <p:nvPr/>
        </p:nvSpPr>
        <p:spPr>
          <a:xfrm rot="7083336">
            <a:off x="6617938" y="3460915"/>
            <a:ext cx="318680" cy="69816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86600" y="4038600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Gap: 20-40mm</a:t>
            </a:r>
            <a:endParaRPr lang="en-US" b="1"/>
          </a:p>
        </p:txBody>
      </p:sp>
      <p:sp>
        <p:nvSpPr>
          <p:cNvPr id="22" name="Down Arrow 21"/>
          <p:cNvSpPr/>
          <p:nvPr/>
        </p:nvSpPr>
        <p:spPr>
          <a:xfrm rot="7083336">
            <a:off x="1823866" y="5746916"/>
            <a:ext cx="318680" cy="69816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86000" y="6096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Gap</a:t>
            </a:r>
            <a:endParaRPr lang="en-US" b="1"/>
          </a:p>
        </p:txBody>
      </p:sp>
      <p:sp>
        <p:nvSpPr>
          <p:cNvPr id="24" name="TextBox 23"/>
          <p:cNvSpPr txBox="1"/>
          <p:nvPr/>
        </p:nvSpPr>
        <p:spPr>
          <a:xfrm>
            <a:off x="4038600" y="6276975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- no matching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Transmition for Different Gap Sizes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C9F7A-6759-4574-8EA3-525F93435D9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7452" t="54318" r="35511" b="7401"/>
          <a:stretch>
            <a:fillRect/>
          </a:stretch>
        </p:blipFill>
        <p:spPr bwMode="auto">
          <a:xfrm>
            <a:off x="5067300" y="1438275"/>
            <a:ext cx="3733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04800" y="49530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Transmission level is quite different, may be because there was a matching load in the measurements? </a:t>
            </a:r>
          </a:p>
          <a:p>
            <a:endParaRPr lang="en-US" smtClean="0">
              <a:solidFill>
                <a:srgbClr val="FF0000"/>
              </a:solidFill>
            </a:endParaRPr>
          </a:p>
          <a:p>
            <a:r>
              <a:rPr lang="en-US" smtClean="0">
                <a:solidFill>
                  <a:srgbClr val="FF0000"/>
                </a:solidFill>
              </a:rPr>
              <a:t>30mm gap simulations give the best agreement for the resonances. Gap shape could be different in the simulation/measurement  so it is quite complicated to have full agreement.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5500" t="5113" r="8000" b="3665"/>
          <a:stretch>
            <a:fillRect/>
          </a:stretch>
        </p:blipFill>
        <p:spPr bwMode="auto">
          <a:xfrm>
            <a:off x="228600" y="1447800"/>
            <a:ext cx="4572000" cy="332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15733</TotalTime>
  <Words>569</Words>
  <Application>Microsoft Office PowerPoint</Application>
  <PresentationFormat>On-screen Show (4:3)</PresentationFormat>
  <Paragraphs>134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Electromagnetic Simulations of VMTSA Equipped with the  Longer RF Fingers</vt:lpstr>
      <vt:lpstr>Introduction</vt:lpstr>
      <vt:lpstr>RF Fingers Deformation in VMTSA</vt:lpstr>
      <vt:lpstr>Simulated Models</vt:lpstr>
      <vt:lpstr>VMTSA with Wire and No Fingers</vt:lpstr>
      <vt:lpstr>Transmission, no Fingers</vt:lpstr>
      <vt:lpstr>VMTSA with Wire and Comforming Fingers</vt:lpstr>
      <vt:lpstr>VMTSA with Wire and  Deformed Fingers: 20-40mm gaps</vt:lpstr>
      <vt:lpstr>Transmition for Different Gap Sizes</vt:lpstr>
      <vt:lpstr>Reflection for Different Gap Sizes</vt:lpstr>
      <vt:lpstr>CST TD Simulations of VMTSA  </vt:lpstr>
      <vt:lpstr>Longitudinal Wake Potential </vt:lpstr>
      <vt:lpstr>Longitudinal Impedance Re(Z)</vt:lpstr>
      <vt:lpstr>Tangential Component of  Magnetic Field for Conforming Fingers</vt:lpstr>
      <vt:lpstr>Tangential Component of  Magnetic Field for 30mm gap</vt:lpstr>
      <vt:lpstr>HFSS Eigen Mode Analysis of  30mm Gap</vt:lpstr>
      <vt:lpstr>Conclusions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Impedance Studies of VMTSA</dc:title>
  <dc:creator>Oleksiy Kononenko</dc:creator>
  <cp:lastModifiedBy>Oleksiy Kononenko</cp:lastModifiedBy>
  <cp:revision>484</cp:revision>
  <dcterms:created xsi:type="dcterms:W3CDTF">2012-05-21T19:16:38Z</dcterms:created>
  <dcterms:modified xsi:type="dcterms:W3CDTF">2012-08-20T20:09:02Z</dcterms:modified>
</cp:coreProperties>
</file>