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7"/>
  </p:handoutMasterIdLst>
  <p:sldIdLst>
    <p:sldId id="256" r:id="rId2"/>
    <p:sldId id="258" r:id="rId3"/>
    <p:sldId id="261" r:id="rId4"/>
    <p:sldId id="263" r:id="rId5"/>
    <p:sldId id="264" r:id="rId6"/>
    <p:sldId id="265" r:id="rId7"/>
    <p:sldId id="268" r:id="rId8"/>
    <p:sldId id="270" r:id="rId9"/>
    <p:sldId id="271" r:id="rId10"/>
    <p:sldId id="272" r:id="rId11"/>
    <p:sldId id="273" r:id="rId12"/>
    <p:sldId id="274" r:id="rId13"/>
    <p:sldId id="266" r:id="rId14"/>
    <p:sldId id="281" r:id="rId15"/>
    <p:sldId id="275" r:id="rId16"/>
    <p:sldId id="277" r:id="rId17"/>
    <p:sldId id="278" r:id="rId18"/>
    <p:sldId id="280" r:id="rId19"/>
    <p:sldId id="279" r:id="rId20"/>
    <p:sldId id="284" r:id="rId21"/>
    <p:sldId id="283" r:id="rId22"/>
    <p:sldId id="282" r:id="rId23"/>
    <p:sldId id="286" r:id="rId24"/>
    <p:sldId id="287" r:id="rId25"/>
    <p:sldId id="288" r:id="rId26"/>
    <p:sldId id="289" r:id="rId27"/>
    <p:sldId id="290" r:id="rId28"/>
    <p:sldId id="285" r:id="rId29"/>
    <p:sldId id="291" r:id="rId30"/>
    <p:sldId id="292" r:id="rId31"/>
    <p:sldId id="293" r:id="rId32"/>
    <p:sldId id="267" r:id="rId33"/>
    <p:sldId id="257" r:id="rId34"/>
    <p:sldId id="259" r:id="rId35"/>
    <p:sldId id="260" r:id="rId3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9F15F-F3A1-4ECE-B8FB-09D4867672C9}" type="datetimeFigureOut">
              <a:rPr lang="en-GB" smtClean="0"/>
              <a:t>22/01/2016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FB471-AB3F-48AB-9E99-816E18D02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469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E2A-64CF-4CE5-8949-715A58FB961D}" type="datetimeFigureOut">
              <a:rPr lang="en-GB" smtClean="0"/>
              <a:t>22/01/2016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E03F-9704-4773-8CF8-49EA3CD89C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9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E2A-64CF-4CE5-8949-715A58FB961D}" type="datetimeFigureOut">
              <a:rPr lang="en-GB" smtClean="0"/>
              <a:t>22/01/2016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E03F-9704-4773-8CF8-49EA3CD89C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29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E2A-64CF-4CE5-8949-715A58FB961D}" type="datetimeFigureOut">
              <a:rPr lang="en-GB" smtClean="0"/>
              <a:t>22/01/2016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E03F-9704-4773-8CF8-49EA3CD89C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95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82" y="206631"/>
            <a:ext cx="7886700" cy="75653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E2A-64CF-4CE5-8949-715A58FB961D}" type="datetimeFigureOut">
              <a:rPr lang="en-GB" smtClean="0"/>
              <a:t>22/01/2016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E03F-9704-4773-8CF8-49EA3CD89CD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59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E2A-64CF-4CE5-8949-715A58FB961D}" type="datetimeFigureOut">
              <a:rPr lang="en-GB" smtClean="0"/>
              <a:t>22/01/2016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E03F-9704-4773-8CF8-49EA3CD89C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09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E2A-64CF-4CE5-8949-715A58FB961D}" type="datetimeFigureOut">
              <a:rPr lang="en-GB" smtClean="0"/>
              <a:t>22/01/2016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E03F-9704-4773-8CF8-49EA3CD89C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53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E2A-64CF-4CE5-8949-715A58FB961D}" type="datetimeFigureOut">
              <a:rPr lang="en-GB" smtClean="0"/>
              <a:t>22/01/2016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E03F-9704-4773-8CF8-49EA3CD89C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5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E2A-64CF-4CE5-8949-715A58FB961D}" type="datetimeFigureOut">
              <a:rPr lang="en-GB" smtClean="0"/>
              <a:t>22/01/2016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E03F-9704-4773-8CF8-49EA3CD89C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9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E2A-64CF-4CE5-8949-715A58FB961D}" type="datetimeFigureOut">
              <a:rPr lang="en-GB" smtClean="0"/>
              <a:t>22/01/2016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E03F-9704-4773-8CF8-49EA3CD89C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5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E2A-64CF-4CE5-8949-715A58FB961D}" type="datetimeFigureOut">
              <a:rPr lang="en-GB" smtClean="0"/>
              <a:t>22/01/2016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E03F-9704-4773-8CF8-49EA3CD89C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72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E2A-64CF-4CE5-8949-715A58FB961D}" type="datetimeFigureOut">
              <a:rPr lang="en-GB" smtClean="0"/>
              <a:t>22/01/2016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E03F-9704-4773-8CF8-49EA3CD89C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66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D4E2A-64CF-4CE5-8949-715A58FB961D}" type="datetimeFigureOut">
              <a:rPr lang="en-GB" smtClean="0"/>
              <a:t>22/01/2016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AE03F-9704-4773-8CF8-49EA3CD89C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12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li.web.cern.ch/kli/USPAS_Lectures_Collective_Effects/Lectures/USPAS_01d_pyheadtail.pdf" TargetMode="External"/><Relationship Id="rId2" Type="http://schemas.openxmlformats.org/officeDocument/2006/relationships/hyperlink" Target="https://github.com/PyCOMPLETE/PyHEADTAI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nd.web.cern.ch/" TargetMode="External"/><Relationship Id="rId4" Type="http://schemas.openxmlformats.org/officeDocument/2006/relationships/hyperlink" Target="http://kli.web.cern.ch/kli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virtualbox.org/wiki/Download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PyHEADTAIL</a:t>
            </a:r>
            <a:r>
              <a:rPr lang="en-GB" dirty="0" smtClean="0"/>
              <a:t> example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All our thanks to </a:t>
            </a:r>
            <a:br>
              <a:rPr lang="en-GB" dirty="0" smtClean="0"/>
            </a:br>
            <a:r>
              <a:rPr lang="en-GB" dirty="0" smtClean="0"/>
              <a:t>Kevin Li and Michael </a:t>
            </a:r>
            <a:r>
              <a:rPr lang="en-GB" dirty="0" err="1" smtClean="0"/>
              <a:t>Schenck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BE/ABP-HSC CERN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12783" y="6140918"/>
            <a:ext cx="3676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Reference: http://kli.web.cern.ch/kli/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441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</a:t>
            </a:r>
            <a:r>
              <a:rPr lang="en-GB" dirty="0" err="1"/>
              <a:t>PyHEADTAIL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30653" y="2377439"/>
            <a:ext cx="1777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Courtesy Kevin Li</a:t>
            </a:r>
          </a:p>
          <a:p>
            <a:r>
              <a:rPr lang="en-GB" dirty="0" smtClean="0"/>
              <a:t>USPAS 2015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228" y="1838425"/>
            <a:ext cx="6274306" cy="470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20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</a:t>
            </a:r>
            <a:r>
              <a:rPr lang="en-GB" dirty="0" err="1"/>
              <a:t>PyHEADTAIL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8032" y="1960379"/>
            <a:ext cx="5777318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653" y="2377439"/>
            <a:ext cx="1777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Courtesy Kevin Li</a:t>
            </a:r>
          </a:p>
          <a:p>
            <a:r>
              <a:rPr lang="en-GB" dirty="0" smtClean="0"/>
              <a:t>USPAS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519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</a:t>
            </a:r>
            <a:r>
              <a:rPr lang="en-GB" dirty="0" err="1"/>
              <a:t>PyHEADTAIL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609" y="2143258"/>
            <a:ext cx="5856351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653" y="2377439"/>
            <a:ext cx="1777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Courtesy Kevin Li</a:t>
            </a:r>
          </a:p>
          <a:p>
            <a:r>
              <a:rPr lang="en-GB" dirty="0" smtClean="0"/>
              <a:t>USPAS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187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0069"/>
            <a:ext cx="5107687" cy="3561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648" y="141318"/>
            <a:ext cx="7886700" cy="1325563"/>
          </a:xfrm>
        </p:spPr>
        <p:txBody>
          <a:bodyPr/>
          <a:lstStyle/>
          <a:p>
            <a:r>
              <a:rPr lang="en-GB" dirty="0" smtClean="0"/>
              <a:t>In our case: only RF systems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578" y="3095672"/>
            <a:ext cx="4638752" cy="349166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91250" y="3503594"/>
            <a:ext cx="516437" cy="9914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246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38" y="250031"/>
            <a:ext cx="3539089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Structure </a:t>
            </a:r>
            <a:br>
              <a:rPr lang="en-GB" dirty="0" smtClean="0"/>
            </a:br>
            <a:r>
              <a:rPr lang="en-GB" dirty="0" smtClean="0"/>
              <a:t>of the </a:t>
            </a:r>
            <a:r>
              <a:rPr lang="en-GB" dirty="0" err="1" smtClean="0"/>
              <a:t>ipython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file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016" y="0"/>
            <a:ext cx="4260984" cy="6753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8350" y="105877"/>
            <a:ext cx="1754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Import </a:t>
            </a:r>
            <a:br>
              <a:rPr lang="en-GB" dirty="0" smtClean="0"/>
            </a:br>
            <a:r>
              <a:rPr lang="en-GB" dirty="0" smtClean="0"/>
              <a:t>needed libraries</a:t>
            </a:r>
            <a:endParaRPr lang="en-GB" dirty="0"/>
          </a:p>
        </p:txBody>
      </p:sp>
      <p:sp>
        <p:nvSpPr>
          <p:cNvPr id="7" name="Left Brace 6"/>
          <p:cNvSpPr/>
          <p:nvPr/>
        </p:nvSpPr>
        <p:spPr>
          <a:xfrm>
            <a:off x="5197642" y="0"/>
            <a:ext cx="115503" cy="7522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e 7"/>
          <p:cNvSpPr/>
          <p:nvPr/>
        </p:nvSpPr>
        <p:spPr>
          <a:xfrm>
            <a:off x="5207267" y="752207"/>
            <a:ext cx="185153" cy="34444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334180" y="1739978"/>
            <a:ext cx="2384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Set beam and machine </a:t>
            </a:r>
            <a:br>
              <a:rPr lang="en-GB" dirty="0" smtClean="0"/>
            </a:br>
            <a:r>
              <a:rPr lang="en-GB" dirty="0" smtClean="0"/>
              <a:t>parameters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476519" y="4360999"/>
            <a:ext cx="2730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Generate a matched </a:t>
            </a:r>
            <a:br>
              <a:rPr lang="en-GB" dirty="0" smtClean="0"/>
            </a:br>
            <a:r>
              <a:rPr lang="en-GB" dirty="0" smtClean="0"/>
              <a:t>distribution corresponding </a:t>
            </a:r>
            <a:br>
              <a:rPr lang="en-GB" dirty="0" smtClean="0"/>
            </a:br>
            <a:r>
              <a:rPr lang="en-GB" dirty="0" smtClean="0"/>
              <a:t>to these parameters</a:t>
            </a:r>
            <a:endParaRPr lang="en-GB" dirty="0"/>
          </a:p>
        </p:txBody>
      </p:sp>
      <p:sp>
        <p:nvSpPr>
          <p:cNvPr id="11" name="Left Brace 10"/>
          <p:cNvSpPr/>
          <p:nvPr/>
        </p:nvSpPr>
        <p:spPr>
          <a:xfrm>
            <a:off x="5186764" y="4446872"/>
            <a:ext cx="205656" cy="58484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765657" y="3941621"/>
            <a:ext cx="1787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Define RF system</a:t>
            </a:r>
            <a:endParaRPr lang="en-GB" dirty="0"/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>
            <a:off x="4552749" y="4126287"/>
            <a:ext cx="984785" cy="193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5152564" y="5117593"/>
            <a:ext cx="239856" cy="16774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637932" y="5330610"/>
            <a:ext cx="64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track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637087" y="5515276"/>
            <a:ext cx="100084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62732" y="5535825"/>
            <a:ext cx="942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monitor</a:t>
            </a:r>
            <a:endParaRPr lang="en-GB" dirty="0"/>
          </a:p>
        </p:txBody>
      </p:sp>
      <p:cxnSp>
        <p:nvCxnSpPr>
          <p:cNvPr id="25" name="Straight Arrow Connector 24"/>
          <p:cNvCxnSpPr>
            <a:stCxn id="23" idx="1"/>
          </p:cNvCxnSpPr>
          <p:nvPr/>
        </p:nvCxnSpPr>
        <p:spPr>
          <a:xfrm flipH="1">
            <a:off x="7637932" y="5720491"/>
            <a:ext cx="32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75689" y="6144875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plot</a:t>
            </a:r>
            <a:endParaRPr lang="en-GB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7238198" y="6329541"/>
            <a:ext cx="6374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41893" y="5515276"/>
            <a:ext cx="1172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Loop over </a:t>
            </a:r>
            <a:br>
              <a:rPr lang="en-GB" dirty="0" smtClean="0"/>
            </a:br>
            <a:r>
              <a:rPr lang="en-GB" dirty="0" smtClean="0"/>
              <a:t>number </a:t>
            </a:r>
            <a:br>
              <a:rPr lang="en-GB" dirty="0" smtClean="0"/>
            </a:br>
            <a:r>
              <a:rPr lang="en-GB" dirty="0" smtClean="0"/>
              <a:t>of turns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444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150" y="153370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Tracking example: injection energy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144" y="1160443"/>
            <a:ext cx="7760970" cy="55243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93893" y="3175796"/>
            <a:ext cx="4331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34164" y="4709649"/>
            <a:ext cx="4076298" cy="1383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434164" y="4709649"/>
            <a:ext cx="3859729" cy="1383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11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274" y="153370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Tracking example: injection energy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144" y="1160443"/>
            <a:ext cx="7760970" cy="5524302"/>
          </a:xfrm>
          <a:prstGeom prst="rect">
            <a:avLst/>
          </a:prstGeom>
        </p:spPr>
      </p:pic>
      <p:cxnSp>
        <p:nvCxnSpPr>
          <p:cNvPr id="7" name="Straight Arrow Connector 6"/>
          <p:cNvCxnSpPr>
            <a:endCxn id="10" idx="1"/>
          </p:cNvCxnSpPr>
          <p:nvPr/>
        </p:nvCxnSpPr>
        <p:spPr>
          <a:xfrm flipV="1">
            <a:off x="5909912" y="2514882"/>
            <a:ext cx="930592" cy="247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504" y="2419632"/>
            <a:ext cx="2162175" cy="1905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5909912" y="2981487"/>
            <a:ext cx="930592" cy="123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466" y="2862424"/>
            <a:ext cx="2000250" cy="2381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93893" y="3175796"/>
            <a:ext cx="4331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cxnSp>
        <p:nvCxnSpPr>
          <p:cNvPr id="19" name="Straight Arrow Connector 18"/>
          <p:cNvCxnSpPr>
            <a:endCxn id="28" idx="1"/>
          </p:cNvCxnSpPr>
          <p:nvPr/>
        </p:nvCxnSpPr>
        <p:spPr>
          <a:xfrm>
            <a:off x="5913196" y="3316529"/>
            <a:ext cx="1383078" cy="43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563" y="4218465"/>
            <a:ext cx="1704975" cy="219075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7187488" y="3947250"/>
            <a:ext cx="270711" cy="257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8199" y="4668126"/>
            <a:ext cx="1276350" cy="190500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endCxn id="25" idx="1"/>
          </p:cNvCxnSpPr>
          <p:nvPr/>
        </p:nvCxnSpPr>
        <p:spPr>
          <a:xfrm>
            <a:off x="5955532" y="3959279"/>
            <a:ext cx="1502667" cy="804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6274" y="3274010"/>
            <a:ext cx="1438275" cy="1714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095" y="5508935"/>
            <a:ext cx="1190625" cy="219075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6564429" y="4783185"/>
            <a:ext cx="731845" cy="72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434164" y="4709649"/>
            <a:ext cx="4076298" cy="1383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434164" y="4709649"/>
            <a:ext cx="3859729" cy="1383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063916" y="1070361"/>
            <a:ext cx="839479" cy="886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3395" y="1889484"/>
            <a:ext cx="1819275" cy="22860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5573915" y="4552201"/>
            <a:ext cx="1667715" cy="1921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2404" y="6520192"/>
            <a:ext cx="22002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18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run that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a small number of particles to observe the synchrotron motion at large and small amplitudes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177" y="2910193"/>
            <a:ext cx="4795336" cy="352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86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Synchrotron motion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273" y="1459865"/>
            <a:ext cx="7886700" cy="435133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Use a larger number of particles (~500) and reset the graph every time (“</a:t>
            </a:r>
            <a:r>
              <a:rPr lang="en-GB" sz="2000" dirty="0" err="1" smtClean="0"/>
              <a:t>plt.cla</a:t>
            </a:r>
            <a:r>
              <a:rPr lang="en-GB" sz="2000" dirty="0" smtClean="0"/>
              <a:t>()” uncommented)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886" y="2257694"/>
            <a:ext cx="4836398" cy="3858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6905" y="6193542"/>
            <a:ext cx="6380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 smtClean="0"/>
              <a:t>Are the particles rotating in the correct direction?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 smtClean="0"/>
              <a:t>Plot the phase space as in the course (in </a:t>
            </a:r>
            <a:r>
              <a:rPr lang="el-GR" dirty="0" smtClean="0"/>
              <a:t>φ</a:t>
            </a:r>
            <a:r>
              <a:rPr lang="en-GB" dirty="0" smtClean="0"/>
              <a:t>[degrees], </a:t>
            </a:r>
            <a:r>
              <a:rPr lang="el-GR" dirty="0" smtClean="0"/>
              <a:t>Δ</a:t>
            </a:r>
            <a:r>
              <a:rPr lang="en-GB" dirty="0" smtClean="0"/>
              <a:t>E [MeV])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925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phase mismatch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3798"/>
            <a:ext cx="7886700" cy="4351338"/>
          </a:xfrm>
        </p:spPr>
        <p:txBody>
          <a:bodyPr/>
          <a:lstStyle/>
          <a:p>
            <a:r>
              <a:rPr lang="en-GB" dirty="0" smtClean="0"/>
              <a:t>Use a smaller bunch length (e.g. divide by 10)</a:t>
            </a:r>
          </a:p>
          <a:p>
            <a:r>
              <a:rPr lang="en-GB" dirty="0" smtClean="0"/>
              <a:t>Use more particles (~1000) and more turns</a:t>
            </a:r>
          </a:p>
          <a:p>
            <a:r>
              <a:rPr lang="en-GB" dirty="0" smtClean="0"/>
              <a:t>Add e.g. 5m to all particles (“</a:t>
            </a:r>
            <a:r>
              <a:rPr lang="en-GB" dirty="0" err="1" smtClean="0"/>
              <a:t>bunch.z</a:t>
            </a:r>
            <a:r>
              <a:rPr lang="en-GB" dirty="0" smtClean="0"/>
              <a:t> =bunch.z+5”)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12" y="3723088"/>
            <a:ext cx="3570170" cy="2744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9453" y="6488668"/>
            <a:ext cx="2226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 What will happen?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379" y="3661079"/>
            <a:ext cx="3742609" cy="286851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362597" y="3723088"/>
            <a:ext cx="0" cy="2474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61868" y="3857855"/>
            <a:ext cx="0" cy="2474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36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97" y="185604"/>
            <a:ext cx="7886700" cy="1113808"/>
          </a:xfrm>
        </p:spPr>
        <p:txBody>
          <a:bodyPr/>
          <a:lstStyle/>
          <a:p>
            <a:r>
              <a:rPr lang="en-GB" dirty="0" smtClean="0"/>
              <a:t>introduction to </a:t>
            </a:r>
            <a:r>
              <a:rPr lang="en-GB" dirty="0" err="1" smtClean="0"/>
              <a:t>PyHEADTAIL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03" y="1299411"/>
            <a:ext cx="9028497" cy="547677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Open source macroparticle tracking code developed at CERN</a:t>
            </a:r>
            <a:r>
              <a:rPr lang="en-GB" sz="2400" dirty="0"/>
              <a:t>: </a:t>
            </a:r>
            <a:endParaRPr lang="en-GB" sz="2400" dirty="0" smtClean="0"/>
          </a:p>
          <a:p>
            <a:r>
              <a:rPr lang="en-GB" sz="2400" dirty="0" smtClean="0"/>
              <a:t>Download link: </a:t>
            </a:r>
            <a:r>
              <a:rPr lang="en-GB" sz="1600" dirty="0" smtClean="0">
                <a:hlinkClick r:id="rId2"/>
              </a:rPr>
              <a:t>https</a:t>
            </a:r>
            <a:r>
              <a:rPr lang="en-GB" sz="1600" dirty="0">
                <a:hlinkClick r:id="rId2"/>
              </a:rPr>
              <a:t>://</a:t>
            </a:r>
            <a:r>
              <a:rPr lang="en-GB" sz="1600" dirty="0" smtClean="0">
                <a:hlinkClick r:id="rId2"/>
              </a:rPr>
              <a:t>github.com/PyCOMPLETE/PyHEADTAIL</a:t>
            </a:r>
            <a:endParaRPr lang="en-GB" sz="1600" dirty="0" smtClean="0"/>
          </a:p>
          <a:p>
            <a:r>
              <a:rPr lang="en-GB" sz="2400" dirty="0" smtClean="0"/>
              <a:t>Primary use: tracking simulation of collective effects in synchrotron accelerators</a:t>
            </a:r>
          </a:p>
          <a:p>
            <a:pPr lvl="1"/>
            <a:r>
              <a:rPr lang="en-GB" sz="2000" dirty="0" smtClean="0"/>
              <a:t>Transverse and </a:t>
            </a:r>
            <a:r>
              <a:rPr lang="en-GB" sz="2000" dirty="0" smtClean="0"/>
              <a:t>longitudinal beam dynamics (with feedback)</a:t>
            </a:r>
            <a:endParaRPr lang="en-GB" sz="2000" dirty="0" smtClean="0"/>
          </a:p>
          <a:p>
            <a:pPr lvl="1"/>
            <a:r>
              <a:rPr lang="en-GB" sz="2000" dirty="0" smtClean="0"/>
              <a:t>Electron/ion cloud</a:t>
            </a:r>
          </a:p>
          <a:p>
            <a:pPr lvl="1"/>
            <a:r>
              <a:rPr lang="en-GB" sz="2000" dirty="0" smtClean="0"/>
              <a:t>Impedances</a:t>
            </a:r>
          </a:p>
          <a:p>
            <a:pPr lvl="1"/>
            <a:r>
              <a:rPr lang="en-GB" sz="2000" dirty="0" smtClean="0"/>
              <a:t>Space charge</a:t>
            </a:r>
          </a:p>
          <a:p>
            <a:r>
              <a:rPr lang="en-GB" sz="2400" dirty="0" smtClean="0"/>
              <a:t>Reference: </a:t>
            </a:r>
            <a:br>
              <a:rPr lang="en-GB" sz="2400" dirty="0" smtClean="0"/>
            </a:br>
            <a:r>
              <a:rPr lang="en-GB" sz="2000" dirty="0" smtClean="0">
                <a:hlinkClick r:id="rId3"/>
              </a:rPr>
              <a:t>Introduction to </a:t>
            </a:r>
            <a:r>
              <a:rPr lang="en-GB" sz="2000" dirty="0" err="1" smtClean="0">
                <a:hlinkClick r:id="rId3"/>
              </a:rPr>
              <a:t>PyHEADTAIL</a:t>
            </a:r>
            <a:r>
              <a:rPr lang="en-GB" sz="2000" dirty="0" smtClean="0"/>
              <a:t>: </a:t>
            </a:r>
            <a:r>
              <a:rPr lang="en-GB" sz="2000" dirty="0" smtClean="0">
                <a:hlinkClick r:id="rId4"/>
              </a:rPr>
              <a:t>USPAS course </a:t>
            </a:r>
            <a:r>
              <a:rPr lang="en-GB" sz="2000" dirty="0" smtClean="0"/>
              <a:t>by Kevin Li et al (2015</a:t>
            </a:r>
            <a:r>
              <a:rPr lang="en-GB" sz="2000" dirty="0" smtClean="0"/>
              <a:t>)</a:t>
            </a:r>
            <a:br>
              <a:rPr lang="en-GB" sz="2000" dirty="0" smtClean="0"/>
            </a:br>
            <a:r>
              <a:rPr lang="en-GB" sz="2000" dirty="0" err="1" smtClean="0"/>
              <a:t>PyHEADTAIL</a:t>
            </a:r>
            <a:r>
              <a:rPr lang="en-GB" sz="2000" dirty="0" smtClean="0"/>
              <a:t> developer meeting</a:t>
            </a:r>
            <a:endParaRPr lang="en-GB" sz="2000" dirty="0" smtClean="0"/>
          </a:p>
          <a:p>
            <a:r>
              <a:rPr lang="en-GB" sz="2000" dirty="0" smtClean="0"/>
              <a:t>Not the only code of his kind!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BLOND</a:t>
            </a:r>
            <a:r>
              <a:rPr lang="en-GB" sz="2000" dirty="0"/>
              <a:t>: longitudinal dynamics simulation code </a:t>
            </a:r>
            <a:r>
              <a:rPr lang="en-GB" sz="2000" dirty="0">
                <a:hlinkClick r:id="rId5"/>
              </a:rPr>
              <a:t>https://blond.web.cern.ch/</a:t>
            </a:r>
            <a:r>
              <a:rPr lang="en-GB" sz="2000" dirty="0"/>
              <a:t> 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HEADTAIL</a:t>
            </a:r>
            <a:r>
              <a:rPr lang="en-GB" sz="2000" dirty="0" smtClean="0"/>
              <a:t>: the </a:t>
            </a:r>
            <a:r>
              <a:rPr lang="en-GB" sz="2000" dirty="0" smtClean="0"/>
              <a:t>father of </a:t>
            </a:r>
            <a:r>
              <a:rPr lang="en-GB" sz="2000" dirty="0" err="1" smtClean="0"/>
              <a:t>PyHEADTAIL</a:t>
            </a:r>
            <a:r>
              <a:rPr lang="en-GB" sz="2000" dirty="0" smtClean="0"/>
              <a:t>! G. Rumolo et al </a:t>
            </a:r>
            <a:r>
              <a:rPr lang="en-GB" sz="2000" dirty="0" smtClean="0"/>
              <a:t>(reference)</a:t>
            </a:r>
            <a:endParaRPr lang="en-GB" sz="2000" dirty="0" smtClean="0"/>
          </a:p>
          <a:p>
            <a:pPr lvl="1"/>
            <a:r>
              <a:rPr lang="en-GB" sz="2000" dirty="0" err="1">
                <a:solidFill>
                  <a:srgbClr val="FF0000"/>
                </a:solidFill>
              </a:rPr>
              <a:t>mbtrack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and </a:t>
            </a:r>
            <a:r>
              <a:rPr lang="en-GB" sz="2000" dirty="0" err="1">
                <a:solidFill>
                  <a:srgbClr val="FF0000"/>
                </a:solidFill>
              </a:rPr>
              <a:t>sbtrack</a:t>
            </a:r>
            <a:r>
              <a:rPr lang="en-GB" sz="2000" dirty="0"/>
              <a:t>: </a:t>
            </a:r>
            <a:r>
              <a:rPr lang="en-GB" sz="1700" dirty="0"/>
              <a:t>R. </a:t>
            </a:r>
            <a:r>
              <a:rPr lang="en-GB" sz="1700" dirty="0" smtClean="0"/>
              <a:t>Nagaoka et al </a:t>
            </a:r>
            <a:r>
              <a:rPr lang="en-GB" sz="1700" dirty="0"/>
              <a:t>“Studies of </a:t>
            </a:r>
            <a:r>
              <a:rPr lang="en-GB" sz="1700" dirty="0" smtClean="0"/>
              <a:t>Collective </a:t>
            </a:r>
            <a:r>
              <a:rPr lang="en-GB" sz="1700" dirty="0"/>
              <a:t>Effects in SOLEIL and DIAMOND Using </a:t>
            </a:r>
            <a:r>
              <a:rPr lang="en-GB" sz="1700" dirty="0" smtClean="0"/>
              <a:t>the </a:t>
            </a:r>
            <a:r>
              <a:rPr lang="en-GB" sz="1700" dirty="0" err="1"/>
              <a:t>Multiparticle</a:t>
            </a:r>
            <a:r>
              <a:rPr lang="en-GB" sz="1700" dirty="0"/>
              <a:t> Tracking Codes </a:t>
            </a:r>
            <a:r>
              <a:rPr lang="en-GB" sz="1700" dirty="0" err="1" smtClean="0"/>
              <a:t>sbtrack</a:t>
            </a:r>
            <a:r>
              <a:rPr lang="en-GB" sz="1700" dirty="0" smtClean="0"/>
              <a:t> </a:t>
            </a:r>
            <a:r>
              <a:rPr lang="en-GB" sz="1700" dirty="0"/>
              <a:t>and </a:t>
            </a:r>
            <a:r>
              <a:rPr lang="en-GB" sz="1700" dirty="0" err="1" smtClean="0"/>
              <a:t>mbtrack</a:t>
            </a:r>
            <a:r>
              <a:rPr lang="en-GB" sz="1700" dirty="0" smtClean="0"/>
              <a:t>”, </a:t>
            </a:r>
            <a:r>
              <a:rPr lang="en-GB" sz="1700" dirty="0"/>
              <a:t>PAC09, Vancouver, May 2009. </a:t>
            </a:r>
            <a:endParaRPr lang="en-GB" sz="1700" dirty="0" smtClean="0"/>
          </a:p>
          <a:p>
            <a:pPr lvl="1"/>
            <a:r>
              <a:rPr lang="en-GB" sz="1700" dirty="0"/>
              <a:t>ORBIT (</a:t>
            </a:r>
            <a:r>
              <a:rPr lang="en-GB" sz="1500" dirty="0"/>
              <a:t>http://web.ornl.gov/~jzh/JHolmes/ORBIT.html</a:t>
            </a:r>
            <a:r>
              <a:rPr lang="en-GB" sz="1700" dirty="0"/>
              <a:t>), </a:t>
            </a:r>
            <a:r>
              <a:rPr lang="en-GB" sz="1700" dirty="0" err="1" smtClean="0"/>
              <a:t>pyORBIT</a:t>
            </a:r>
            <a:r>
              <a:rPr lang="en-GB" sz="1700" dirty="0"/>
              <a:t> (</a:t>
            </a:r>
            <a:r>
              <a:rPr lang="en-GB" sz="1500" dirty="0"/>
              <a:t>http://sourceforge.net/projects/py-orbit/</a:t>
            </a:r>
            <a:r>
              <a:rPr lang="en-GB" sz="1700" dirty="0"/>
              <a:t>)</a:t>
            </a:r>
            <a:endParaRPr lang="en-GB" sz="1700" dirty="0" smtClean="0"/>
          </a:p>
          <a:p>
            <a:pPr lvl="1"/>
            <a:r>
              <a:rPr lang="en-GB" sz="1700" dirty="0" smtClean="0"/>
              <a:t>And so many others!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499884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66" y="3699187"/>
            <a:ext cx="3572392" cy="2789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phase mismatch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a smaller bunch length (e.g. divide by 10)</a:t>
            </a:r>
          </a:p>
          <a:p>
            <a:r>
              <a:rPr lang="en-GB" dirty="0" smtClean="0"/>
              <a:t>Use more particles (~1000)</a:t>
            </a:r>
          </a:p>
          <a:p>
            <a:r>
              <a:rPr lang="en-GB" dirty="0" smtClean="0"/>
              <a:t>Add e.g. 5m to all particles (“</a:t>
            </a:r>
            <a:r>
              <a:rPr lang="en-GB" dirty="0" err="1" smtClean="0"/>
              <a:t>bunch.z</a:t>
            </a:r>
            <a:r>
              <a:rPr lang="en-GB" dirty="0" smtClean="0"/>
              <a:t> =bunch.z+5”)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12" y="3723088"/>
            <a:ext cx="3570170" cy="2744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9453" y="6488668"/>
            <a:ext cx="172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err="1" smtClean="0">
                <a:sym typeface="Wingdings" panose="05000000000000000000" pitchFamily="2" charset="2"/>
              </a:rPr>
              <a:t>filamentation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62597" y="3723088"/>
            <a:ext cx="0" cy="2474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61868" y="3857855"/>
            <a:ext cx="0" cy="2474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128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446" y="3693493"/>
            <a:ext cx="3659542" cy="2803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phase mismatch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a smaller bunch length (e.g. divide by 10)</a:t>
            </a:r>
          </a:p>
          <a:p>
            <a:r>
              <a:rPr lang="en-GB" dirty="0" smtClean="0"/>
              <a:t>Use more particles (~1000)</a:t>
            </a:r>
          </a:p>
          <a:p>
            <a:r>
              <a:rPr lang="en-GB" dirty="0" smtClean="0"/>
              <a:t>Add e.g. 5m to all particles (“</a:t>
            </a:r>
            <a:r>
              <a:rPr lang="en-GB" dirty="0" err="1" smtClean="0"/>
              <a:t>bunch.z</a:t>
            </a:r>
            <a:r>
              <a:rPr lang="en-GB" dirty="0" smtClean="0"/>
              <a:t> =bunch.z+5”)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12" y="3723088"/>
            <a:ext cx="3570170" cy="2744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9453" y="6488668"/>
            <a:ext cx="387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 Try also with larger mismatch (20 m)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62597" y="3723088"/>
            <a:ext cx="0" cy="2474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61868" y="3857855"/>
            <a:ext cx="0" cy="2474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16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voltage </a:t>
            </a:r>
            <a:r>
              <a:rPr lang="en-GB" dirty="0" smtClean="0"/>
              <a:t>mismatch (too high)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23" y="1315186"/>
            <a:ext cx="7886700" cy="4351338"/>
          </a:xfrm>
        </p:spPr>
        <p:txBody>
          <a:bodyPr/>
          <a:lstStyle/>
          <a:p>
            <a:r>
              <a:rPr lang="en-GB" dirty="0" smtClean="0"/>
              <a:t>Use the nominal bunch length</a:t>
            </a:r>
            <a:endParaRPr lang="en-GB" dirty="0"/>
          </a:p>
          <a:p>
            <a:r>
              <a:rPr lang="en-GB" dirty="0"/>
              <a:t>Use more particles (~1000)</a:t>
            </a:r>
          </a:p>
          <a:p>
            <a:r>
              <a:rPr lang="en-GB" dirty="0" smtClean="0"/>
              <a:t>Change V_RF to V_RF*10 after the bunch is matched to V_RF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032" y="2787224"/>
            <a:ext cx="5297101" cy="55274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101000" y="4984665"/>
            <a:ext cx="760396" cy="9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76" y="3460595"/>
            <a:ext cx="3966900" cy="30673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396" y="3404744"/>
            <a:ext cx="4167100" cy="31790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77953" y="6518360"/>
            <a:ext cx="2226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What will happen?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877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023" y="62861"/>
            <a:ext cx="7886700" cy="1325563"/>
          </a:xfrm>
        </p:spPr>
        <p:txBody>
          <a:bodyPr/>
          <a:lstStyle/>
          <a:p>
            <a:r>
              <a:rPr lang="en-GB" dirty="0" smtClean="0"/>
              <a:t>Impact of voltage </a:t>
            </a:r>
            <a:r>
              <a:rPr lang="en-GB" dirty="0"/>
              <a:t>mismatch (too high)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23" y="1315186"/>
            <a:ext cx="7886700" cy="4351338"/>
          </a:xfrm>
        </p:spPr>
        <p:txBody>
          <a:bodyPr/>
          <a:lstStyle/>
          <a:p>
            <a:r>
              <a:rPr lang="en-GB" dirty="0" smtClean="0"/>
              <a:t>Use the nominal bunch length</a:t>
            </a:r>
            <a:endParaRPr lang="en-GB" dirty="0"/>
          </a:p>
          <a:p>
            <a:r>
              <a:rPr lang="en-GB" dirty="0"/>
              <a:t>Use more particles (~1000)</a:t>
            </a:r>
          </a:p>
          <a:p>
            <a:r>
              <a:rPr lang="en-GB" dirty="0" smtClean="0"/>
              <a:t>Change V_RF to V_RF*10 after the bunch is matched to V_RF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032" y="2787224"/>
            <a:ext cx="5297101" cy="55274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101000" y="4984665"/>
            <a:ext cx="760396" cy="9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76" y="3460595"/>
            <a:ext cx="3966900" cy="30673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396" y="3404744"/>
            <a:ext cx="4167100" cy="31790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77953" y="6518360"/>
            <a:ext cx="2226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What will happen?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857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voltage </a:t>
            </a:r>
            <a:r>
              <a:rPr lang="en-GB" dirty="0"/>
              <a:t>mismatch (too high)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23" y="1315186"/>
            <a:ext cx="7886700" cy="4351338"/>
          </a:xfrm>
        </p:spPr>
        <p:txBody>
          <a:bodyPr/>
          <a:lstStyle/>
          <a:p>
            <a:r>
              <a:rPr lang="en-GB" dirty="0" smtClean="0"/>
              <a:t>Use the nominal bunch length</a:t>
            </a:r>
            <a:endParaRPr lang="en-GB" dirty="0"/>
          </a:p>
          <a:p>
            <a:r>
              <a:rPr lang="en-GB" dirty="0"/>
              <a:t>Use more particles (~1000)</a:t>
            </a:r>
          </a:p>
          <a:p>
            <a:r>
              <a:rPr lang="en-GB" dirty="0" smtClean="0"/>
              <a:t>Change V_RF to V_RF*10 after the bunch is matched to V_RF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032" y="2787224"/>
            <a:ext cx="5297101" cy="55274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101000" y="4984665"/>
            <a:ext cx="760396" cy="9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77953" y="6518360"/>
            <a:ext cx="126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Rotation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847" y="3663261"/>
            <a:ext cx="3338663" cy="2662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3663261"/>
            <a:ext cx="3489377" cy="2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60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voltage </a:t>
            </a:r>
            <a:r>
              <a:rPr lang="en-GB" dirty="0"/>
              <a:t>mismatch (too high)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23" y="1315186"/>
            <a:ext cx="7886700" cy="4351338"/>
          </a:xfrm>
        </p:spPr>
        <p:txBody>
          <a:bodyPr/>
          <a:lstStyle/>
          <a:p>
            <a:r>
              <a:rPr lang="en-GB" dirty="0" smtClean="0"/>
              <a:t>Use the nominal bunch length</a:t>
            </a:r>
            <a:endParaRPr lang="en-GB" dirty="0"/>
          </a:p>
          <a:p>
            <a:r>
              <a:rPr lang="en-GB" dirty="0"/>
              <a:t>Use more particles (~1000)</a:t>
            </a:r>
          </a:p>
          <a:p>
            <a:r>
              <a:rPr lang="en-GB" dirty="0" smtClean="0"/>
              <a:t>Change V_RF to V_RF*10 after the bunch is matched to V_RF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032" y="2787224"/>
            <a:ext cx="5297101" cy="55274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101000" y="4984665"/>
            <a:ext cx="760396" cy="9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77953" y="6518360"/>
            <a:ext cx="320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But should not wait too long!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663261"/>
            <a:ext cx="3489377" cy="2662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462" y="3689892"/>
            <a:ext cx="3385284" cy="265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00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voltage mismatch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23" y="1315186"/>
            <a:ext cx="7886700" cy="4351338"/>
          </a:xfrm>
        </p:spPr>
        <p:txBody>
          <a:bodyPr/>
          <a:lstStyle/>
          <a:p>
            <a:r>
              <a:rPr lang="en-GB" dirty="0" smtClean="0"/>
              <a:t>Use the nominal bunch length</a:t>
            </a:r>
            <a:endParaRPr lang="en-GB" dirty="0"/>
          </a:p>
          <a:p>
            <a:r>
              <a:rPr lang="en-GB" dirty="0"/>
              <a:t>Use more particles (~1000)</a:t>
            </a:r>
          </a:p>
          <a:p>
            <a:r>
              <a:rPr lang="en-GB" dirty="0" smtClean="0"/>
              <a:t>Change V_RF to V_RF*10 after the bunch is matched to V_RF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032" y="2787224"/>
            <a:ext cx="5297101" cy="55274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101000" y="4984665"/>
            <a:ext cx="760396" cy="9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77953" y="6518360"/>
            <a:ext cx="320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But should not wait too long!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663261"/>
            <a:ext cx="3489377" cy="2662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462" y="3689892"/>
            <a:ext cx="3385284" cy="265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48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3747"/>
            <a:ext cx="7886700" cy="1325563"/>
          </a:xfrm>
        </p:spPr>
        <p:txBody>
          <a:bodyPr/>
          <a:lstStyle/>
          <a:p>
            <a:r>
              <a:rPr lang="en-GB" dirty="0" smtClean="0"/>
              <a:t>Impact of voltage </a:t>
            </a:r>
            <a:r>
              <a:rPr lang="en-GB" dirty="0" smtClean="0"/>
              <a:t>mismatch (too low)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23" y="1315186"/>
            <a:ext cx="7886700" cy="4351338"/>
          </a:xfrm>
        </p:spPr>
        <p:txBody>
          <a:bodyPr/>
          <a:lstStyle/>
          <a:p>
            <a:r>
              <a:rPr lang="en-GB" dirty="0" smtClean="0"/>
              <a:t>Use the nominal bunch length</a:t>
            </a:r>
            <a:endParaRPr lang="en-GB" dirty="0"/>
          </a:p>
          <a:p>
            <a:r>
              <a:rPr lang="en-GB" dirty="0"/>
              <a:t>Use more particles (~1000)</a:t>
            </a:r>
          </a:p>
          <a:p>
            <a:r>
              <a:rPr lang="en-GB" dirty="0" smtClean="0"/>
              <a:t>Change V_RF to V_RF/3 after the bunch is matched to V_RF</a:t>
            </a:r>
            <a:endParaRPr lang="en-GB" dirty="0"/>
          </a:p>
          <a:p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928636" y="5023166"/>
            <a:ext cx="760396" cy="9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77953" y="6518360"/>
            <a:ext cx="320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But should not wait too long!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09" y="3774643"/>
            <a:ext cx="3468152" cy="26961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507" y="3774643"/>
            <a:ext cx="3561346" cy="27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45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voltage </a:t>
            </a:r>
            <a:r>
              <a:rPr lang="en-GB" dirty="0" smtClean="0"/>
              <a:t>mismatch (too low)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263" y="1386713"/>
            <a:ext cx="7886700" cy="4351338"/>
          </a:xfrm>
        </p:spPr>
        <p:txBody>
          <a:bodyPr/>
          <a:lstStyle/>
          <a:p>
            <a:r>
              <a:rPr lang="en-GB" dirty="0"/>
              <a:t>Use the nominal bunch length</a:t>
            </a:r>
          </a:p>
          <a:p>
            <a:r>
              <a:rPr lang="en-GB" dirty="0"/>
              <a:t>Use more particles (~1000)</a:t>
            </a:r>
          </a:p>
          <a:p>
            <a:r>
              <a:rPr lang="en-GB" dirty="0"/>
              <a:t>Change V_RF to V_RF/3 after the bunch is matched to V_RF</a:t>
            </a:r>
          </a:p>
          <a:p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782728" y="5153507"/>
            <a:ext cx="105877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065" y="3660653"/>
            <a:ext cx="4021179" cy="2985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09" y="3774643"/>
            <a:ext cx="3468152" cy="26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25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acceleration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082" y="1072896"/>
            <a:ext cx="8240268" cy="5571744"/>
          </a:xfrm>
        </p:spPr>
        <p:txBody>
          <a:bodyPr/>
          <a:lstStyle/>
          <a:p>
            <a:r>
              <a:rPr lang="en-GB" dirty="0"/>
              <a:t>Use the nominal bunch length</a:t>
            </a:r>
          </a:p>
          <a:p>
            <a:r>
              <a:rPr lang="en-GB" dirty="0"/>
              <a:t>Use </a:t>
            </a:r>
            <a:r>
              <a:rPr lang="en-GB" dirty="0" smtClean="0"/>
              <a:t>200 particles</a:t>
            </a:r>
            <a:endParaRPr lang="en-GB" dirty="0"/>
          </a:p>
          <a:p>
            <a:r>
              <a:rPr lang="en-GB" dirty="0" smtClean="0"/>
              <a:t>Use </a:t>
            </a:r>
            <a:r>
              <a:rPr lang="en-GB" dirty="0" err="1" smtClean="0"/>
              <a:t>Bdot</a:t>
            </a:r>
            <a:r>
              <a:rPr lang="en-GB" dirty="0" smtClean="0"/>
              <a:t>=2.2 T/s</a:t>
            </a:r>
          </a:p>
          <a:p>
            <a:r>
              <a:rPr lang="en-GB" dirty="0" smtClean="0"/>
              <a:t>Does it work? Why?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23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</a:t>
            </a:r>
            <a:r>
              <a:rPr lang="en-GB" dirty="0" err="1"/>
              <a:t>PyHEADTAIL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442" y="1690689"/>
            <a:ext cx="6377354" cy="47330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777" y="2034064"/>
            <a:ext cx="1777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Courtesy Kevin Li</a:t>
            </a:r>
          </a:p>
          <a:p>
            <a:r>
              <a:rPr lang="en-GB" dirty="0" smtClean="0"/>
              <a:t>USPAS 2015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444816" y="3023770"/>
            <a:ext cx="2127184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330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acceleration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082" y="963169"/>
            <a:ext cx="8240268" cy="5571744"/>
          </a:xfrm>
        </p:spPr>
        <p:txBody>
          <a:bodyPr>
            <a:normAutofit/>
          </a:bodyPr>
          <a:lstStyle/>
          <a:p>
            <a:r>
              <a:rPr lang="en-GB" sz="2400" dirty="0"/>
              <a:t>Use the nominal bunch length</a:t>
            </a:r>
          </a:p>
          <a:p>
            <a:r>
              <a:rPr lang="en-GB" sz="2400" dirty="0"/>
              <a:t>Use </a:t>
            </a:r>
            <a:r>
              <a:rPr lang="en-GB" sz="2400" dirty="0" smtClean="0"/>
              <a:t>1000 particles</a:t>
            </a:r>
            <a:endParaRPr lang="en-GB" sz="2400" dirty="0"/>
          </a:p>
          <a:p>
            <a:r>
              <a:rPr lang="en-GB" sz="2400" dirty="0" smtClean="0"/>
              <a:t>Use </a:t>
            </a:r>
            <a:r>
              <a:rPr lang="en-GB" sz="2400" dirty="0" err="1" smtClean="0"/>
              <a:t>Bdot</a:t>
            </a:r>
            <a:r>
              <a:rPr lang="en-GB" sz="2400" dirty="0" smtClean="0"/>
              <a:t>=2.2 T/s</a:t>
            </a:r>
          </a:p>
          <a:p>
            <a:r>
              <a:rPr lang="en-GB" sz="2400" dirty="0" smtClean="0"/>
              <a:t>Change VRF to 200 kV</a:t>
            </a:r>
          </a:p>
          <a:p>
            <a:r>
              <a:rPr lang="en-GB" sz="2400" dirty="0" smtClean="0"/>
              <a:t>Compute the synchronous phase</a:t>
            </a:r>
          </a:p>
          <a:p>
            <a:r>
              <a:rPr lang="en-GB" sz="2400" dirty="0" smtClean="0"/>
              <a:t>Plot the phase space in </a:t>
            </a:r>
            <a:r>
              <a:rPr lang="en-GB" sz="2400" dirty="0"/>
              <a:t>in </a:t>
            </a:r>
            <a:r>
              <a:rPr lang="el-GR" sz="2400" dirty="0"/>
              <a:t>φ</a:t>
            </a:r>
            <a:r>
              <a:rPr lang="en-GB" sz="2400" dirty="0"/>
              <a:t>[degrees], </a:t>
            </a:r>
            <a:r>
              <a:rPr lang="el-GR" sz="2400" dirty="0"/>
              <a:t>Δ</a:t>
            </a:r>
            <a:r>
              <a:rPr lang="en-GB" sz="2400" dirty="0"/>
              <a:t>E [MeV]</a:t>
            </a:r>
            <a:r>
              <a:rPr lang="en-GB" sz="2400" dirty="0" smtClean="0"/>
              <a:t>  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656181"/>
            <a:ext cx="3959889" cy="309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39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26" y="1337944"/>
            <a:ext cx="8332470" cy="496531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583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90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398" y="131127"/>
            <a:ext cx="7886700" cy="96297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Setting up the operating system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22" y="1094105"/>
            <a:ext cx="7886700" cy="435133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Install a virtual box to get an Ubuntu environment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Ex: </a:t>
            </a:r>
            <a:r>
              <a:rPr lang="en-GB" sz="1800" dirty="0" smtClean="0">
                <a:hlinkClick r:id="rId2"/>
              </a:rPr>
              <a:t>https://www.virtualbox.org/wiki/Downloads</a:t>
            </a:r>
            <a:endParaRPr lang="en-GB" sz="18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Create a new virtual machine </a:t>
            </a:r>
            <a:br>
              <a:rPr lang="en-GB" sz="2400" dirty="0" smtClean="0"/>
            </a:br>
            <a:r>
              <a:rPr lang="en-GB" sz="2400" dirty="0" smtClean="0"/>
              <a:t>with Ubuntu 64-bit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244" y="2138534"/>
            <a:ext cx="4395987" cy="19276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18043" y="3522846"/>
            <a:ext cx="2550695" cy="178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244" y="4388090"/>
            <a:ext cx="4058854" cy="246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03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642" y="911225"/>
            <a:ext cx="843834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 case of a “</a:t>
            </a:r>
            <a:r>
              <a:rPr lang="en-GB" dirty="0" err="1" smtClean="0"/>
              <a:t>VTx</a:t>
            </a:r>
            <a:r>
              <a:rPr lang="en-GB" dirty="0" smtClean="0"/>
              <a:t>” error when launching the virtual machine, one needs to turn Virtualization Technology (</a:t>
            </a:r>
            <a:r>
              <a:rPr lang="en-GB" dirty="0" err="1" smtClean="0"/>
              <a:t>VTx</a:t>
            </a:r>
            <a:r>
              <a:rPr lang="en-GB" dirty="0" smtClean="0"/>
              <a:t>) 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271" y="2300438"/>
            <a:ext cx="6358079" cy="419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88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720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</a:t>
            </a:r>
            <a:r>
              <a:rPr lang="en-GB" dirty="0" err="1"/>
              <a:t>PyHEADTAIL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30653" y="2377439"/>
            <a:ext cx="1777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Courtesy Kevin Li</a:t>
            </a:r>
          </a:p>
          <a:p>
            <a:r>
              <a:rPr lang="en-GB" dirty="0" smtClean="0"/>
              <a:t>USPAS 2015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444816" y="3023770"/>
            <a:ext cx="2127184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451" y="1536867"/>
            <a:ext cx="6493344" cy="488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8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</a:t>
            </a:r>
            <a:r>
              <a:rPr lang="en-GB" dirty="0" err="1"/>
              <a:t>PyHEADTAIL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7192" y="1941129"/>
            <a:ext cx="5858180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653" y="2377439"/>
            <a:ext cx="1777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Courtesy Kevin Li</a:t>
            </a:r>
          </a:p>
          <a:p>
            <a:r>
              <a:rPr lang="en-GB" dirty="0" smtClean="0"/>
              <a:t>USPAS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47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</a:t>
            </a:r>
            <a:r>
              <a:rPr lang="en-GB" dirty="0" err="1"/>
              <a:t>PyHEADTAIL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1951" y="1912252"/>
            <a:ext cx="6188797" cy="454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653" y="2377439"/>
            <a:ext cx="1777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Courtesy Kevin Li</a:t>
            </a:r>
          </a:p>
          <a:p>
            <a:r>
              <a:rPr lang="en-GB" dirty="0" smtClean="0"/>
              <a:t>USPAS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45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</a:t>
            </a:r>
            <a:r>
              <a:rPr lang="en-GB" dirty="0" err="1"/>
              <a:t>PyHEADTAIL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30653" y="2377439"/>
            <a:ext cx="1777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Courtesy Kevin Li</a:t>
            </a:r>
          </a:p>
          <a:p>
            <a:r>
              <a:rPr lang="en-GB" dirty="0" smtClean="0"/>
              <a:t>USPAS 2015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945" y="1843384"/>
            <a:ext cx="6422394" cy="48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</a:t>
            </a:r>
            <a:r>
              <a:rPr lang="en-GB" dirty="0" err="1"/>
              <a:t>PyHEADTAIL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30653" y="2377439"/>
            <a:ext cx="1777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Courtesy Kevin Li</a:t>
            </a:r>
          </a:p>
          <a:p>
            <a:r>
              <a:rPr lang="en-GB" dirty="0" smtClean="0"/>
              <a:t>USPAS 2015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945" y="1843384"/>
            <a:ext cx="6422394" cy="4834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817" y="1887415"/>
            <a:ext cx="6551522" cy="48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</a:t>
            </a:r>
            <a:r>
              <a:rPr lang="en-GB" dirty="0" err="1"/>
              <a:t>PyHEADTAIL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30653" y="2377439"/>
            <a:ext cx="1777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Courtesy Kevin Li</a:t>
            </a:r>
          </a:p>
          <a:p>
            <a:r>
              <a:rPr lang="en-GB" dirty="0" smtClean="0"/>
              <a:t>USPAS 2015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945" y="1843384"/>
            <a:ext cx="6422394" cy="4834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817" y="1887415"/>
            <a:ext cx="6551522" cy="4834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003" y="1777445"/>
            <a:ext cx="6647336" cy="49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78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4807</TotalTime>
  <Words>701</Words>
  <Application>Microsoft Office PowerPoint</Application>
  <PresentationFormat>On-screen Show (4:3)</PresentationFormat>
  <Paragraphs>139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Office Theme</vt:lpstr>
      <vt:lpstr>PyHEADTAIL example</vt:lpstr>
      <vt:lpstr>introduction to PyHEADTAIL</vt:lpstr>
      <vt:lpstr>introduction to PyHEADTAIL</vt:lpstr>
      <vt:lpstr>introduction to PyHEADTAIL</vt:lpstr>
      <vt:lpstr>introduction to PyHEADTAIL</vt:lpstr>
      <vt:lpstr>introduction to PyHEADTAIL</vt:lpstr>
      <vt:lpstr>introduction to PyHEADTAIL</vt:lpstr>
      <vt:lpstr>introduction to PyHEADTAIL</vt:lpstr>
      <vt:lpstr>introduction to PyHEADTAIL</vt:lpstr>
      <vt:lpstr>introduction to PyHEADTAIL</vt:lpstr>
      <vt:lpstr>introduction to PyHEADTAIL</vt:lpstr>
      <vt:lpstr>introduction to PyHEADTAIL</vt:lpstr>
      <vt:lpstr>In our case: only RF systems</vt:lpstr>
      <vt:lpstr>Structure  of the ipython  file</vt:lpstr>
      <vt:lpstr>Tracking example: injection energy</vt:lpstr>
      <vt:lpstr>Tracking example: injection energy</vt:lpstr>
      <vt:lpstr>Let’s run that example</vt:lpstr>
      <vt:lpstr>Synchrotron motion</vt:lpstr>
      <vt:lpstr>Impact of phase mismatch</vt:lpstr>
      <vt:lpstr>Impact of phase mismatch</vt:lpstr>
      <vt:lpstr>Impact of phase mismatch</vt:lpstr>
      <vt:lpstr>Impact of voltage mismatch (too high)</vt:lpstr>
      <vt:lpstr>Impact of voltage mismatch (too high)</vt:lpstr>
      <vt:lpstr>Impact of voltage mismatch (too high)</vt:lpstr>
      <vt:lpstr>Impact of voltage mismatch (too high)</vt:lpstr>
      <vt:lpstr>Impact of voltage mismatch</vt:lpstr>
      <vt:lpstr>Impact of voltage mismatch (too low)</vt:lpstr>
      <vt:lpstr>Impact of voltage mismatch (too low)</vt:lpstr>
      <vt:lpstr>Impact of acceleration</vt:lpstr>
      <vt:lpstr>Impact of acceleration</vt:lpstr>
      <vt:lpstr>PowerPoint Presentation</vt:lpstr>
      <vt:lpstr>PowerPoint Presentation</vt:lpstr>
      <vt:lpstr>Setting up the operating system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Benoit Salvant</dc:creator>
  <cp:lastModifiedBy>Benoit Salvant</cp:lastModifiedBy>
  <cp:revision>43</cp:revision>
  <cp:lastPrinted>2016-01-22T12:10:17Z</cp:lastPrinted>
  <dcterms:created xsi:type="dcterms:W3CDTF">2016-01-18T15:07:06Z</dcterms:created>
  <dcterms:modified xsi:type="dcterms:W3CDTF">2016-01-22T12:57:39Z</dcterms:modified>
</cp:coreProperties>
</file>