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302" r:id="rId3"/>
    <p:sldId id="303" r:id="rId4"/>
    <p:sldId id="280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6" r:id="rId13"/>
    <p:sldId id="301" r:id="rId14"/>
    <p:sldId id="297" r:id="rId15"/>
    <p:sldId id="299" r:id="rId16"/>
    <p:sldId id="300" r:id="rId17"/>
    <p:sldId id="293" r:id="rId18"/>
    <p:sldId id="294" r:id="rId19"/>
    <p:sldId id="29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CE3"/>
    <a:srgbClr val="008000"/>
    <a:srgbClr val="FF0000"/>
    <a:srgbClr val="FF33CC"/>
    <a:srgbClr val="33CC33"/>
    <a:srgbClr val="FFFF00"/>
    <a:srgbClr val="DDDDD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07" autoAdjust="0"/>
  </p:normalViewPr>
  <p:slideViewPr>
    <p:cSldViewPr>
      <p:cViewPr>
        <p:scale>
          <a:sx n="100" d="100"/>
          <a:sy n="100" d="100"/>
        </p:scale>
        <p:origin x="-192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B219F1-DC39-4637-A177-2956283AE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CED3D-BE3A-42C7-A77F-03BF4990E5B8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DC8B2-6CAB-4FF2-83D9-FFDBD3D18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97E0F-31D4-4637-BEFF-503CE42EC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1A167-6E61-484B-8A28-AD1B93B20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0"/>
              </a:spcAft>
              <a:buFont typeface="Arial"/>
              <a:buChar char="•"/>
              <a:defRPr sz="1600" b="1">
                <a:solidFill>
                  <a:srgbClr val="0055A0"/>
                </a:solidFill>
              </a:defRPr>
            </a:lvl1pPr>
            <a:lvl2pPr marL="381600" indent="-194400">
              <a:spcBef>
                <a:spcPts val="300"/>
              </a:spcBef>
              <a:spcAft>
                <a:spcPts val="300"/>
              </a:spcAft>
              <a:buClrTx/>
              <a:buSzPct val="100000"/>
              <a:buFont typeface="Arial"/>
              <a:buChar char="•"/>
              <a:defRPr sz="1400"/>
            </a:lvl2pPr>
            <a:lvl3pPr>
              <a:spcBef>
                <a:spcPts val="0"/>
              </a:spcBef>
              <a:spcAft>
                <a:spcPts val="2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0" y="6362700"/>
            <a:ext cx="914400" cy="9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 smtClean="0"/>
              <a:t>Dfhgfdgt</a:t>
            </a:r>
            <a:r>
              <a:rPr lang="en-US" dirty="0" smtClean="0"/>
              <a:t> 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58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0" y="6362700"/>
            <a:ext cx="914400" cy="9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 smtClean="0"/>
              <a:t>Dfhgfdgt</a:t>
            </a:r>
            <a:r>
              <a:rPr lang="en-US" dirty="0" smtClean="0"/>
              <a:t> 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58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810000" y="6362700"/>
            <a:ext cx="914400" cy="9144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err="1" smtClean="0"/>
              <a:t>Dfhgfdgt</a:t>
            </a:r>
            <a:r>
              <a:rPr lang="en-US" dirty="0" smtClean="0"/>
              <a:t> 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058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D7DD6-5FCC-4BB8-B551-5B56EED60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6D32-10BD-48D7-AAA3-A25EF0340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DCB2F-9F23-4D78-9AFD-A34E525D3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8537D-B173-463E-BEE4-EE87B8A5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74DC-B516-457E-9BE7-3860F9C2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2294D-8625-4686-A91A-33CDCAB77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98B9-2774-4E77-833A-D156069AD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88A8-73EC-4074-A091-96B40F772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fr-FR"/>
              <a:t>18/12/2013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SC Overview FS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90501D-3FB2-4AA1-9163-6FA62650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CF01A-2679-471C-9777-2A6C8A9B6C9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143000" y="152400"/>
            <a:ext cx="6858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 Overview 2013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1981200" y="1295400"/>
            <a:ext cx="5257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 White &amp; Rouge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 </a:t>
            </a:r>
            <a:r>
              <a:rPr lang="en-US" sz="2800" b="1" dirty="0" smtClean="0"/>
              <a:t>T</a:t>
            </a:r>
            <a:r>
              <a:rPr lang="en-US" sz="2800" b="1" dirty="0" smtClean="0"/>
              <a:t>he Codes in Comparison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The Noise Issue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/>
              <a:t> Convergence Test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b="1" dirty="0"/>
              <a:t> Some latest Results</a:t>
            </a:r>
          </a:p>
          <a:p>
            <a:pPr marL="1200150" lvl="1" indent="-742950">
              <a:spcBef>
                <a:spcPct val="50000"/>
              </a:spcBef>
              <a:buFont typeface="Arial" charset="0"/>
              <a:buChar char="•"/>
            </a:pPr>
            <a:r>
              <a:rPr lang="en-US" sz="2800" b="1" dirty="0"/>
              <a:t>PSB</a:t>
            </a:r>
          </a:p>
          <a:p>
            <a:pPr marL="1200150" lvl="1" indent="-742950">
              <a:spcBef>
                <a:spcPct val="50000"/>
              </a:spcBef>
              <a:buFont typeface="Arial" charset="0"/>
              <a:buChar char="•"/>
            </a:pPr>
            <a:r>
              <a:rPr lang="en-US" sz="2800" b="1" dirty="0"/>
              <a:t>PS</a:t>
            </a:r>
          </a:p>
          <a:p>
            <a:pPr marL="1200150" lvl="1" indent="-742950">
              <a:spcBef>
                <a:spcPct val="50000"/>
              </a:spcBef>
              <a:buFont typeface="Arial" charset="0"/>
              <a:buChar char="•"/>
            </a:pPr>
            <a:r>
              <a:rPr lang="en-US" sz="2800" b="1" dirty="0"/>
              <a:t>SPS</a:t>
            </a:r>
          </a:p>
        </p:txBody>
      </p:sp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921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100EDB-4286-4A77-993E-03945A732E4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09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Convergence Test 2/3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 rot="19775500">
            <a:off x="3721100" y="3158253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</a:rPr>
              <a:t>Long-term Simulation</a:t>
            </a:r>
          </a:p>
          <a:p>
            <a:r>
              <a:rPr lang="en-US" b="1" u="sng">
                <a:solidFill>
                  <a:srgbClr val="C00000"/>
                </a:solidFill>
              </a:rPr>
              <a:t>SYNERGIA </a:t>
            </a:r>
          </a:p>
          <a:p>
            <a:r>
              <a:rPr lang="en-US" b="1" u="sng">
                <a:solidFill>
                  <a:srgbClr val="C00000"/>
                </a:solidFill>
              </a:rPr>
              <a:t>Preliminary</a:t>
            </a:r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6781800" y="4016375"/>
            <a:ext cx="1447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100’000 </a:t>
            </a:r>
          </a:p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Turns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6515100" y="4991100"/>
            <a:ext cx="9906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BF1B59-6B20-412D-9352-26A81837C08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09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Convergence Test 3/3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59436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086600" y="1657350"/>
            <a:ext cx="1676400" cy="400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SYNERGIA</a:t>
            </a:r>
            <a:endParaRPr lang="fr-F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781800" y="1857374"/>
            <a:ext cx="304800" cy="33337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71500"/>
            <a:ext cx="71628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01" t="5118" r="8783" b="54727"/>
          <a:stretch>
            <a:fillRect/>
          </a:stretch>
        </p:blipFill>
        <p:spPr bwMode="auto">
          <a:xfrm>
            <a:off x="-107950" y="5190306"/>
            <a:ext cx="95424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7700" y="6597650"/>
            <a:ext cx="149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4925" y="6381328"/>
            <a:ext cx="8137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sz="1200" b="1" dirty="0"/>
              <a:t>Status of the space charge studies and measurements in the CERN </a:t>
            </a:r>
            <a:r>
              <a:rPr lang="en-GB" sz="1200" b="1" dirty="0" smtClean="0"/>
              <a:t>PSB</a:t>
            </a:r>
            <a:r>
              <a:rPr lang="en-US" sz="1200" b="1" dirty="0" smtClean="0"/>
              <a:t> </a:t>
            </a:r>
          </a:p>
          <a:p>
            <a:pPr eaLnBrk="1" hangingPunct="1"/>
            <a:r>
              <a:rPr lang="en-US" sz="1200" i="1" dirty="0" smtClean="0"/>
              <a:t>Vincenzo Forte – </a:t>
            </a:r>
            <a:r>
              <a:rPr lang="en-US" sz="1200" i="1" dirty="0"/>
              <a:t>Space charge workshop – CERN - 16/04/2012</a:t>
            </a:r>
            <a:r>
              <a:rPr lang="en-US" sz="1200" b="1" dirty="0"/>
              <a:t> </a:t>
            </a:r>
          </a:p>
        </p:txBody>
      </p:sp>
      <p:pic>
        <p:nvPicPr>
          <p:cNvPr id="307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5688" y="6597650"/>
            <a:ext cx="18573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-476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Measurements: half integer resonance crossing… (static w. point above 2Qy=9)</a:t>
            </a:r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310" y="1022840"/>
            <a:ext cx="2290909" cy="23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311" y="3538156"/>
            <a:ext cx="229090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82526"/>
            <a:ext cx="5841876" cy="319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99592" y="1340768"/>
            <a:ext cx="17155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@ C450 </a:t>
            </a:r>
          </a:p>
          <a:p>
            <a:pPr algn="r"/>
            <a:r>
              <a:rPr lang="en-US" dirty="0" smtClean="0"/>
              <a:t>(switching off </a:t>
            </a:r>
          </a:p>
          <a:p>
            <a:pPr algn="r"/>
            <a:r>
              <a:rPr lang="en-US" dirty="0" smtClean="0"/>
              <a:t>QNO correctors)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1" y="5703359"/>
            <a:ext cx="5403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u="sng" dirty="0" smtClean="0"/>
              <a:t>Nice case for code benchmarking (simulations are on-going)</a:t>
            </a:r>
            <a:endParaRPr lang="en-GB" sz="1600" b="1" i="1" u="sng" dirty="0"/>
          </a:p>
        </p:txBody>
      </p:sp>
      <p:sp>
        <p:nvSpPr>
          <p:cNvPr id="39" name="Rectangle 38"/>
          <p:cNvSpPr/>
          <p:nvPr/>
        </p:nvSpPr>
        <p:spPr>
          <a:xfrm>
            <a:off x="6248147" y="440739"/>
            <a:ext cx="2077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Transverse </a:t>
            </a:r>
            <a:r>
              <a:rPr lang="en-US" sz="1400" dirty="0" err="1" smtClean="0"/>
              <a:t>emittances</a:t>
            </a:r>
            <a:r>
              <a:rPr lang="en-US" sz="1400" dirty="0" smtClean="0"/>
              <a:t> constant </a:t>
            </a:r>
            <a:endParaRPr lang="en-GB" sz="1400" dirty="0"/>
          </a:p>
        </p:txBody>
      </p:sp>
      <p:pic>
        <p:nvPicPr>
          <p:cNvPr id="4115" name="Picture 1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7" y="3418472"/>
            <a:ext cx="5553273" cy="24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2555776" y="1412776"/>
            <a:ext cx="288032" cy="21602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36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Charge studies in the PSB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892695"/>
          </a:xfrm>
        </p:spPr>
        <p:txBody>
          <a:bodyPr>
            <a:noAutofit/>
          </a:bodyPr>
          <a:lstStyle/>
          <a:p>
            <a:r>
              <a:rPr lang="en-GB" sz="2000" b="1" dirty="0"/>
              <a:t>Dynamic tune variation approaching  the integer </a:t>
            </a:r>
            <a:r>
              <a:rPr lang="en-GB" sz="2000" b="1" dirty="0" smtClean="0"/>
              <a:t>@ 160MeV</a:t>
            </a:r>
          </a:p>
          <a:p>
            <a:r>
              <a:rPr lang="en-GB" sz="2000" dirty="0" smtClean="0"/>
              <a:t>RMS </a:t>
            </a:r>
            <a:r>
              <a:rPr lang="en-GB" sz="2000" dirty="0" err="1"/>
              <a:t>emittances</a:t>
            </a:r>
            <a:r>
              <a:rPr lang="en-GB" sz="2000" dirty="0"/>
              <a:t> and losses evolution </a:t>
            </a:r>
            <a:r>
              <a:rPr lang="en-GB" sz="2000" dirty="0" smtClean="0"/>
              <a:t>for:</a:t>
            </a:r>
          </a:p>
          <a:p>
            <a:pPr lvl="1"/>
            <a:r>
              <a:rPr lang="en-GB" sz="1600" dirty="0" smtClean="0"/>
              <a:t>code benchmarking</a:t>
            </a:r>
          </a:p>
          <a:p>
            <a:pPr lvl="1"/>
            <a:r>
              <a:rPr lang="en-US" sz="1600" dirty="0" smtClean="0"/>
              <a:t>prediction of machine performances when Space Charge necktie crosses the integer (</a:t>
            </a:r>
            <a:r>
              <a:rPr lang="en-US" sz="1600" dirty="0" err="1" smtClean="0"/>
              <a:t>i.e</a:t>
            </a:r>
            <a:r>
              <a:rPr lang="en-US" sz="1600" dirty="0" smtClean="0"/>
              <a:t> large tune spread and/or low working point)</a:t>
            </a:r>
            <a:endParaRPr lang="en-GB" sz="1600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8" r="7068"/>
          <a:stretch/>
        </p:blipFill>
        <p:spPr bwMode="auto">
          <a:xfrm>
            <a:off x="4283968" y="3527744"/>
            <a:ext cx="4572000" cy="285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24128" y="3128639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Measurements</a:t>
            </a:r>
            <a:endParaRPr lang="en-GB" dirty="0"/>
          </a:p>
        </p:txBody>
      </p:sp>
      <p:grpSp>
        <p:nvGrpSpPr>
          <p:cNvPr id="8" name="Group 9"/>
          <p:cNvGrpSpPr/>
          <p:nvPr/>
        </p:nvGrpSpPr>
        <p:grpSpPr>
          <a:xfrm>
            <a:off x="251520" y="3131676"/>
            <a:ext cx="4032448" cy="3723546"/>
            <a:chOff x="251520" y="3131676"/>
            <a:chExt cx="4032448" cy="3723546"/>
          </a:xfrm>
        </p:grpSpPr>
        <p:pic>
          <p:nvPicPr>
            <p:cNvPr id="1027" name="Picture 3" descr="C:\Users\ebenedet\AppData\Local\Microsoft\Windows\Temporary Internet Files\Content.Outlook\N4UAZWE7\moving_footprints_for_elen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284984"/>
              <a:ext cx="4032448" cy="35702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07704" y="3131676"/>
              <a:ext cx="12741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Simulations</a:t>
              </a:r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2976" y="358404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2Q</a:t>
              </a:r>
              <a:r>
                <a:rPr lang="en-US" sz="1100" baseline="-25000" dirty="0" smtClean="0"/>
                <a:t>y</a:t>
              </a:r>
              <a:r>
                <a:rPr lang="en-US" sz="1100" dirty="0" smtClean="0"/>
                <a:t>=9</a:t>
              </a:r>
              <a:endParaRPr lang="en-GB" sz="11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38175">
              <a:off x="1783244" y="4015145"/>
              <a:ext cx="814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Q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+2Q</a:t>
              </a:r>
              <a:r>
                <a:rPr lang="en-US" sz="1100" baseline="-25000" dirty="0" smtClean="0"/>
                <a:t>y</a:t>
              </a:r>
              <a:r>
                <a:rPr lang="en-US" sz="1100" dirty="0" smtClean="0"/>
                <a:t>=13</a:t>
              </a:r>
              <a:endParaRPr lang="en-GB" sz="11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18952078">
              <a:off x="2593888" y="4037288"/>
              <a:ext cx="6431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Q</a:t>
              </a:r>
              <a:r>
                <a:rPr lang="en-US" sz="1100" baseline="-25000" dirty="0" err="1" smtClean="0"/>
                <a:t>x</a:t>
              </a:r>
              <a:r>
                <a:rPr lang="en-US" sz="1100" dirty="0" err="1" smtClean="0"/>
                <a:t>-Q</a:t>
              </a:r>
              <a:r>
                <a:rPr lang="en-US" sz="1100" baseline="-25000" dirty="0" err="1" smtClean="0"/>
                <a:t>y</a:t>
              </a:r>
              <a:r>
                <a:rPr lang="en-US" sz="1100" dirty="0" smtClean="0"/>
                <a:t>=0</a:t>
              </a:r>
              <a:endParaRPr lang="en-GB" sz="11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22976" y="4293096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3Q</a:t>
              </a:r>
              <a:r>
                <a:rPr lang="en-US" sz="1100" baseline="-25000" dirty="0" smtClean="0"/>
                <a:t>y</a:t>
              </a:r>
              <a:r>
                <a:rPr lang="en-US" sz="1100" dirty="0" smtClean="0"/>
                <a:t>=13</a:t>
              </a:r>
              <a:endParaRPr lang="en-GB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2527781" y="5336130"/>
              <a:ext cx="6062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3Q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=13</a:t>
              </a:r>
              <a:endParaRPr lang="en-GB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3803229">
              <a:off x="2775989" y="5042305"/>
              <a:ext cx="8146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2Q</a:t>
              </a:r>
              <a:r>
                <a:rPr lang="en-US" sz="1100" baseline="-25000" dirty="0" smtClean="0"/>
                <a:t>x</a:t>
              </a:r>
              <a:r>
                <a:rPr lang="en-US" sz="1100" dirty="0" smtClean="0"/>
                <a:t>+Q</a:t>
              </a:r>
              <a:r>
                <a:rPr lang="en-US" sz="1100" baseline="-25000" dirty="0" smtClean="0"/>
                <a:t>y</a:t>
              </a:r>
              <a:r>
                <a:rPr lang="en-US" sz="1100" dirty="0" smtClean="0"/>
                <a:t>=13</a:t>
              </a:r>
              <a:endParaRPr lang="en-GB" sz="11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30909" y="5810780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Q</a:t>
              </a:r>
              <a:r>
                <a:rPr lang="en-US" sz="1100" baseline="-25000" dirty="0" err="1" smtClean="0"/>
                <a:t>y</a:t>
              </a:r>
              <a:r>
                <a:rPr lang="en-US" sz="1100" dirty="0" smtClean="0"/>
                <a:t>=4</a:t>
              </a:r>
              <a:endParaRPr lang="en-GB" sz="11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023122" y="4693525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Q</a:t>
              </a:r>
              <a:r>
                <a:rPr lang="en-US" sz="1100" baseline="-25000" dirty="0" err="1"/>
                <a:t>x</a:t>
              </a:r>
              <a:r>
                <a:rPr lang="en-US" sz="1100" dirty="0" smtClean="0"/>
                <a:t>=4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8588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order Resonance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52221" y="6115082"/>
            <a:ext cx="6223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The </a:t>
            </a:r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order resonance seems to be </a:t>
            </a:r>
            <a:r>
              <a:rPr lang="en-US" dirty="0" smtClean="0"/>
              <a:t>excited by space charge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115461" y="6533259"/>
            <a:ext cx="3848755" cy="31748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Raymond WASEF, </a:t>
            </a:r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</a:rPr>
              <a:t>Space Charge Workshop, 16/04/13, CERN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66934" y="638243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55A0"/>
                </a:solidFill>
              </a:rPr>
              <a:t>8</a:t>
            </a:r>
          </a:p>
        </p:txBody>
      </p:sp>
      <p:pic>
        <p:nvPicPr>
          <p:cNvPr id="4" name="Picture 3" descr="4Qy_Losses_poster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71"/>
          <a:stretch/>
        </p:blipFill>
        <p:spPr>
          <a:xfrm>
            <a:off x="-180171" y="1143580"/>
            <a:ext cx="6670542" cy="5023404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123229" y="2167516"/>
            <a:ext cx="2675540" cy="2813396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Maximum detuning due to space charge: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F0"/>
                </a:solidFill>
              </a:rPr>
              <a:t>Beam 1 : (-.22 ; -.4)</a:t>
            </a:r>
          </a:p>
          <a:p>
            <a:r>
              <a:rPr lang="en-US" dirty="0">
                <a:solidFill>
                  <a:srgbClr val="008000"/>
                </a:solidFill>
              </a:rPr>
              <a:t>Beam </a:t>
            </a:r>
            <a:r>
              <a:rPr lang="en-US" dirty="0" smtClean="0">
                <a:solidFill>
                  <a:srgbClr val="008000"/>
                </a:solidFill>
              </a:rPr>
              <a:t>2 </a:t>
            </a:r>
            <a:r>
              <a:rPr lang="en-US" dirty="0">
                <a:solidFill>
                  <a:srgbClr val="008000"/>
                </a:solidFill>
              </a:rPr>
              <a:t>: (-</a:t>
            </a:r>
            <a:r>
              <a:rPr lang="en-US" dirty="0" smtClean="0">
                <a:solidFill>
                  <a:srgbClr val="008000"/>
                </a:solidFill>
              </a:rPr>
              <a:t>.18 </a:t>
            </a:r>
            <a:r>
              <a:rPr lang="en-US" dirty="0">
                <a:solidFill>
                  <a:srgbClr val="008000"/>
                </a:solidFill>
              </a:rPr>
              <a:t>; -</a:t>
            </a:r>
            <a:r>
              <a:rPr lang="en-US" dirty="0" smtClean="0">
                <a:solidFill>
                  <a:srgbClr val="008000"/>
                </a:solidFill>
              </a:rPr>
              <a:t>.37)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Beam 3 </a:t>
            </a:r>
            <a:r>
              <a:rPr lang="en-US" dirty="0">
                <a:solidFill>
                  <a:srgbClr val="FF0000"/>
                </a:solidFill>
              </a:rPr>
              <a:t>: (-</a:t>
            </a:r>
            <a:r>
              <a:rPr lang="en-US" dirty="0" smtClean="0">
                <a:solidFill>
                  <a:srgbClr val="FF0000"/>
                </a:solidFill>
              </a:rPr>
              <a:t>.08 </a:t>
            </a:r>
            <a:r>
              <a:rPr lang="en-US" dirty="0">
                <a:solidFill>
                  <a:srgbClr val="FF0000"/>
                </a:solidFill>
              </a:rPr>
              <a:t>; -</a:t>
            </a:r>
            <a:r>
              <a:rPr lang="en-US" dirty="0" smtClean="0">
                <a:solidFill>
                  <a:srgbClr val="FF0000"/>
                </a:solidFill>
              </a:rPr>
              <a:t>.24)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D1CE3"/>
                </a:solidFill>
              </a:rPr>
              <a:t>Beam </a:t>
            </a:r>
            <a:r>
              <a:rPr lang="en-US" dirty="0" smtClean="0">
                <a:solidFill>
                  <a:srgbClr val="0D1CE3"/>
                </a:solidFill>
              </a:rPr>
              <a:t>4 </a:t>
            </a:r>
            <a:r>
              <a:rPr lang="en-US" dirty="0">
                <a:solidFill>
                  <a:srgbClr val="0D1CE3"/>
                </a:solidFill>
              </a:rPr>
              <a:t>: (-</a:t>
            </a:r>
            <a:r>
              <a:rPr lang="en-US" dirty="0" smtClean="0">
                <a:solidFill>
                  <a:srgbClr val="0D1CE3"/>
                </a:solidFill>
              </a:rPr>
              <a:t>.01 </a:t>
            </a:r>
            <a:r>
              <a:rPr lang="en-US" dirty="0">
                <a:solidFill>
                  <a:srgbClr val="0D1CE3"/>
                </a:solidFill>
              </a:rPr>
              <a:t>; -</a:t>
            </a:r>
            <a:r>
              <a:rPr lang="en-US" dirty="0" smtClean="0">
                <a:solidFill>
                  <a:srgbClr val="0D1CE3"/>
                </a:solidFill>
              </a:rPr>
              <a:t>.01)</a:t>
            </a:r>
            <a:endParaRPr lang="en-US" dirty="0">
              <a:solidFill>
                <a:srgbClr val="0D1CE3"/>
              </a:solidFill>
            </a:endParaRPr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260887" y="339047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52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088" y="40387"/>
            <a:ext cx="7965175" cy="747654"/>
          </a:xfrm>
        </p:spPr>
        <p:txBody>
          <a:bodyPr/>
          <a:lstStyle/>
          <a:p>
            <a:pPr algn="ctr"/>
            <a:r>
              <a:rPr lang="en-US" dirty="0" smtClean="0"/>
              <a:t>Resonance compensation</a:t>
            </a:r>
            <a:endParaRPr lang="en-US" dirty="0"/>
          </a:p>
        </p:txBody>
      </p:sp>
      <p:pic>
        <p:nvPicPr>
          <p:cNvPr id="5" name="Picture 4" descr="TD_normal_compensation_off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2707"/>
            <a:ext cx="4187598" cy="3203999"/>
          </a:xfrm>
          <a:prstGeom prst="rect">
            <a:avLst/>
          </a:prstGeom>
        </p:spPr>
      </p:pic>
      <p:pic>
        <p:nvPicPr>
          <p:cNvPr id="7" name="Picture 6" descr="TD_normal_3Qy_compensation_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93" y="3674038"/>
            <a:ext cx="4187597" cy="3203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7494626" y="1909712"/>
            <a:ext cx="231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2Qx+Qy compensation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7691800" y="4870044"/>
            <a:ext cx="194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3Qy compensation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824" y="1219200"/>
            <a:ext cx="283717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Horizontal tune scan</a:t>
            </a:r>
            <a:endParaRPr lang="en-US" b="1" dirty="0"/>
          </a:p>
        </p:txBody>
      </p:sp>
      <p:pic>
        <p:nvPicPr>
          <p:cNvPr id="6" name="Picture 5" descr="TD_normal_2Qx+Qy_compensation_on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3" y="501602"/>
            <a:ext cx="4187598" cy="3203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13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70" y="23644"/>
            <a:ext cx="7965175" cy="747654"/>
          </a:xfrm>
        </p:spPr>
        <p:txBody>
          <a:bodyPr/>
          <a:lstStyle/>
          <a:p>
            <a:pPr algn="ctr"/>
            <a:r>
              <a:rPr lang="en-US" dirty="0" smtClean="0"/>
              <a:t>Resonance compensation</a:t>
            </a:r>
            <a:endParaRPr lang="en-US" dirty="0"/>
          </a:p>
        </p:txBody>
      </p:sp>
      <p:pic>
        <p:nvPicPr>
          <p:cNvPr id="3" name="Picture 2" descr="TD_vertical_2Qx+Qy_compensation_on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92" y="469730"/>
            <a:ext cx="4187593" cy="3203995"/>
          </a:xfrm>
          <a:prstGeom prst="rect">
            <a:avLst/>
          </a:prstGeom>
        </p:spPr>
      </p:pic>
      <p:pic>
        <p:nvPicPr>
          <p:cNvPr id="4" name="Picture 3" descr="TD_vertical_3Qy_compensation_on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91" y="3661711"/>
            <a:ext cx="4200360" cy="3203995"/>
          </a:xfrm>
          <a:prstGeom prst="rect">
            <a:avLst/>
          </a:prstGeom>
        </p:spPr>
      </p:pic>
      <p:pic>
        <p:nvPicPr>
          <p:cNvPr id="8" name="Picture 7" descr="TD_vertical_compensation_off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" y="2207690"/>
            <a:ext cx="4200361" cy="3203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1825" y="1208510"/>
            <a:ext cx="24561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Vertical tune scan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 rot="5400000">
            <a:off x="7457351" y="1909713"/>
            <a:ext cx="231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2Qx+Qy compensation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642480" y="4660451"/>
            <a:ext cx="194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3Qy compensation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3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space charge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Optimized working point for high brightness beam</a:t>
            </a:r>
          </a:p>
          <a:p>
            <a:pPr lvl="1"/>
            <a:r>
              <a:rPr lang="en-US" dirty="0" smtClean="0"/>
              <a:t>Incoherent tune spread from PTC-ORBIT simulation</a:t>
            </a:r>
          </a:p>
          <a:p>
            <a:pPr lvl="1"/>
            <a:r>
              <a:rPr lang="en-US" dirty="0" smtClean="0"/>
              <a:t>No emittance blow-up in measurements – same emittance for batches with different storage times</a:t>
            </a:r>
          </a:p>
          <a:p>
            <a:endParaRPr lang="en-US" dirty="0" smtClean="0"/>
          </a:p>
        </p:txBody>
      </p:sp>
      <p:grpSp>
        <p:nvGrpSpPr>
          <p:cNvPr id="4" name="Group 15"/>
          <p:cNvGrpSpPr/>
          <p:nvPr/>
        </p:nvGrpSpPr>
        <p:grpSpPr>
          <a:xfrm>
            <a:off x="4447563" y="3461593"/>
            <a:ext cx="4404338" cy="2285157"/>
            <a:chOff x="4396763" y="3740993"/>
            <a:chExt cx="4404338" cy="2285157"/>
          </a:xfrm>
        </p:grpSpPr>
        <p:pic>
          <p:nvPicPr>
            <p:cNvPr id="5" name="Picture 4" descr="BbB_20p17_20p23_PM28Nov2012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6763" y="3804493"/>
              <a:ext cx="4404338" cy="222165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20804" y="3740993"/>
              <a:ext cx="3310396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 smtClean="0"/>
                <a:t>Transverse emittance measurements</a:t>
              </a:r>
              <a:endParaRPr lang="en-US" sz="1700" dirty="0"/>
            </a:p>
          </p:txBody>
        </p:sp>
      </p:grpSp>
      <p:grpSp>
        <p:nvGrpSpPr>
          <p:cNvPr id="6" name="Group 14"/>
          <p:cNvGrpSpPr/>
          <p:nvPr/>
        </p:nvGrpSpPr>
        <p:grpSpPr>
          <a:xfrm>
            <a:off x="495300" y="3504084"/>
            <a:ext cx="3663871" cy="3182280"/>
            <a:chOff x="495300" y="3415184"/>
            <a:chExt cx="3663871" cy="3182280"/>
          </a:xfrm>
        </p:grpSpPr>
        <p:grpSp>
          <p:nvGrpSpPr>
            <p:cNvPr id="7" name="Group 24"/>
            <p:cNvGrpSpPr>
              <a:grpSpLocks noChangeAspect="1"/>
            </p:cNvGrpSpPr>
            <p:nvPr/>
          </p:nvGrpSpPr>
          <p:grpSpPr>
            <a:xfrm>
              <a:off x="495300" y="3415184"/>
              <a:ext cx="3663871" cy="3182280"/>
              <a:chOff x="578355" y="3581400"/>
              <a:chExt cx="3611623" cy="3136900"/>
            </a:xfrm>
          </p:grpSpPr>
          <p:pic>
            <p:nvPicPr>
              <p:cNvPr id="11" name="Picture 10" descr="untitled.eps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78355" y="3683000"/>
                <a:ext cx="3611623" cy="303530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415893" y="3581400"/>
                <a:ext cx="2356007" cy="348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PTC-ORBIT simulation</a:t>
                </a:r>
                <a:endParaRPr lang="en-US" sz="1700" dirty="0"/>
              </a:p>
            </p:txBody>
          </p:sp>
        </p:grpSp>
        <p:sp>
          <p:nvSpPr>
            <p:cNvPr id="14" name="Oval 13"/>
            <p:cNvSpPr/>
            <p:nvPr/>
          </p:nvSpPr>
          <p:spPr>
            <a:xfrm>
              <a:off x="1828200" y="5029800"/>
              <a:ext cx="75600" cy="75600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Brace 18"/>
          <p:cNvSpPr/>
          <p:nvPr/>
        </p:nvSpPr>
        <p:spPr>
          <a:xfrm rot="5400000">
            <a:off x="5642917" y="5592292"/>
            <a:ext cx="211596" cy="711013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61000" y="6018768"/>
            <a:ext cx="575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~11s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006568" y="6299200"/>
            <a:ext cx="3693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storage time at injection energy</a:t>
            </a:r>
            <a:endParaRPr lang="en-US" sz="1600" dirty="0"/>
          </a:p>
        </p:txBody>
      </p:sp>
      <p:sp>
        <p:nvSpPr>
          <p:cNvPr id="22" name="Right Brace 21"/>
          <p:cNvSpPr/>
          <p:nvPr/>
        </p:nvSpPr>
        <p:spPr>
          <a:xfrm rot="5400000">
            <a:off x="6773030" y="5592292"/>
            <a:ext cx="211596" cy="711013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553013" y="6018768"/>
            <a:ext cx="626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~7.5s</a:t>
            </a:r>
            <a:endParaRPr lang="en-US" sz="1600" dirty="0"/>
          </a:p>
        </p:txBody>
      </p:sp>
      <p:sp>
        <p:nvSpPr>
          <p:cNvPr id="24" name="Right Brace 23"/>
          <p:cNvSpPr/>
          <p:nvPr/>
        </p:nvSpPr>
        <p:spPr>
          <a:xfrm rot="5400000">
            <a:off x="7844495" y="5592292"/>
            <a:ext cx="211596" cy="711013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713378" y="6018768"/>
            <a:ext cx="471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~4s</a:t>
            </a:r>
            <a:endParaRPr lang="en-US" sz="1600" dirty="0"/>
          </a:p>
        </p:txBody>
      </p:sp>
      <p:sp>
        <p:nvSpPr>
          <p:cNvPr id="26" name="Right Brace 25"/>
          <p:cNvSpPr/>
          <p:nvPr/>
        </p:nvSpPr>
        <p:spPr>
          <a:xfrm rot="16200000">
            <a:off x="1529429" y="4768525"/>
            <a:ext cx="165700" cy="483848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159915" y="4609067"/>
            <a:ext cx="975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ΔQ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x</a:t>
            </a:r>
            <a:r>
              <a:rPr lang="en-US" sz="1600" b="1" dirty="0" smtClean="0">
                <a:solidFill>
                  <a:srgbClr val="008000"/>
                </a:solidFill>
              </a:rPr>
              <a:t>≈0.10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2196" y="5376446"/>
            <a:ext cx="975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ΔQ</a:t>
            </a:r>
            <a:r>
              <a:rPr lang="en-US" sz="1600" b="1" baseline="-25000" dirty="0" smtClean="0">
                <a:solidFill>
                  <a:srgbClr val="008000"/>
                </a:solidFill>
              </a:rPr>
              <a:t>y</a:t>
            </a:r>
            <a:r>
              <a:rPr lang="en-US" sz="1600" b="1" dirty="0" smtClean="0">
                <a:solidFill>
                  <a:srgbClr val="008000"/>
                </a:solidFill>
              </a:rPr>
              <a:t>≈0.18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29" name="Right Brace 28"/>
          <p:cNvSpPr/>
          <p:nvPr/>
        </p:nvSpPr>
        <p:spPr>
          <a:xfrm>
            <a:off x="1951246" y="5185322"/>
            <a:ext cx="165700" cy="752400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space charge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Optimized working point for high brightness beam</a:t>
            </a:r>
          </a:p>
          <a:p>
            <a:pPr lvl="1"/>
            <a:r>
              <a:rPr lang="en-US" dirty="0" smtClean="0"/>
              <a:t>Incoherent tune spread from PTC-ORBIT simulation</a:t>
            </a:r>
          </a:p>
          <a:p>
            <a:pPr lvl="1"/>
            <a:r>
              <a:rPr lang="en-US" dirty="0" smtClean="0"/>
              <a:t>No emittance blow-up in measurements – same emittance for batches with different storage times</a:t>
            </a:r>
          </a:p>
          <a:p>
            <a:r>
              <a:rPr lang="en-US" dirty="0" smtClean="0"/>
              <a:t>Experimental study: working point scan</a:t>
            </a:r>
          </a:p>
          <a:p>
            <a:pPr lvl="1"/>
            <a:r>
              <a:rPr lang="en-US" b="1" dirty="0" smtClean="0"/>
              <a:t>Emittance blow-up </a:t>
            </a:r>
            <a:r>
              <a:rPr lang="en-US" dirty="0" smtClean="0"/>
              <a:t>due to integer resonance for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&lt;20.20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pic>
        <p:nvPicPr>
          <p:cNvPr id="6" name="Picture 5" descr="Qy_scan_TuneDiagram_PM28Nov20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023" y="3621506"/>
            <a:ext cx="3739000" cy="29718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511300" y="5455324"/>
            <a:ext cx="762000" cy="381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466623" y="3621506"/>
            <a:ext cx="3915377" cy="3071394"/>
            <a:chOff x="4466623" y="3799306"/>
            <a:chExt cx="3915377" cy="3071394"/>
          </a:xfrm>
        </p:grpSpPr>
        <p:pic>
          <p:nvPicPr>
            <p:cNvPr id="4" name="Picture 3" descr="Qy_scan_fromIndividualProfiles_PM28Nov2012.pdf"/>
            <p:cNvPicPr>
              <a:picLocks noChangeAspect="1"/>
            </p:cNvPicPr>
            <p:nvPr/>
          </p:nvPicPr>
          <p:blipFill>
            <a:blip r:embed="rId3" cstate="print"/>
            <a:srcRect r="4106"/>
            <a:stretch>
              <a:fillRect/>
            </a:stretch>
          </p:blipFill>
          <p:spPr>
            <a:xfrm>
              <a:off x="4466623" y="3799306"/>
              <a:ext cx="3915377" cy="3071394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rot="10800000">
              <a:off x="5905500" y="5969000"/>
              <a:ext cx="1562100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6216254" y="5352653"/>
              <a:ext cx="1766094" cy="1589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100096" y="5282286"/>
              <a:ext cx="392400" cy="158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49296" y="4927600"/>
              <a:ext cx="1055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/>
                  </a:solidFill>
                </a:rPr>
                <a:t>No blow-up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56054" y="3495334"/>
            <a:ext cx="23900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Vertical tune scan</a:t>
            </a:r>
            <a:endParaRPr lang="en-US" sz="1700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3495334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Emittance measurements</a:t>
            </a:r>
            <a:endParaRPr lang="en-US" sz="1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space charge studies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Optimized working point for high brightness beam</a:t>
            </a:r>
          </a:p>
          <a:p>
            <a:pPr lvl="1"/>
            <a:r>
              <a:rPr lang="en-US" dirty="0" smtClean="0"/>
              <a:t>Incoherent tune spread from PTC-ORBIT simulation</a:t>
            </a:r>
          </a:p>
          <a:p>
            <a:pPr lvl="1"/>
            <a:r>
              <a:rPr lang="en-US" dirty="0" smtClean="0"/>
              <a:t>No emittance blow-up in measurements – same emittance for batches with different storage times</a:t>
            </a:r>
          </a:p>
          <a:p>
            <a:r>
              <a:rPr lang="en-US" dirty="0" smtClean="0"/>
              <a:t>Experimental study: working point scan</a:t>
            </a:r>
          </a:p>
          <a:p>
            <a:pPr lvl="1"/>
            <a:r>
              <a:rPr lang="en-US" b="1" dirty="0" smtClean="0"/>
              <a:t>Emittance blow-up </a:t>
            </a:r>
            <a:r>
              <a:rPr lang="en-US" dirty="0" smtClean="0"/>
              <a:t>due to integer resonance for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y</a:t>
            </a:r>
            <a:r>
              <a:rPr lang="en-US" b="1" dirty="0" smtClean="0"/>
              <a:t>&lt;20.20</a:t>
            </a:r>
          </a:p>
          <a:p>
            <a:pPr lvl="1"/>
            <a:r>
              <a:rPr lang="en-US" b="1" dirty="0" smtClean="0"/>
              <a:t>Emittance blow-up </a:t>
            </a:r>
            <a:r>
              <a:rPr lang="en-US" dirty="0" smtClean="0"/>
              <a:t>due to integer resonance for </a:t>
            </a:r>
            <a:r>
              <a:rPr lang="en-US" b="1" dirty="0" err="1" smtClean="0"/>
              <a:t>Q</a:t>
            </a:r>
            <a:r>
              <a:rPr lang="en-US" b="1" baseline="-25000" dirty="0" err="1" smtClean="0"/>
              <a:t>x</a:t>
            </a:r>
            <a:r>
              <a:rPr lang="en-US" b="1" dirty="0" smtClean="0"/>
              <a:t>&lt;20.12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/>
          </a:p>
        </p:txBody>
      </p:sp>
      <p:pic>
        <p:nvPicPr>
          <p:cNvPr id="6" name="Picture 5" descr="Qy_scan_TuneDiagram_PM28Nov2012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023" y="3621506"/>
            <a:ext cx="3739000" cy="297179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0740000">
            <a:off x="1395296" y="5418562"/>
            <a:ext cx="966904" cy="6783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Qy_scan_fromIndividualProfiles_PM28Nov2012.pdf"/>
          <p:cNvPicPr>
            <a:picLocks noChangeAspect="1"/>
          </p:cNvPicPr>
          <p:nvPr/>
        </p:nvPicPr>
        <p:blipFill>
          <a:blip r:embed="rId3" cstate="print"/>
          <a:srcRect r="5986"/>
          <a:stretch>
            <a:fillRect/>
          </a:stretch>
        </p:blipFill>
        <p:spPr>
          <a:xfrm>
            <a:off x="4466623" y="3621067"/>
            <a:ext cx="3839177" cy="3071833"/>
          </a:xfrm>
          <a:prstGeom prst="rect">
            <a:avLst/>
          </a:prstGeom>
        </p:spPr>
      </p:pic>
      <p:grpSp>
        <p:nvGrpSpPr>
          <p:cNvPr id="4" name="Group 12"/>
          <p:cNvGrpSpPr/>
          <p:nvPr/>
        </p:nvGrpSpPr>
        <p:grpSpPr>
          <a:xfrm>
            <a:off x="5667600" y="4318001"/>
            <a:ext cx="1800000" cy="1766094"/>
            <a:chOff x="5667600" y="4470401"/>
            <a:chExt cx="1800000" cy="1766094"/>
          </a:xfrm>
        </p:grpSpPr>
        <p:cxnSp>
          <p:nvCxnSpPr>
            <p:cNvPr id="15" name="Straight Arrow Connector 14"/>
            <p:cNvCxnSpPr/>
            <p:nvPr/>
          </p:nvCxnSpPr>
          <p:spPr>
            <a:xfrm rot="10800000">
              <a:off x="5667600" y="5969000"/>
              <a:ext cx="1800000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5378054" y="5352653"/>
              <a:ext cx="1766094" cy="1589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261896" y="5282286"/>
              <a:ext cx="932400" cy="158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11096" y="4902200"/>
              <a:ext cx="1055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/>
                  </a:solidFill>
                </a:rPr>
                <a:t>No blow-up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56054" y="3495334"/>
            <a:ext cx="239009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Horizontal tune scan</a:t>
            </a:r>
            <a:endParaRPr lang="en-US" sz="17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0" y="3495334"/>
            <a:ext cx="25146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Emittance measurements</a:t>
            </a:r>
            <a:endParaRPr lang="en-US" sz="1700" dirty="0"/>
          </a:p>
        </p:txBody>
      </p:sp>
      <p:sp>
        <p:nvSpPr>
          <p:cNvPr id="26" name="Right Brace 25"/>
          <p:cNvSpPr/>
          <p:nvPr/>
        </p:nvSpPr>
        <p:spPr>
          <a:xfrm>
            <a:off x="5541692" y="2284035"/>
            <a:ext cx="211596" cy="711013"/>
          </a:xfrm>
          <a:prstGeom prst="rightBrace">
            <a:avLst>
              <a:gd name="adj1" fmla="val 18679"/>
              <a:gd name="adj2" fmla="val 50000"/>
            </a:avLst>
          </a:prstGeom>
          <a:ln>
            <a:solidFill>
              <a:srgbClr val="0A53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828105" y="2329934"/>
            <a:ext cx="264279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A53A6"/>
                </a:solidFill>
                <a:latin typeface="Arial"/>
                <a:cs typeface="Arial"/>
              </a:rPr>
              <a:t>Consistent with tune shift in simulations</a:t>
            </a:r>
            <a:endParaRPr lang="en-US" sz="1600" b="1" dirty="0">
              <a:solidFill>
                <a:srgbClr val="0A53A6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Overview 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4D-8625-4686-A91A-33CDCAB77F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2013-12-18_12-32-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18/12/2013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 Overview FS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4D-8625-4686-A91A-33CDCAB77F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 descr="2013-12-18_12-48-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3D6E4F-6B64-4C7A-974E-D865043836C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Codes in Comparison I</a:t>
            </a:r>
          </a:p>
        </p:txBody>
      </p:sp>
      <p:sp>
        <p:nvSpPr>
          <p:cNvPr id="3077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4038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 </a:t>
            </a:r>
            <a:r>
              <a:rPr lang="en-US" b="1" dirty="0">
                <a:solidFill>
                  <a:srgbClr val="002060"/>
                </a:solidFill>
              </a:rPr>
              <a:t>PIC codes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Selfconsistent</a:t>
            </a:r>
            <a:r>
              <a:rPr lang="en-US" b="1" dirty="0">
                <a:solidFill>
                  <a:srgbClr val="00B050"/>
                </a:solidFill>
              </a:rPr>
              <a:t> Treatment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2D, 2.5D and full </a:t>
            </a:r>
            <a:r>
              <a:rPr lang="en-US" b="1" dirty="0" smtClean="0">
                <a:solidFill>
                  <a:srgbClr val="00B050"/>
                </a:solidFill>
              </a:rPr>
              <a:t>3D</a:t>
            </a:r>
            <a:r>
              <a:rPr lang="en-US" b="1" smtClean="0">
                <a:solidFill>
                  <a:srgbClr val="00B050"/>
                </a:solidFill>
              </a:rPr>
              <a:t>, boundary</a:t>
            </a:r>
            <a:endParaRPr lang="en-US" b="1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Inherently </a:t>
            </a:r>
            <a:r>
              <a:rPr lang="en-US" b="1" dirty="0" smtClean="0">
                <a:solidFill>
                  <a:srgbClr val="00B050"/>
                </a:solidFill>
              </a:rPr>
              <a:t>slow because many macro-particles to be tracked</a:t>
            </a:r>
            <a:endParaRPr lang="en-US" b="1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Noisy, but </a:t>
            </a:r>
            <a:r>
              <a:rPr lang="en-US" b="1" dirty="0" smtClean="0">
                <a:solidFill>
                  <a:srgbClr val="00B050"/>
                </a:solidFill>
              </a:rPr>
              <a:t>“badness” effect still unclear</a:t>
            </a:r>
            <a:endParaRPr lang="en-US" b="1" dirty="0">
              <a:solidFill>
                <a:srgbClr val="00B050"/>
              </a:solidFill>
            </a:endParaRP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Sensitive to skewed particle distributions ➔ avalanche effects &amp; with sudden loss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 Best at injection with various short-term beam adjustments at injection</a:t>
            </a:r>
          </a:p>
        </p:txBody>
      </p:sp>
      <p:sp>
        <p:nvSpPr>
          <p:cNvPr id="3078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4800600" y="1219200"/>
            <a:ext cx="4038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 Frozen Model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Frozen “adaptive” at best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2D with some coupling via dispersion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fast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No noise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No un-physical avalanche effects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B050"/>
                </a:solidFill>
              </a:rPr>
              <a:t> Good for long-term simulation after the initial injection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3816F-84A3-4552-B8AD-93459C15397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16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Codes in Comparison II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457200" y="1143000"/>
            <a:ext cx="4038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 </a:t>
            </a:r>
            <a:r>
              <a:rPr lang="en-US" b="1">
                <a:solidFill>
                  <a:srgbClr val="002060"/>
                </a:solidFill>
              </a:rPr>
              <a:t>PIC codes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 PTC-ORBIT (SNS), SYNERGIA (FERMILAB), IMPACT (LBL) </a:t>
            </a:r>
          </a:p>
        </p:txBody>
      </p:sp>
      <p:sp>
        <p:nvSpPr>
          <p:cNvPr id="410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4800600" y="1219200"/>
            <a:ext cx="4038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2060"/>
                </a:solidFill>
              </a:rPr>
              <a:t> Frozen Model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solidFill>
                  <a:srgbClr val="002060"/>
                </a:solidFill>
              </a:rPr>
              <a:t> MICROMAP (GSI), MADX-SC (CERN)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1219200" y="2590800"/>
            <a:ext cx="65532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n-US" b="1"/>
              <a:t>In both cases we have now to take into account advanced symplectic nonlinear dynamics codes that faithfully describe the linear lattice of our machines together with a good nonlinear model of the individual magnets. The codes uses well tested codes like </a:t>
            </a:r>
            <a:r>
              <a:rPr lang="en-US" b="1">
                <a:solidFill>
                  <a:srgbClr val="002060"/>
                </a:solidFill>
              </a:rPr>
              <a:t>MADX (CERN), PTC (KEK</a:t>
            </a:r>
            <a:r>
              <a:rPr lang="en-US" b="1"/>
              <a:t>) and </a:t>
            </a:r>
            <a:r>
              <a:rPr lang="en-US" b="1">
                <a:solidFill>
                  <a:srgbClr val="002060"/>
                </a:solidFill>
              </a:rPr>
              <a:t>CHEF (FERMILAB)</a:t>
            </a:r>
            <a:r>
              <a:rPr lang="en-US" b="1"/>
              <a:t>. This is needed to evaluate the nonlinear resonances in conjunction with SC.</a:t>
            </a:r>
          </a:p>
          <a:p>
            <a:pPr marL="457200" indent="-457200">
              <a:buFontTx/>
              <a:buAutoNum type="arabicParenR"/>
            </a:pPr>
            <a:r>
              <a:rPr lang="en-US" b="1"/>
              <a:t>Detailed benchmarking in progress (example below)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6198F0-906E-45BD-A501-14E221C6B633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133600" y="228600"/>
            <a:ext cx="4724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H-DETUNING PTC-ORBIT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NOISE 1/3</a:t>
            </a:r>
          </a:p>
        </p:txBody>
      </p:sp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64770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0" descr="cern_dr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474B30-5F8C-4D8C-8ADC-9F98887B66B8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609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Tune Evolution PTC-ORBIT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NOISE 2/3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0866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Turns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-5400000">
            <a:off x="457201" y="21336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Qx</a:t>
            </a:r>
          </a:p>
        </p:txBody>
      </p:sp>
      <p:pic>
        <p:nvPicPr>
          <p:cNvPr id="6153" name="Picture 9" descr="cern_d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189038"/>
            <a:ext cx="66294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7DDDDA-1488-44E7-9680-45F713255F73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11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096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Amplitude blow-up PTC-ORBIT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NOISE 3/3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7086600" y="5943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Turns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 rot="-5400000">
            <a:off x="274638" y="2009775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X [0.13</a:t>
            </a:r>
            <a:r>
              <a:rPr lang="en-US" b="1">
                <a:latin typeface="Symbol" pitchFamily="18" charset="2"/>
              </a:rPr>
              <a:t>s</a:t>
            </a:r>
            <a:r>
              <a:rPr lang="en-US" b="1"/>
              <a:t>]</a:t>
            </a:r>
          </a:p>
        </p:txBody>
      </p:sp>
      <p:pic>
        <p:nvPicPr>
          <p:cNvPr id="7177" name="Picture 9" descr="cern_dra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152400"/>
            <a:ext cx="11684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371600"/>
            <a:ext cx="6477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3"/>
          <p:cNvSpPr txBox="1">
            <a:spLocks noChangeArrowheads="1"/>
          </p:cNvSpPr>
          <p:nvPr/>
        </p:nvSpPr>
        <p:spPr bwMode="auto">
          <a:xfrm>
            <a:off x="5943600" y="1447800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6019800" y="1355725"/>
            <a:ext cx="1981200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RED:     zero Amplitude</a:t>
            </a:r>
          </a:p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33CC33"/>
                </a:solidFill>
              </a:rPr>
              <a:t>GREEN: 0.1 sigma 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/>
              <a:t>18/12/2013</a:t>
            </a:r>
            <a:endParaRPr lang="en-US"/>
          </a:p>
        </p:txBody>
      </p:sp>
      <p:sp>
        <p:nvSpPr>
          <p:cNvPr id="81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SC Overview FS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C3BD00-1EC1-4665-900F-4B6A6C70A3B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24000" y="152400"/>
            <a:ext cx="6096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Convergence Test 1/3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 rot="-1824500">
            <a:off x="4343400" y="3254375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C00000"/>
                </a:solidFill>
              </a:rPr>
              <a:t>Long-term Simulation</a:t>
            </a:r>
          </a:p>
          <a:p>
            <a:r>
              <a:rPr lang="en-US" b="1" u="sng">
                <a:solidFill>
                  <a:srgbClr val="C00000"/>
                </a:solidFill>
              </a:rPr>
              <a:t>SYNERGIA </a:t>
            </a:r>
          </a:p>
          <a:p>
            <a:r>
              <a:rPr lang="en-US" b="1" u="sng">
                <a:solidFill>
                  <a:srgbClr val="C00000"/>
                </a:solidFill>
              </a:rPr>
              <a:t>Preliminary</a:t>
            </a:r>
            <a:endParaRPr lang="fr-F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10798</TotalTime>
  <Words>712</Words>
  <Application>Microsoft Office PowerPoint</Application>
  <PresentationFormat>On-screen Show (4:3)</PresentationFormat>
  <Paragraphs>164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Space Charge studies in the PSB</vt:lpstr>
      <vt:lpstr>4th order Resonance</vt:lpstr>
      <vt:lpstr>Resonance compensation</vt:lpstr>
      <vt:lpstr>Resonance compensation</vt:lpstr>
      <vt:lpstr>SPS space charge studies</vt:lpstr>
      <vt:lpstr>SPS space charge studies</vt:lpstr>
      <vt:lpstr>SPS space charge studies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 Schmidt</dc:creator>
  <cp:lastModifiedBy>frs</cp:lastModifiedBy>
  <cp:revision>350</cp:revision>
  <dcterms:created xsi:type="dcterms:W3CDTF">2006-11-23T17:14:24Z</dcterms:created>
  <dcterms:modified xsi:type="dcterms:W3CDTF">2013-12-18T13:42:26Z</dcterms:modified>
</cp:coreProperties>
</file>