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70" r:id="rId15"/>
    <p:sldId id="261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9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4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4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3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1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Alexej Grudiev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20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0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1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Alexej Grudiev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9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5"/>
            <a:ext cx="5029200" cy="1470025"/>
          </a:xfrm>
        </p:spPr>
        <p:txBody>
          <a:bodyPr/>
          <a:lstStyle/>
          <a:p>
            <a:r>
              <a:rPr lang="en-GB" dirty="0" smtClean="0"/>
              <a:t>RF </a:t>
            </a:r>
            <a:r>
              <a:rPr lang="en-GB" dirty="0" err="1" smtClean="0"/>
              <a:t>quadrupole</a:t>
            </a:r>
            <a:r>
              <a:rPr lang="en-GB" dirty="0" smtClean="0"/>
              <a:t> for Landau damping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Alexej Grudiev</a:t>
            </a:r>
          </a:p>
          <a:p>
            <a:r>
              <a:rPr lang="en-GB" dirty="0" smtClean="0"/>
              <a:t>2013/10/23</a:t>
            </a:r>
          </a:p>
          <a:p>
            <a:r>
              <a:rPr lang="en-GB" smtClean="0"/>
              <a:t>ICE section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7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Appling Panofsky-Wenzel theorem to an RF </a:t>
            </a:r>
            <a:r>
              <a:rPr lang="en-GB" dirty="0" err="1" smtClean="0"/>
              <a:t>quadrupole</a:t>
            </a:r>
            <a:endParaRPr lang="en-GB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01603"/>
              </p:ext>
            </p:extLst>
          </p:nvPr>
        </p:nvGraphicFramePr>
        <p:xfrm>
          <a:off x="4913312" y="1371600"/>
          <a:ext cx="41544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3" imgW="3288960" imgH="965160" progId="Equation.3">
                  <p:embed/>
                </p:oleObj>
              </mc:Choice>
              <mc:Fallback>
                <p:oleObj name="Equation" r:id="rId3" imgW="3288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2" y="1371600"/>
                        <a:ext cx="415448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515070"/>
            <a:ext cx="4412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Accelerating </a:t>
            </a:r>
            <a:r>
              <a:rPr lang="en-GB" dirty="0">
                <a:solidFill>
                  <a:prstClr val="black"/>
                </a:solidFill>
              </a:rPr>
              <a:t>V</a:t>
            </a:r>
            <a:r>
              <a:rPr lang="en-GB" dirty="0" smtClean="0">
                <a:solidFill>
                  <a:prstClr val="black"/>
                </a:solidFill>
              </a:rPr>
              <a:t>oltage: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Can also be expanded in terms of </a:t>
            </a:r>
            <a:r>
              <a:rPr lang="en-GB" dirty="0" err="1" smtClean="0">
                <a:solidFill>
                  <a:prstClr val="black"/>
                </a:solidFill>
              </a:rPr>
              <a:t>multipoles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71516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Panofsky-Wenzel (PW) theorem</a:t>
            </a:r>
            <a:r>
              <a:rPr lang="en-GB" sz="1600" dirty="0" smtClean="0">
                <a:solidFill>
                  <a:prstClr val="black"/>
                </a:solidFill>
              </a:rPr>
              <a:t>: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Gives an expression for </a:t>
            </a:r>
            <a:r>
              <a:rPr lang="en-GB" sz="1600" dirty="0" err="1" smtClean="0">
                <a:solidFill>
                  <a:prstClr val="black"/>
                </a:solidFill>
              </a:rPr>
              <a:t>quadrupolar</a:t>
            </a:r>
            <a:r>
              <a:rPr lang="en-GB" sz="1600" dirty="0" smtClean="0">
                <a:solidFill>
                  <a:prstClr val="black"/>
                </a:solidFill>
              </a:rPr>
              <a:t> RF kicks: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44220"/>
              </p:ext>
            </p:extLst>
          </p:nvPr>
        </p:nvGraphicFramePr>
        <p:xfrm>
          <a:off x="4884737" y="2608263"/>
          <a:ext cx="3497263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Equation" r:id="rId5" imgW="3213000" imgH="1384200" progId="Equation.3">
                  <p:embed/>
                </p:oleObj>
              </mc:Choice>
              <mc:Fallback>
                <p:oleObj name="Equation" r:id="rId5" imgW="321300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608263"/>
                        <a:ext cx="3497263" cy="1506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4421" y="43434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For ultra-relativistic particle, equating the RF and magnetic kicks, accelerating voltage </a:t>
            </a:r>
            <a:r>
              <a:rPr lang="en-GB" sz="1600" dirty="0" err="1" smtClean="0">
                <a:solidFill>
                  <a:prstClr val="black"/>
                </a:solidFill>
              </a:rPr>
              <a:t>quadrupolar</a:t>
            </a:r>
            <a:r>
              <a:rPr lang="en-GB" sz="1600" dirty="0" smtClean="0">
                <a:solidFill>
                  <a:prstClr val="black"/>
                </a:solidFill>
              </a:rPr>
              <a:t> strength can be calculated from magnetic </a:t>
            </a:r>
            <a:r>
              <a:rPr lang="en-GB" sz="1600" dirty="0" err="1" smtClean="0">
                <a:solidFill>
                  <a:prstClr val="black"/>
                </a:solidFill>
              </a:rPr>
              <a:t>quadrupolar</a:t>
            </a:r>
            <a:r>
              <a:rPr lang="en-GB" sz="1600" dirty="0" smtClean="0">
                <a:solidFill>
                  <a:prstClr val="black"/>
                </a:solidFill>
              </a:rPr>
              <a:t> strength: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98789"/>
              </p:ext>
            </p:extLst>
          </p:nvPr>
        </p:nvGraphicFramePr>
        <p:xfrm>
          <a:off x="4895850" y="4279900"/>
          <a:ext cx="29527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Equation" r:id="rId7" imgW="2298600" imgH="888840" progId="Equation.3">
                  <p:embed/>
                </p:oleObj>
              </mc:Choice>
              <mc:Fallback>
                <p:oleObj name="Equation" r:id="rId7" imgW="22986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279900"/>
                        <a:ext cx="2952750" cy="1141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241540"/>
              </p:ext>
            </p:extLst>
          </p:nvPr>
        </p:nvGraphicFramePr>
        <p:xfrm>
          <a:off x="4452938" y="5562600"/>
          <a:ext cx="42386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Equation" r:id="rId9" imgW="2273040" imgH="482400" progId="Equation.3">
                  <p:embed/>
                </p:oleObj>
              </mc:Choice>
              <mc:Fallback>
                <p:oleObj name="Equation" r:id="rId9" imgW="22730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5562600"/>
                        <a:ext cx="42386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5791200"/>
            <a:ext cx="369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Accelerating voltage of RF quadruple:</a:t>
            </a:r>
          </a:p>
          <a:p>
            <a:r>
              <a:rPr lang="en-GB" dirty="0" smtClean="0"/>
              <a:t>(for bunch centre r=</a:t>
            </a:r>
            <a:r>
              <a:rPr lang="el-GR" dirty="0" smtClean="0"/>
              <a:t>ϕ</a:t>
            </a:r>
            <a:r>
              <a:rPr lang="en-GB" dirty="0" smtClean="0"/>
              <a:t>=z=0)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1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Synhrotron</a:t>
            </a:r>
            <a:r>
              <a:rPr lang="en-GB" dirty="0" smtClean="0"/>
              <a:t> frequency in the presence of an RF </a:t>
            </a:r>
            <a:r>
              <a:rPr lang="en-GB" dirty="0" err="1" smtClean="0"/>
              <a:t>quadrupole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333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RF (</a:t>
            </a:r>
            <a:r>
              <a:rPr lang="el-GR" dirty="0" smtClean="0"/>
              <a:t>φ</a:t>
            </a:r>
            <a:r>
              <a:rPr lang="en-GB" baseline="-25000" dirty="0" smtClean="0"/>
              <a:t>s</a:t>
            </a:r>
            <a:r>
              <a:rPr lang="en-GB" dirty="0" smtClean="0"/>
              <a:t> = 0 at zero crossing):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97068"/>
              </p:ext>
            </p:extLst>
          </p:nvPr>
        </p:nvGraphicFramePr>
        <p:xfrm>
          <a:off x="4038600" y="2362200"/>
          <a:ext cx="3475038" cy="12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3" imgW="2679480" imgH="939600" progId="Equation.3">
                  <p:embed/>
                </p:oleObj>
              </mc:Choice>
              <mc:Fallback>
                <p:oleObj name="Equation" r:id="rId3" imgW="2679480" imgH="93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62200"/>
                        <a:ext cx="3475038" cy="121641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40831"/>
              </p:ext>
            </p:extLst>
          </p:nvPr>
        </p:nvGraphicFramePr>
        <p:xfrm>
          <a:off x="4029075" y="1641475"/>
          <a:ext cx="4352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5" imgW="3365280" imgH="457200" progId="Equation.3">
                  <p:embed/>
                </p:oleObj>
              </mc:Choice>
              <mc:Fallback>
                <p:oleObj name="Equation" r:id="rId5" imgW="3365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1641475"/>
                        <a:ext cx="4352925" cy="5905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269" y="3886200"/>
            <a:ext cx="273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Synchrotron frequency for </a:t>
            </a:r>
          </a:p>
          <a:p>
            <a:r>
              <a:rPr lang="en-GB" dirty="0" smtClean="0"/>
              <a:t>Main RF + RF quad voltage: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27908"/>
              </p:ext>
            </p:extLst>
          </p:nvPr>
        </p:nvGraphicFramePr>
        <p:xfrm>
          <a:off x="3067720" y="3793483"/>
          <a:ext cx="5811838" cy="123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7" imgW="4647960" imgH="990360" progId="Equation.3">
                  <p:embed/>
                </p:oleObj>
              </mc:Choice>
              <mc:Fallback>
                <p:oleObj name="Equation" r:id="rId7" imgW="464796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720" y="3793483"/>
                        <a:ext cx="5811838" cy="123571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1" y="2332672"/>
            <a:ext cx="3428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quad voltage, if b</a:t>
            </a:r>
            <a:r>
              <a:rPr lang="en-GB" baseline="30000" dirty="0" smtClean="0"/>
              <a:t>(0)</a:t>
            </a:r>
            <a:r>
              <a:rPr lang="en-GB" dirty="0" smtClean="0"/>
              <a:t> is real.</a:t>
            </a:r>
          </a:p>
          <a:p>
            <a:r>
              <a:rPr lang="en-GB" dirty="0" smtClean="0"/>
              <a:t>The centre of the bunch is on crest for </a:t>
            </a:r>
            <a:r>
              <a:rPr lang="en-GB" dirty="0" err="1" smtClean="0"/>
              <a:t>quadrupolar</a:t>
            </a:r>
            <a:r>
              <a:rPr lang="en-GB" dirty="0" smtClean="0"/>
              <a:t> focusing but it is on zero crossing for </a:t>
            </a:r>
            <a:r>
              <a:rPr lang="en-GB" dirty="0" err="1" smtClean="0"/>
              <a:t>quadrupolar</a:t>
            </a:r>
            <a:r>
              <a:rPr lang="en-GB" dirty="0" smtClean="0"/>
              <a:t> acceleration (</a:t>
            </a:r>
            <a:r>
              <a:rPr lang="el-GR" dirty="0"/>
              <a:t>φ</a:t>
            </a:r>
            <a:r>
              <a:rPr lang="en-GB" baseline="-25000" dirty="0" smtClean="0"/>
              <a:t>s2</a:t>
            </a:r>
            <a:r>
              <a:rPr lang="en-GB" dirty="0" smtClean="0"/>
              <a:t> </a:t>
            </a:r>
            <a:r>
              <a:rPr lang="en-GB" dirty="0"/>
              <a:t>= 0 </a:t>
            </a:r>
            <a:r>
              <a:rPr lang="en-GB" dirty="0" smtClean="0"/>
              <a:t>):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801" y="5193268"/>
            <a:ext cx="361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Useful relation for stationary bucket: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1923"/>
              </p:ext>
            </p:extLst>
          </p:nvPr>
        </p:nvGraphicFramePr>
        <p:xfrm>
          <a:off x="4038600" y="5105400"/>
          <a:ext cx="38925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9" imgW="3009600" imgH="965160" progId="Equation.3">
                  <p:embed/>
                </p:oleObj>
              </mc:Choice>
              <mc:Fallback>
                <p:oleObj name="Equation" r:id="rId9" imgW="300960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3892550" cy="1247775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96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39" y="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Longitudinal spread of </a:t>
            </a:r>
            <a:r>
              <a:rPr lang="en-GB" sz="3600" dirty="0" err="1" smtClean="0"/>
              <a:t>betatron</a:t>
            </a:r>
            <a:r>
              <a:rPr lang="en-GB" sz="3600" dirty="0" smtClean="0"/>
              <a:t> tune and Transverse spread of synchrotron tune induced by RF </a:t>
            </a:r>
            <a:r>
              <a:rPr lang="en-GB" sz="3600" dirty="0" err="1" smtClean="0"/>
              <a:t>quadrupole</a:t>
            </a:r>
            <a:endParaRPr lang="en-GB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4647" y="1600200"/>
            <a:ext cx="8168016" cy="4572000"/>
            <a:chOff x="595499" y="1752600"/>
            <a:chExt cx="8168016" cy="45720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26160648"/>
                    </p:ext>
                  </p:extLst>
                </p:nvPr>
              </p:nvGraphicFramePr>
              <p:xfrm>
                <a:off x="5253552" y="2590800"/>
                <a:ext cx="3509963" cy="3440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2" name="Equation" r:id="rId3" imgW="3085920" imgH="2946240" progId="Equation.3">
                        <p:embed/>
                      </p:oleObj>
                    </mc:Choice>
                    <mc:Fallback>
                      <p:oleObj name="Equation" r:id="rId3" imgW="3085920" imgH="2946240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3552" y="2590800"/>
                              <a:ext cx="3509963" cy="344011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26160648"/>
                    </p:ext>
                  </p:extLst>
                </p:nvPr>
              </p:nvGraphicFramePr>
              <p:xfrm>
                <a:off x="5253552" y="2590800"/>
                <a:ext cx="3509963" cy="3440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0" name="Equation" r:id="rId5" imgW="3085920" imgH="2946240" progId="Equation.3">
                        <p:embed/>
                      </p:oleObj>
                    </mc:Choice>
                    <mc:Fallback>
                      <p:oleObj name="Equation" r:id="rId5" imgW="3085920" imgH="2946240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3552" y="2590800"/>
                              <a:ext cx="3509963" cy="344011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72036304"/>
                    </p:ext>
                  </p:extLst>
                </p:nvPr>
              </p:nvGraphicFramePr>
              <p:xfrm>
                <a:off x="618052" y="3870325"/>
                <a:ext cx="4535488" cy="245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3" name="Equation" r:id="rId7" imgW="3746160" imgH="2031840" progId="Equation.3">
                        <p:embed/>
                      </p:oleObj>
                    </mc:Choice>
                    <mc:Fallback>
                      <p:oleObj name="Equation" r:id="rId7" imgW="3746160" imgH="20318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8052" y="3870325"/>
                              <a:ext cx="4535488" cy="2454275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72036304"/>
                    </p:ext>
                  </p:extLst>
                </p:nvPr>
              </p:nvGraphicFramePr>
              <p:xfrm>
                <a:off x="618052" y="3870325"/>
                <a:ext cx="4535488" cy="245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1" name="Equation" r:id="rId9" imgW="3746160" imgH="2031840" progId="Equation.3">
                        <p:embed/>
                      </p:oleObj>
                    </mc:Choice>
                    <mc:Fallback>
                      <p:oleObj name="Equation" r:id="rId9" imgW="3746160" imgH="20318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8052" y="3870325"/>
                              <a:ext cx="4535488" cy="2454275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2644" y="2141072"/>
                  <a:ext cx="4004109" cy="88505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GB" sz="1600" dirty="0" smtClean="0"/>
                    <a:t>=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𝐿𝑥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𝐿𝑦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𝐿𝑧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 dirty="0"/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mtClean="0">
                                        <a:latin typeface="Cambria Math"/>
                                        <a:ea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/>
                                        <a:ea typeface="Cambria Math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44" y="2141072"/>
                  <a:ext cx="4004109" cy="8850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595499" y="1752600"/>
              <a:ext cx="4657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Explicit form for 3D-tune linearized in terms of action:</a:t>
              </a:r>
              <a:endParaRPr lang="en-GB" sz="16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62200" y="2141072"/>
              <a:ext cx="1351585" cy="838200"/>
              <a:chOff x="6568599" y="3886200"/>
              <a:chExt cx="1351585" cy="838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568599" y="4438650"/>
                <a:ext cx="914400" cy="28575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543799" y="3886200"/>
                <a:ext cx="376385" cy="57976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85800" y="3225225"/>
              <a:ext cx="4458956" cy="58477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Both horizontal and vertical transverse spreads of synchrotron tune are non-zero for RF </a:t>
              </a:r>
              <a:r>
                <a:rPr lang="en-GB" sz="1600" b="1" dirty="0" err="1" smtClean="0"/>
                <a:t>quadrupole</a:t>
              </a:r>
              <a:r>
                <a:rPr lang="en-GB" sz="1600" b="1" dirty="0" smtClean="0"/>
                <a:t> </a:t>
              </a:r>
              <a:endParaRPr lang="en-GB" b="1" dirty="0"/>
            </a:p>
          </p:txBody>
        </p:sp>
        <p:cxnSp>
          <p:nvCxnSpPr>
            <p:cNvPr id="31" name="Straight Arrow Connector 30"/>
            <p:cNvCxnSpPr>
              <a:stCxn id="26" idx="0"/>
              <a:endCxn id="13" idx="2"/>
            </p:cNvCxnSpPr>
            <p:nvPr/>
          </p:nvCxnSpPr>
          <p:spPr>
            <a:xfrm flipH="1" flipV="1">
              <a:off x="2819400" y="2979272"/>
              <a:ext cx="95878" cy="24595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713785" y="2024683"/>
              <a:ext cx="1539400" cy="14341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253184" y="1752600"/>
              <a:ext cx="3509816" cy="830997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Longitudinal spread of both horizontal and vertical </a:t>
              </a:r>
              <a:r>
                <a:rPr lang="en-GB" sz="1600" b="1" dirty="0" err="1" smtClean="0"/>
                <a:t>betatron</a:t>
              </a:r>
              <a:r>
                <a:rPr lang="en-GB" sz="1600" b="1" dirty="0" smtClean="0"/>
                <a:t> tunes is non-zero for RF </a:t>
              </a:r>
              <a:r>
                <a:rPr lang="en-GB" sz="1600" b="1" dirty="0" err="1" smtClean="0"/>
                <a:t>quadrupole</a:t>
              </a:r>
              <a:r>
                <a:rPr lang="en-GB" sz="1600" b="1" dirty="0" smtClean="0"/>
                <a:t> </a:t>
              </a:r>
              <a:endParaRPr lang="en-GB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1" y="6172200"/>
            <a:ext cx="838199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7</a:t>
            </a:r>
            <a:r>
              <a:rPr lang="en-GB" sz="1600" b="1" dirty="0" smtClean="0"/>
              <a:t>um &gt;&gt; 0.5nm, for LHC 7TeV </a:t>
            </a:r>
            <a:r>
              <a:rPr lang="en-GB" sz="1600" b="1" dirty="0"/>
              <a:t>=&gt; </a:t>
            </a:r>
            <a:r>
              <a:rPr lang="en-GB" sz="1600" b="1" dirty="0" err="1"/>
              <a:t>a</a:t>
            </a:r>
            <a:r>
              <a:rPr lang="en-GB" sz="1600" b="1" baseline="-25000" dirty="0" err="1"/>
              <a:t>zx</a:t>
            </a:r>
            <a:r>
              <a:rPr lang="en-GB" sz="1600" b="1" dirty="0"/>
              <a:t> &lt;&lt; </a:t>
            </a:r>
            <a:r>
              <a:rPr lang="en-GB" sz="1600" b="1" dirty="0" err="1" smtClean="0"/>
              <a:t>a</a:t>
            </a:r>
            <a:r>
              <a:rPr lang="en-GB" sz="1600" b="1" baseline="-25000" dirty="0" err="1" smtClean="0"/>
              <a:t>xz</a:t>
            </a:r>
            <a:r>
              <a:rPr lang="en-GB" sz="1600" b="1" dirty="0" smtClean="0"/>
              <a:t>; </a:t>
            </a:r>
            <a:r>
              <a:rPr lang="en-GB" sz="1600" b="1" dirty="0" err="1" smtClean="0"/>
              <a:t>a</a:t>
            </a:r>
            <a:r>
              <a:rPr lang="en-GB" sz="1600" b="1" baseline="-25000" dirty="0" err="1" smtClean="0"/>
              <a:t>zy</a:t>
            </a:r>
            <a:r>
              <a:rPr lang="en-GB" sz="1600" b="1" dirty="0" smtClean="0"/>
              <a:t> </a:t>
            </a:r>
            <a:r>
              <a:rPr lang="en-GB" sz="1600" b="1" dirty="0"/>
              <a:t>&lt;&lt; </a:t>
            </a:r>
            <a:r>
              <a:rPr lang="en-GB" sz="1600" b="1" dirty="0" err="1" smtClean="0"/>
              <a:t>a</a:t>
            </a:r>
            <a:r>
              <a:rPr lang="en-GB" sz="1600" b="1" baseline="-25000" dirty="0" err="1" smtClean="0"/>
              <a:t>yz</a:t>
            </a:r>
            <a:r>
              <a:rPr lang="en-GB" sz="1600" b="1" dirty="0"/>
              <a:t> =&gt; </a:t>
            </a:r>
            <a:r>
              <a:rPr lang="en-GB" sz="1600" b="1" dirty="0" smtClean="0"/>
              <a:t>Longitudinal spread is much more effective ↑</a:t>
            </a:r>
            <a:r>
              <a:rPr lang="en-GB" sz="1600" dirty="0" smtClean="0"/>
              <a:t>TDR longitudinal </a:t>
            </a:r>
            <a:r>
              <a:rPr lang="el-GR" sz="1600" dirty="0" smtClean="0"/>
              <a:t>ε</a:t>
            </a:r>
            <a:r>
              <a:rPr lang="en-GB" sz="1600" baseline="-25000" dirty="0" smtClean="0"/>
              <a:t>z</a:t>
            </a:r>
            <a:r>
              <a:rPr lang="en-GB" sz="1600" dirty="0" smtClean="0"/>
              <a:t>(4</a:t>
            </a:r>
            <a:r>
              <a:rPr lang="el-GR" sz="1600" dirty="0" smtClean="0"/>
              <a:t>σ</a:t>
            </a:r>
            <a:r>
              <a:rPr lang="en-GB" sz="1600" dirty="0" smtClean="0"/>
              <a:t>) =2.5eVs and transverse normalized </a:t>
            </a:r>
            <a:r>
              <a:rPr lang="el-GR" sz="1600" dirty="0" smtClean="0"/>
              <a:t>ε</a:t>
            </a:r>
            <a:r>
              <a:rPr lang="en-GB" sz="1600" baseline="30000" dirty="0" err="1" smtClean="0"/>
              <a:t>N</a:t>
            </a:r>
            <a:r>
              <a:rPr lang="en-GB" sz="1600" baseline="-25000" dirty="0" err="1" smtClean="0"/>
              <a:t>x,y</a:t>
            </a:r>
            <a:r>
              <a:rPr lang="en-GB" sz="1600" dirty="0" smtClean="0"/>
              <a:t>(1</a:t>
            </a:r>
            <a:r>
              <a:rPr lang="el-GR" sz="1600" dirty="0" smtClean="0"/>
              <a:t>σ</a:t>
            </a:r>
            <a:r>
              <a:rPr lang="en-GB" sz="1600" dirty="0" smtClean="0"/>
              <a:t>)=3.75um </a:t>
            </a:r>
            <a:r>
              <a:rPr lang="en-GB" sz="1600" dirty="0" err="1" smtClean="0"/>
              <a:t>emittances</a:t>
            </a:r>
            <a:r>
              <a:rPr lang="en-GB" sz="1600" dirty="0" smtClean="0"/>
              <a:t> are used</a:t>
            </a:r>
            <a:endParaRPr lang="en-GB" sz="1600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5943601" y="5904513"/>
            <a:ext cx="484632" cy="267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5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39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Longitudinal spread of the </a:t>
            </a:r>
            <a:r>
              <a:rPr lang="en-GB" sz="3600" dirty="0" err="1"/>
              <a:t>betatron</a:t>
            </a:r>
            <a:r>
              <a:rPr lang="en-GB" sz="3600" dirty="0"/>
              <a:t> tune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4542472"/>
            <a:ext cx="845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the case of RF </a:t>
            </a:r>
            <a:r>
              <a:rPr lang="en-GB" dirty="0" err="1" smtClean="0"/>
              <a:t>quadrupole</a:t>
            </a:r>
            <a:r>
              <a:rPr lang="en-GB" dirty="0" smtClean="0"/>
              <a:t> </a:t>
            </a:r>
            <a:r>
              <a:rPr lang="en-GB" b="1" dirty="0" err="1" smtClean="0"/>
              <a:t>a</a:t>
            </a:r>
            <a:r>
              <a:rPr lang="en-GB" b="1" baseline="-25000" dirty="0" err="1" smtClean="0"/>
              <a:t>yz</a:t>
            </a:r>
            <a:r>
              <a:rPr lang="en-GB" dirty="0" smtClean="0"/>
              <a:t> is not zero. One can just substitute </a:t>
            </a:r>
            <a:r>
              <a:rPr lang="en-GB" b="1" dirty="0" err="1"/>
              <a:t>a</a:t>
            </a:r>
            <a:r>
              <a:rPr lang="en-GB" b="1" baseline="-25000" dirty="0" err="1"/>
              <a:t>yz</a:t>
            </a:r>
            <a:r>
              <a:rPr lang="en-GB" dirty="0"/>
              <a:t> </a:t>
            </a:r>
            <a:r>
              <a:rPr lang="en-GB" dirty="0" smtClean="0"/>
              <a:t>instead of </a:t>
            </a:r>
            <a:r>
              <a:rPr lang="en-GB" b="1" dirty="0" err="1" smtClean="0"/>
              <a:t>ma</a:t>
            </a:r>
            <a:r>
              <a:rPr lang="en-GB" b="1" baseline="-25000" dirty="0" err="1" smtClean="0"/>
              <a:t>zz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</a:t>
            </a:r>
            <a:r>
              <a:rPr lang="en-GB" dirty="0" smtClean="0"/>
              <a:t>longitudinal </a:t>
            </a:r>
            <a:r>
              <a:rPr lang="en-GB" dirty="0"/>
              <a:t>tune spread </a:t>
            </a:r>
            <a:r>
              <a:rPr lang="en-GB" b="1" dirty="0" err="1"/>
              <a:t>a</a:t>
            </a:r>
            <a:r>
              <a:rPr lang="en-GB" b="1" baseline="-25000" dirty="0" err="1"/>
              <a:t>yz</a:t>
            </a:r>
            <a:r>
              <a:rPr lang="en-GB" dirty="0" smtClean="0"/>
              <a:t> </a:t>
            </a:r>
            <a:r>
              <a:rPr lang="en-GB" dirty="0"/>
              <a:t>larger than the coherent tune </a:t>
            </a:r>
            <a:r>
              <a:rPr lang="en-GB" dirty="0" smtClean="0"/>
              <a:t>shift (</a:t>
            </a:r>
            <a:r>
              <a:rPr lang="el-GR" b="1" dirty="0" smtClean="0"/>
              <a:t>ΔΩ</a:t>
            </a:r>
            <a:r>
              <a:rPr lang="en-GB" b="1" baseline="-25000" dirty="0" smtClean="0"/>
              <a:t>m</a:t>
            </a:r>
            <a:r>
              <a:rPr lang="en-GB" dirty="0" smtClean="0"/>
              <a:t>) </a:t>
            </a:r>
            <a:r>
              <a:rPr lang="en-GB" dirty="0"/>
              <a:t>-&gt; Landau </a:t>
            </a:r>
            <a:r>
              <a:rPr lang="en-GB" dirty="0" smtClean="0"/>
              <a:t>damping.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same is true for horizontal plane. This gives the RF </a:t>
            </a:r>
            <a:r>
              <a:rPr lang="en-GB" dirty="0" err="1" smtClean="0"/>
              <a:t>quadrupole</a:t>
            </a:r>
            <a:r>
              <a:rPr lang="en-GB" dirty="0" smtClean="0"/>
              <a:t> strength:</a:t>
            </a:r>
          </a:p>
          <a:p>
            <a:endParaRPr lang="en-GB" dirty="0"/>
          </a:p>
          <a:p>
            <a:endParaRPr lang="en-GB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990600"/>
            <a:ext cx="8563588" cy="3602568"/>
            <a:chOff x="381000" y="1295400"/>
            <a:chExt cx="8563588" cy="36025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95413"/>
              <a:ext cx="403697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04" y="1295400"/>
              <a:ext cx="4471884" cy="360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819400" y="2514600"/>
              <a:ext cx="2971800" cy="6858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524000" y="3200400"/>
              <a:ext cx="1371600" cy="914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876800" y="4105604"/>
            <a:ext cx="1524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315200" y="3581400"/>
            <a:ext cx="495738" cy="369332"/>
            <a:chOff x="7315200" y="3581400"/>
            <a:chExt cx="495738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391400" y="3581400"/>
              <a:ext cx="419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FF0000"/>
                  </a:solidFill>
                </a:rPr>
                <a:t>a</a:t>
              </a:r>
              <a:r>
                <a:rPr lang="en-GB" baseline="-25000" dirty="0" err="1">
                  <a:solidFill>
                    <a:srgbClr val="FF0000"/>
                  </a:solidFill>
                </a:rPr>
                <a:t>yz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315200" y="3594538"/>
              <a:ext cx="152400" cy="228600"/>
            </a:xfrm>
            <a:prstGeom prst="line">
              <a:avLst/>
            </a:prstGeom>
            <a:ln w="19050"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57262" y="1371600"/>
            <a:ext cx="419538" cy="533400"/>
            <a:chOff x="7391400" y="3581400"/>
            <a:chExt cx="419538" cy="533400"/>
          </a:xfrm>
        </p:grpSpPr>
        <p:sp>
          <p:nvSpPr>
            <p:cNvPr id="17" name="TextBox 16"/>
            <p:cNvSpPr txBox="1"/>
            <p:nvPr/>
          </p:nvSpPr>
          <p:spPr>
            <a:xfrm>
              <a:off x="7391400" y="3581400"/>
              <a:ext cx="419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FF0000"/>
                  </a:solidFill>
                </a:rPr>
                <a:t>a</a:t>
              </a:r>
              <a:r>
                <a:rPr lang="en-GB" baseline="-25000" dirty="0" err="1">
                  <a:solidFill>
                    <a:srgbClr val="FF0000"/>
                  </a:solidFill>
                </a:rPr>
                <a:t>yz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>
              <a:endCxn id="17" idx="2"/>
            </p:cNvCxnSpPr>
            <p:nvPr/>
          </p:nvCxnSpPr>
          <p:spPr>
            <a:xfrm flipH="1" flipV="1">
              <a:off x="7601169" y="3950732"/>
              <a:ext cx="57369" cy="164068"/>
            </a:xfrm>
            <a:prstGeom prst="line">
              <a:avLst/>
            </a:prstGeom>
            <a:ln w="19050"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57825"/>
              </p:ext>
            </p:extLst>
          </p:nvPr>
        </p:nvGraphicFramePr>
        <p:xfrm>
          <a:off x="779463" y="5715000"/>
          <a:ext cx="69167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4495680" imgH="507960" progId="Equation.3">
                  <p:embed/>
                </p:oleObj>
              </mc:Choice>
              <mc:Fallback>
                <p:oleObj name="Equation" r:id="rId5" imgW="4495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5715000"/>
                        <a:ext cx="6916737" cy="80168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87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03"/>
            <a:ext cx="8229600" cy="1143000"/>
          </a:xfrm>
        </p:spPr>
        <p:txBody>
          <a:bodyPr/>
          <a:lstStyle/>
          <a:p>
            <a:r>
              <a:rPr lang="en-GB" dirty="0" smtClean="0"/>
              <a:t>RF </a:t>
            </a:r>
            <a:r>
              <a:rPr lang="en-GB" dirty="0" err="1" smtClean="0"/>
              <a:t>quadrupole</a:t>
            </a:r>
            <a:r>
              <a:rPr lang="en-GB" dirty="0" smtClean="0"/>
              <a:t> in IR4</a:t>
            </a:r>
            <a:endParaRPr lang="en-GB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" y="1119352"/>
            <a:ext cx="5581650" cy="48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2110"/>
              </p:ext>
            </p:extLst>
          </p:nvPr>
        </p:nvGraphicFramePr>
        <p:xfrm>
          <a:off x="6172200" y="990600"/>
          <a:ext cx="22463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1460160" imgH="507960" progId="Equation.3">
                  <p:embed/>
                </p:oleObj>
              </mc:Choice>
              <mc:Fallback>
                <p:oleObj name="Equation" r:id="rId4" imgW="1460160" imgH="5079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990600"/>
                        <a:ext cx="2246313" cy="801688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2220310"/>
            <a:ext cx="19977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|</a:t>
            </a:r>
            <a:r>
              <a:rPr lang="el-GR" sz="2000" dirty="0" smtClean="0"/>
              <a:t>Δ</a:t>
            </a:r>
            <a:r>
              <a:rPr lang="en-GB" sz="2000" dirty="0" err="1" smtClean="0"/>
              <a:t>Q</a:t>
            </a:r>
            <a:r>
              <a:rPr lang="en-GB" sz="2000" baseline="-25000" dirty="0" err="1" smtClean="0"/>
              <a:t>coh</a:t>
            </a:r>
            <a:r>
              <a:rPr lang="en-GB" sz="2000" dirty="0" smtClean="0"/>
              <a:t>|≈2e-4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β</a:t>
            </a:r>
            <a:r>
              <a:rPr lang="en-GB" sz="2000" dirty="0">
                <a:latin typeface="Calibri"/>
              </a:rPr>
              <a:t>≈</a:t>
            </a:r>
            <a:r>
              <a:rPr lang="en-GB" sz="2000" dirty="0" smtClean="0"/>
              <a:t>200m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/>
              <a:t>σ</a:t>
            </a:r>
            <a:r>
              <a:rPr lang="en-GB" sz="2000" baseline="-25000" dirty="0" err="1" smtClean="0"/>
              <a:t>z</a:t>
            </a:r>
            <a:r>
              <a:rPr lang="en-GB" sz="2000" dirty="0"/>
              <a:t>=</a:t>
            </a:r>
            <a:r>
              <a:rPr lang="en-GB" sz="2000" dirty="0" smtClean="0"/>
              <a:t>0.08m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/>
              </a:rPr>
              <a:t>λ</a:t>
            </a:r>
            <a:r>
              <a:rPr lang="en-GB" sz="2000" dirty="0" smtClean="0">
                <a:latin typeface="Calibri"/>
              </a:rPr>
              <a:t>=3/8m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/>
              </a:rPr>
              <a:t>ρ=2804m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/>
              </a:rPr>
              <a:t>B</a:t>
            </a:r>
            <a:r>
              <a:rPr lang="en-GB" sz="2000" baseline="-25000" dirty="0" smtClean="0">
                <a:latin typeface="Calibri"/>
              </a:rPr>
              <a:t>0</a:t>
            </a:r>
            <a:r>
              <a:rPr lang="en-GB" sz="2000" dirty="0" smtClean="0">
                <a:latin typeface="Calibri"/>
              </a:rPr>
              <a:t>=8.33T</a:t>
            </a:r>
          </a:p>
          <a:p>
            <a:r>
              <a:rPr lang="en-GB" sz="2000" dirty="0" smtClean="0">
                <a:latin typeface="Calibri"/>
              </a:rPr>
              <a:t>-----------------------</a:t>
            </a:r>
            <a:endParaRPr lang="en-GB" sz="2000" dirty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</a:t>
            </a:r>
            <a:r>
              <a:rPr lang="en-GB" sz="2000" baseline="30000" dirty="0" smtClean="0"/>
              <a:t>(2)</a:t>
            </a:r>
            <a:r>
              <a:rPr lang="en-GB" sz="2000" dirty="0" smtClean="0"/>
              <a:t>=0.33Tm/m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872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" y="3818384"/>
            <a:ext cx="2689910" cy="27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54" y="914400"/>
            <a:ext cx="179010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7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800 MHz Pillbox cavity RF </a:t>
            </a:r>
            <a:r>
              <a:rPr lang="en-GB" dirty="0" err="1" smtClean="0"/>
              <a:t>quadrupole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r="5172"/>
          <a:stretch/>
        </p:blipFill>
        <p:spPr bwMode="auto">
          <a:xfrm>
            <a:off x="381000" y="990599"/>
            <a:ext cx="2667000" cy="280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838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E-field</a:t>
            </a:r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61" y="914400"/>
            <a:ext cx="4135581" cy="416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106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-field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33728"/>
              </p:ext>
            </p:extLst>
          </p:nvPr>
        </p:nvGraphicFramePr>
        <p:xfrm>
          <a:off x="5105400" y="4876800"/>
          <a:ext cx="396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Stored energy [J]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r>
                        <a:rPr lang="en-GB" baseline="30000" dirty="0" smtClean="0"/>
                        <a:t>(2)</a:t>
                      </a:r>
                      <a:r>
                        <a:rPr lang="en-GB" dirty="0" smtClean="0"/>
                        <a:t> [Tm/m]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0.0143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Max(</a:t>
                      </a:r>
                      <a:r>
                        <a:rPr lang="en-GB" dirty="0" err="1" smtClean="0"/>
                        <a:t>Bsurf</a:t>
                      </a:r>
                      <a:r>
                        <a:rPr lang="en-GB" dirty="0" smtClean="0"/>
                        <a:t>) [</a:t>
                      </a:r>
                      <a:r>
                        <a:rPr lang="en-GB" dirty="0" err="1" smtClean="0"/>
                        <a:t>mT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Max(</a:t>
                      </a:r>
                      <a:r>
                        <a:rPr lang="en-GB" dirty="0" err="1" smtClean="0"/>
                        <a:t>Esurf</a:t>
                      </a:r>
                      <a:r>
                        <a:rPr lang="en-GB" dirty="0" smtClean="0"/>
                        <a:t>) [MV/m]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38100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a SC cavity, Max(</a:t>
            </a:r>
            <a:r>
              <a:rPr lang="en-GB" dirty="0" err="1" smtClean="0"/>
              <a:t>Bsurf</a:t>
            </a:r>
            <a:r>
              <a:rPr lang="en-GB" dirty="0" smtClean="0"/>
              <a:t>) should nor be larger than ~100mT =&gt;</a:t>
            </a:r>
          </a:p>
          <a:p>
            <a:r>
              <a:rPr lang="en-GB" dirty="0" smtClean="0"/>
              <a:t>One cavity can do: </a:t>
            </a:r>
          </a:p>
          <a:p>
            <a:r>
              <a:rPr lang="en-GB" dirty="0" smtClean="0"/>
              <a:t>b</a:t>
            </a:r>
            <a:r>
              <a:rPr lang="en-GB" baseline="30000" dirty="0" smtClean="0"/>
              <a:t>(2</a:t>
            </a:r>
            <a:r>
              <a:rPr lang="en-GB" baseline="30000" dirty="0"/>
              <a:t>)</a:t>
            </a:r>
            <a:r>
              <a:rPr lang="en-GB" dirty="0"/>
              <a:t> </a:t>
            </a:r>
            <a:r>
              <a:rPr lang="en-GB" dirty="0" smtClean="0"/>
              <a:t>=0.12 [Tm/m]</a:t>
            </a:r>
          </a:p>
          <a:p>
            <a:r>
              <a:rPr lang="en-GB" dirty="0" smtClean="0"/>
              <a:t>-----------------------</a:t>
            </a:r>
            <a:endParaRPr lang="en-GB" dirty="0"/>
          </a:p>
          <a:p>
            <a:r>
              <a:rPr lang="en-GB" b="1" dirty="0" smtClean="0"/>
              <a:t>3 cavity is enough.</a:t>
            </a:r>
          </a:p>
          <a:p>
            <a:r>
              <a:rPr lang="en-GB" b="1" dirty="0" smtClean="0"/>
              <a:t>1 m long section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528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RF </a:t>
            </a:r>
            <a:r>
              <a:rPr lang="en-GB" dirty="0" err="1" smtClean="0"/>
              <a:t>quadrupole</a:t>
            </a:r>
            <a:r>
              <a:rPr lang="en-GB" dirty="0" smtClean="0"/>
              <a:t> can provide longitudinal spread of </a:t>
            </a:r>
            <a:r>
              <a:rPr lang="en-GB" dirty="0" err="1" smtClean="0"/>
              <a:t>betatron</a:t>
            </a:r>
            <a:r>
              <a:rPr lang="en-GB" dirty="0" smtClean="0"/>
              <a:t> tune for Landau damping</a:t>
            </a:r>
          </a:p>
          <a:p>
            <a:r>
              <a:rPr lang="en-GB" dirty="0" smtClean="0"/>
              <a:t>A ~1 m long </a:t>
            </a:r>
            <a:r>
              <a:rPr lang="en-GB" dirty="0" err="1" smtClean="0"/>
              <a:t>cryomodule</a:t>
            </a:r>
            <a:r>
              <a:rPr lang="en-GB" dirty="0" smtClean="0"/>
              <a:t> with three 800 MHz superconducting pillbox cavities in IR4 can provide enough tune spread for Landau damping of a mode with </a:t>
            </a:r>
            <a:r>
              <a:rPr lang="el-GR" dirty="0" smtClean="0"/>
              <a:t>Δ</a:t>
            </a:r>
            <a:r>
              <a:rPr lang="en-GB" dirty="0" smtClean="0"/>
              <a:t>Q</a:t>
            </a:r>
            <a:r>
              <a:rPr lang="en-GB" baseline="-25000" dirty="0" smtClean="0"/>
              <a:t>coh</a:t>
            </a:r>
            <a:r>
              <a:rPr lang="en-GB" dirty="0" smtClean="0"/>
              <a:t>~2e-4 at 7TeV</a:t>
            </a:r>
          </a:p>
          <a:p>
            <a:r>
              <a:rPr lang="en-GB" dirty="0" smtClean="0"/>
              <a:t>Maybe some tests can be done in SPS with one cavity prototype…</a:t>
            </a:r>
          </a:p>
          <a:p>
            <a:r>
              <a:rPr lang="en-GB" dirty="0" smtClean="0"/>
              <a:t>More work needs to be done…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8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Acknowledgements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thanks to Elias Metral and Alexey Burov for listening to me and explaining what actually Landau damping is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00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Introduction</a:t>
            </a:r>
          </a:p>
          <a:p>
            <a:pPr lvl="1"/>
            <a:r>
              <a:rPr lang="en-GB" dirty="0" smtClean="0"/>
              <a:t>Reminder (many for myself) of what is a stability diagram for Landau damping</a:t>
            </a:r>
          </a:p>
          <a:p>
            <a:pPr lvl="1"/>
            <a:r>
              <a:rPr lang="en-GB" dirty="0" smtClean="0"/>
              <a:t>Parameters of the LHC </a:t>
            </a:r>
            <a:r>
              <a:rPr lang="en-GB" dirty="0" err="1" smtClean="0"/>
              <a:t>octupole</a:t>
            </a:r>
            <a:r>
              <a:rPr lang="en-GB" dirty="0" smtClean="0"/>
              <a:t> scheme for Landau damping</a:t>
            </a:r>
          </a:p>
          <a:p>
            <a:r>
              <a:rPr lang="en-GB" dirty="0" smtClean="0"/>
              <a:t>Longitudinal spread of the </a:t>
            </a:r>
            <a:r>
              <a:rPr lang="en-GB" dirty="0" err="1" smtClean="0"/>
              <a:t>betatron</a:t>
            </a:r>
            <a:r>
              <a:rPr lang="en-GB" dirty="0" smtClean="0"/>
              <a:t> tune induced by an RF </a:t>
            </a:r>
            <a:r>
              <a:rPr lang="en-GB" dirty="0" err="1" smtClean="0"/>
              <a:t>quadrupole</a:t>
            </a:r>
            <a:endParaRPr lang="en-GB" dirty="0" smtClean="0"/>
          </a:p>
          <a:p>
            <a:r>
              <a:rPr lang="en-GB" dirty="0" smtClean="0"/>
              <a:t>Transverse </a:t>
            </a:r>
            <a:r>
              <a:rPr lang="en-GB" dirty="0"/>
              <a:t>s</a:t>
            </a:r>
            <a:r>
              <a:rPr lang="en-GB" dirty="0" smtClean="0"/>
              <a:t>pread of the synchrotron tune induced by an RF </a:t>
            </a:r>
            <a:r>
              <a:rPr lang="en-GB" dirty="0" err="1" smtClean="0"/>
              <a:t>quadrupole</a:t>
            </a:r>
            <a:r>
              <a:rPr lang="en-GB" dirty="0" smtClean="0"/>
              <a:t> </a:t>
            </a:r>
          </a:p>
          <a:p>
            <a:r>
              <a:rPr lang="en-GB" dirty="0" smtClean="0"/>
              <a:t>Parameters of Landau damping scheme based on RF </a:t>
            </a:r>
            <a:r>
              <a:rPr lang="en-GB" dirty="0" err="1" smtClean="0"/>
              <a:t>quadrupole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89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39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Stability diagrams for Landau damping (1)</a:t>
            </a:r>
            <a:br>
              <a:rPr lang="en-GB" sz="3600" dirty="0" smtClean="0"/>
            </a:br>
            <a:r>
              <a:rPr lang="en-GB" sz="2400" dirty="0"/>
              <a:t>Berg, J.S.; </a:t>
            </a:r>
            <a:r>
              <a:rPr lang="en-GB" sz="2400" dirty="0" smtClean="0"/>
              <a:t>Ruggiero</a:t>
            </a:r>
            <a:r>
              <a:rPr lang="en-GB" sz="2400" dirty="0"/>
              <a:t>, F., </a:t>
            </a:r>
            <a:r>
              <a:rPr lang="en-GB" sz="2400" b="1" dirty="0"/>
              <a:t>LHC Project Report 121, </a:t>
            </a:r>
            <a:r>
              <a:rPr lang="en-GB" sz="2400" b="1" dirty="0" smtClean="0"/>
              <a:t>1997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" y="1241353"/>
            <a:ext cx="4141075" cy="24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30656"/>
            <a:ext cx="3972226" cy="5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3657600"/>
            <a:ext cx="4078978" cy="2969202"/>
            <a:chOff x="457200" y="3657600"/>
            <a:chExt cx="4078978" cy="29692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657600"/>
              <a:ext cx="4078978" cy="296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819400" y="6398202"/>
              <a:ext cx="1716778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834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39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Stability diagrams for Landau damping (2)</a:t>
            </a:r>
            <a:br>
              <a:rPr lang="en-GB" sz="3600" dirty="0" smtClean="0"/>
            </a:br>
            <a:r>
              <a:rPr lang="en-GB" sz="2400" dirty="0"/>
              <a:t>Berg, J.S.; </a:t>
            </a:r>
            <a:r>
              <a:rPr lang="en-GB" sz="2400" dirty="0" smtClean="0"/>
              <a:t>Ruggiero</a:t>
            </a:r>
            <a:r>
              <a:rPr lang="en-GB" sz="2400" dirty="0"/>
              <a:t>, F., </a:t>
            </a:r>
            <a:r>
              <a:rPr lang="en-GB" sz="2400" b="1" dirty="0"/>
              <a:t>LHC Project Report 121, </a:t>
            </a:r>
            <a:r>
              <a:rPr lang="en-GB" sz="2400" b="1" dirty="0" smtClean="0"/>
              <a:t>1997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95400"/>
            <a:ext cx="403835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91013" cy="176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562515" y="3124200"/>
            <a:ext cx="4581485" cy="2698907"/>
            <a:chOff x="4562515" y="3316584"/>
            <a:chExt cx="4581485" cy="2698907"/>
          </a:xfrm>
        </p:grpSpPr>
        <p:sp>
          <p:nvSpPr>
            <p:cNvPr id="3" name="TextBox 2"/>
            <p:cNvSpPr txBox="1"/>
            <p:nvPr/>
          </p:nvSpPr>
          <p:spPr>
            <a:xfrm>
              <a:off x="4562515" y="3316584"/>
              <a:ext cx="45814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Explicit form for 3D-tune linearized in terms of action:</a:t>
              </a:r>
              <a:endParaRPr lang="en-GB" sz="16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00049" y="4349948"/>
              <a:ext cx="4004109" cy="885050"/>
              <a:chOff x="4800049" y="3810000"/>
              <a:chExt cx="4004109" cy="885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4800049" y="3810000"/>
                    <a:ext cx="4004109" cy="885050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GB" sz="1600" i="1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GB" sz="1600" dirty="0" smtClean="0"/>
                      <a:t>=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𝐿𝑥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𝐿𝑦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𝐿𝑧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GB" sz="1600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dirty="0"/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𝑥𝑧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𝑦𝑧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𝑧𝑥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𝑧𝑦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GB" sz="16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GB" sz="16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 smtClean="0">
                                          <a:latin typeface="Cambria Math"/>
                                          <a:ea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  <a:ea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en-GB" sz="16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0049" y="3810000"/>
                    <a:ext cx="4004109" cy="88505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ectangle 6"/>
              <p:cNvSpPr/>
              <p:nvPr/>
            </p:nvSpPr>
            <p:spPr>
              <a:xfrm>
                <a:off x="6400800" y="3881536"/>
                <a:ext cx="990600" cy="5143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391400" y="4376836"/>
                <a:ext cx="376385" cy="28575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00049" y="3886200"/>
                  <a:ext cx="4004109" cy="360483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smtClean="0"/>
                    <a:t>Octupole tune spread: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𝑏𝐽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049" y="3886200"/>
                  <a:ext cx="4004109" cy="36048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54" b="-12698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>
              <a:off x="6802104" y="4246683"/>
              <a:ext cx="93996" cy="1794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553200" y="5430716"/>
              <a:ext cx="2309813" cy="58477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Potential well distortion, </a:t>
              </a:r>
            </a:p>
            <a:p>
              <a:r>
                <a:rPr lang="en-GB" sz="1600" dirty="0" smtClean="0"/>
                <a:t>actually non-linear !</a:t>
              </a:r>
              <a:endParaRPr lang="en-GB" dirty="0"/>
            </a:p>
          </p:txBody>
        </p:sp>
        <p:cxnSp>
          <p:nvCxnSpPr>
            <p:cNvPr id="23" name="Straight Arrow Connector 22"/>
            <p:cNvCxnSpPr>
              <a:endCxn id="14" idx="2"/>
            </p:cNvCxnSpPr>
            <p:nvPr/>
          </p:nvCxnSpPr>
          <p:spPr>
            <a:xfrm flipH="1" flipV="1">
              <a:off x="7579593" y="5202534"/>
              <a:ext cx="35792" cy="209132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02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39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Stability diagrams for Landau damping (3)</a:t>
            </a:r>
            <a:br>
              <a:rPr lang="en-GB" sz="3600" dirty="0" smtClean="0"/>
            </a:br>
            <a:r>
              <a:rPr lang="en-GB" sz="2400" dirty="0"/>
              <a:t>Berg, J.S.; B Ruggiero, F., </a:t>
            </a:r>
            <a:r>
              <a:rPr lang="en-GB" sz="2400" b="1" dirty="0"/>
              <a:t>LHC Project Report 121, </a:t>
            </a:r>
            <a:r>
              <a:rPr lang="en-GB" sz="2400" b="1" dirty="0" smtClean="0"/>
              <a:t>1997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47775"/>
            <a:ext cx="4190999" cy="16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1" y="2971800"/>
            <a:ext cx="4156840" cy="331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5" y="1219200"/>
            <a:ext cx="410221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2885" y="4924425"/>
            <a:ext cx="4091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2D tune spread is more effective if </a:t>
            </a:r>
            <a:r>
              <a:rPr lang="en-GB" b="1" i="1" dirty="0" err="1" smtClean="0"/>
              <a:t>v</a:t>
            </a:r>
            <a:r>
              <a:rPr lang="en-GB" b="1" i="1" baseline="-25000" dirty="0" err="1" smtClean="0"/>
              <a:t>y</a:t>
            </a:r>
            <a:r>
              <a:rPr lang="en-GB" dirty="0" smtClean="0"/>
              <a:t> and </a:t>
            </a:r>
            <a:r>
              <a:rPr lang="en-GB" b="1" i="1" dirty="0" err="1" smtClean="0"/>
              <a:t>v</a:t>
            </a:r>
            <a:r>
              <a:rPr lang="en-GB" b="1" i="1" baseline="-25000" dirty="0" err="1" smtClean="0"/>
              <a:t>x</a:t>
            </a:r>
            <a:r>
              <a:rPr lang="en-GB" dirty="0" smtClean="0"/>
              <a:t> have opposite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done by means of </a:t>
            </a:r>
            <a:r>
              <a:rPr lang="en-GB" dirty="0" err="1" smtClean="0"/>
              <a:t>octupoles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transverse tune spread larger than the coherent tune shift -&gt; Landau damping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39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Stability diagrams for Landau damping (4)</a:t>
            </a:r>
            <a:br>
              <a:rPr lang="en-GB" sz="3600" dirty="0" smtClean="0"/>
            </a:br>
            <a:r>
              <a:rPr lang="en-GB" sz="2400" dirty="0"/>
              <a:t>Berg, J.S.; B Ruggiero, F., </a:t>
            </a:r>
            <a:r>
              <a:rPr lang="en-GB" sz="2400" b="1" dirty="0"/>
              <a:t>LHC Project Report 121, </a:t>
            </a:r>
            <a:r>
              <a:rPr lang="en-GB" sz="2400" b="1" dirty="0" smtClean="0"/>
              <a:t>1997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5171117"/>
            <a:ext cx="845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Transverse oscillation stability curves for longitudinal</a:t>
            </a:r>
            <a:r>
              <a:rPr lang="en-GB" dirty="0"/>
              <a:t> tune spread are qualitatively </a:t>
            </a:r>
            <a:r>
              <a:rPr lang="en-GB" dirty="0" smtClean="0"/>
              <a:t>similar to the ones for 1D transverse tune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</a:t>
            </a:r>
            <a:r>
              <a:rPr lang="en-GB" dirty="0" smtClean="0"/>
              <a:t>longitudinal </a:t>
            </a:r>
            <a:r>
              <a:rPr lang="en-GB" dirty="0"/>
              <a:t>tune spread larger than the coherent tune shift -&gt; Landau damping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5413"/>
            <a:ext cx="403697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04" y="1295400"/>
            <a:ext cx="4471884" cy="36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2514600"/>
            <a:ext cx="2971800" cy="685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0" y="3200400"/>
            <a:ext cx="13716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GB" dirty="0" smtClean="0"/>
              <a:t>LHC </a:t>
            </a:r>
            <a:r>
              <a:rPr lang="en-GB" dirty="0" err="1" smtClean="0"/>
              <a:t>octupoles</a:t>
            </a:r>
            <a:r>
              <a:rPr lang="en-GB" dirty="0" smtClean="0"/>
              <a:t> for Landau damping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Landau damping, dynamic aperture and </a:t>
            </a:r>
            <a:r>
              <a:rPr lang="en-GB" i="1" dirty="0" err="1" smtClean="0"/>
              <a:t>octupoles</a:t>
            </a:r>
            <a:r>
              <a:rPr lang="en-GB" i="1" dirty="0" smtClean="0"/>
              <a:t> in LHC</a:t>
            </a:r>
            <a:r>
              <a:rPr lang="en-GB" dirty="0" smtClean="0"/>
              <a:t>, J. </a:t>
            </a:r>
            <a:r>
              <a:rPr lang="en-GB" dirty="0" err="1" smtClean="0"/>
              <a:t>Gareyte</a:t>
            </a:r>
            <a:r>
              <a:rPr lang="en-GB" dirty="0" smtClean="0"/>
              <a:t>, J.P. </a:t>
            </a:r>
            <a:r>
              <a:rPr lang="en-GB" dirty="0" err="1" smtClean="0"/>
              <a:t>Koutchouk</a:t>
            </a:r>
            <a:r>
              <a:rPr lang="en-GB" dirty="0" smtClean="0"/>
              <a:t> and F. Ruggiero, LHC project report 91, 1997 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1" y="1763393"/>
            <a:ext cx="7086599" cy="1818007"/>
            <a:chOff x="228601" y="1763393"/>
            <a:chExt cx="8686799" cy="22980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1763393"/>
              <a:ext cx="8686799" cy="598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93271"/>
              <a:ext cx="8686799" cy="176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7016414" cy="28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600" y="1741706"/>
            <a:ext cx="1600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80 </a:t>
            </a:r>
            <a:r>
              <a:rPr lang="en-GB" sz="1600" b="1" dirty="0" err="1" smtClean="0"/>
              <a:t>octupoles</a:t>
            </a:r>
            <a:r>
              <a:rPr lang="en-GB" sz="1600" b="1" dirty="0" smtClean="0"/>
              <a:t> of 0.328m each are </a:t>
            </a:r>
            <a:r>
              <a:rPr lang="en-GB" sz="1600" b="1" dirty="0" err="1" smtClean="0"/>
              <a:t>nesessary</a:t>
            </a:r>
            <a:r>
              <a:rPr lang="en-GB" sz="1600" b="1" dirty="0" smtClean="0"/>
              <a:t> to Landau damp the most unstable mode at 7 </a:t>
            </a:r>
            <a:r>
              <a:rPr lang="en-GB" sz="1600" b="1" dirty="0" err="1" smtClean="0"/>
              <a:t>TeV</a:t>
            </a:r>
            <a:r>
              <a:rPr lang="en-GB" sz="1600" b="1" dirty="0" smtClean="0"/>
              <a:t> with </a:t>
            </a:r>
            <a:r>
              <a:rPr lang="en-GB" sz="1600" b="1" dirty="0" err="1" smtClean="0"/>
              <a:t>ΔQ</a:t>
            </a:r>
            <a:r>
              <a:rPr lang="en-GB" sz="1600" b="1" baseline="-25000" dirty="0" err="1" smtClean="0"/>
              <a:t>coh</a:t>
            </a:r>
            <a:r>
              <a:rPr lang="en-GB" sz="1600" b="1" dirty="0" smtClean="0"/>
              <a:t>=0.223e-3</a:t>
            </a:r>
          </a:p>
          <a:p>
            <a:endParaRPr lang="en-GB" sz="1600" b="1" dirty="0"/>
          </a:p>
          <a:p>
            <a:r>
              <a:rPr lang="en-GB" sz="1600" b="1" dirty="0" smtClean="0"/>
              <a:t>In LHC, 144 of these </a:t>
            </a:r>
            <a:r>
              <a:rPr lang="en-GB" sz="1600" b="1" dirty="0" err="1" smtClean="0"/>
              <a:t>octupoles</a:t>
            </a:r>
            <a:r>
              <a:rPr lang="en-GB" sz="1600" b="1" dirty="0" smtClean="0"/>
              <a:t> (total active length: 47 m) are installed in order to have 80% margin and avoid relying completely on 2D damping</a:t>
            </a:r>
            <a:endParaRPr lang="en-GB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362200" y="2492670"/>
            <a:ext cx="3657600" cy="108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2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786"/>
            <a:ext cx="8229600" cy="953814"/>
          </a:xfrm>
        </p:spPr>
        <p:txBody>
          <a:bodyPr/>
          <a:lstStyle/>
          <a:p>
            <a:r>
              <a:rPr lang="en-GB" dirty="0" smtClean="0"/>
              <a:t>What is it, an RF </a:t>
            </a:r>
            <a:r>
              <a:rPr lang="en-GB" dirty="0" err="1" smtClean="0"/>
              <a:t>quadrupole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For given EM fields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Lorenz Force (LF)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Gives an expression for kick directly from the RF EM fields: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Which can be expanded in terms of </a:t>
            </a:r>
            <a:r>
              <a:rPr lang="en-GB" dirty="0" err="1" smtClean="0">
                <a:solidFill>
                  <a:prstClr val="black"/>
                </a:solidFill>
              </a:rPr>
              <a:t>multipoles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And for an RF </a:t>
            </a:r>
            <a:r>
              <a:rPr lang="en-GB" dirty="0" err="1" smtClean="0">
                <a:solidFill>
                  <a:prstClr val="black"/>
                </a:solidFill>
              </a:rPr>
              <a:t>quadrupole</a:t>
            </a:r>
            <a:r>
              <a:rPr lang="en-GB" dirty="0" smtClean="0">
                <a:solidFill>
                  <a:prstClr val="black"/>
                </a:solidFill>
              </a:rPr>
              <a:t>: n=2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76080"/>
              </p:ext>
            </p:extLst>
          </p:nvPr>
        </p:nvGraphicFramePr>
        <p:xfrm>
          <a:off x="4071938" y="1012825"/>
          <a:ext cx="393065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3" imgW="3009600" imgH="2082600" progId="Equation.3">
                  <p:embed/>
                </p:oleObj>
              </mc:Choice>
              <mc:Fallback>
                <p:oleObj name="Equation" r:id="rId3" imgW="3009600" imgH="20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012825"/>
                        <a:ext cx="3930650" cy="2720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262" y="3886200"/>
            <a:ext cx="412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For ultra-relativistic particle, equating the RF and magnetic kicks, RF </a:t>
            </a:r>
            <a:r>
              <a:rPr lang="en-GB" dirty="0" err="1" smtClean="0">
                <a:solidFill>
                  <a:prstClr val="black"/>
                </a:solidFill>
              </a:rPr>
              <a:t>quadrupolar</a:t>
            </a:r>
            <a:r>
              <a:rPr lang="en-GB" dirty="0" smtClean="0">
                <a:solidFill>
                  <a:prstClr val="black"/>
                </a:solidFill>
              </a:rPr>
              <a:t> strength can be expressed in magnetic units: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97406"/>
              </p:ext>
            </p:extLst>
          </p:nvPr>
        </p:nvGraphicFramePr>
        <p:xfrm>
          <a:off x="4978400" y="3886200"/>
          <a:ext cx="192563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5" imgW="1498320" imgH="888840" progId="Equation.3">
                  <p:embed/>
                </p:oleObj>
              </mc:Choice>
              <mc:Fallback>
                <p:oleObj name="Equation" r:id="rId5" imgW="149832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886200"/>
                        <a:ext cx="1925638" cy="1141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8731" y="5489055"/>
            <a:ext cx="499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Strength of RF quadruple B’L depends on RF phase:</a:t>
            </a:r>
          </a:p>
          <a:p>
            <a:r>
              <a:rPr lang="en-GB" dirty="0" smtClean="0"/>
              <a:t>(for bunch centre: r=</a:t>
            </a:r>
            <a:r>
              <a:rPr lang="el-GR" dirty="0" smtClean="0"/>
              <a:t>ϕ</a:t>
            </a:r>
            <a:r>
              <a:rPr lang="en-GB" dirty="0" smtClean="0"/>
              <a:t>=z=0) </a:t>
            </a:r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39177"/>
              </p:ext>
            </p:extLst>
          </p:nvPr>
        </p:nvGraphicFramePr>
        <p:xfrm>
          <a:off x="5513388" y="5334000"/>
          <a:ext cx="21097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7" imgW="1346040" imgH="482400" progId="Equation.3">
                  <p:embed/>
                </p:oleObj>
              </mc:Choice>
              <mc:Fallback>
                <p:oleObj name="Equation" r:id="rId7" imgW="13460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5334000"/>
                        <a:ext cx="21097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83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1025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Equation</vt:lpstr>
      <vt:lpstr>RF quadrupole for Landau damping</vt:lpstr>
      <vt:lpstr>Acknowledgements </vt:lpstr>
      <vt:lpstr>Outline</vt:lpstr>
      <vt:lpstr>Stability diagrams for Landau damping (1) Berg, J.S.; Ruggiero, F., LHC Project Report 121, 1997</vt:lpstr>
      <vt:lpstr>Stability diagrams for Landau damping (2) Berg, J.S.; Ruggiero, F., LHC Project Report 121, 1997</vt:lpstr>
      <vt:lpstr>Stability diagrams for Landau damping (3) Berg, J.S.; B Ruggiero, F., LHC Project Report 121, 1997</vt:lpstr>
      <vt:lpstr>Stability diagrams for Landau damping (4) Berg, J.S.; B Ruggiero, F., LHC Project Report 121, 1997</vt:lpstr>
      <vt:lpstr>LHC octupoles for Landau damping</vt:lpstr>
      <vt:lpstr>What is it, an RF quadrupole ?</vt:lpstr>
      <vt:lpstr>Appling Panofsky-Wenzel theorem to an RF quadrupole</vt:lpstr>
      <vt:lpstr>Synhrotron frequency in the presence of an RF quadrupole</vt:lpstr>
      <vt:lpstr>Longitudinal spread of betatron tune and Transverse spread of synchrotron tune induced by RF quadrupole</vt:lpstr>
      <vt:lpstr>Longitudinal spread of the betatron tune</vt:lpstr>
      <vt:lpstr>RF quadrupole in IR4</vt:lpstr>
      <vt:lpstr>800 MHz Pillbox cavity RF quadrupole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quadrupole for Landau Damping</dc:title>
  <dc:creator>Alexej Grudiev</dc:creator>
  <cp:lastModifiedBy>Alexej Grudiev</cp:lastModifiedBy>
  <cp:revision>94</cp:revision>
  <dcterms:created xsi:type="dcterms:W3CDTF">2006-08-16T00:00:00Z</dcterms:created>
  <dcterms:modified xsi:type="dcterms:W3CDTF">2013-10-22T15:03:24Z</dcterms:modified>
</cp:coreProperties>
</file>