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62" r:id="rId6"/>
    <p:sldId id="261" r:id="rId7"/>
    <p:sldId id="259" r:id="rId8"/>
    <p:sldId id="263" r:id="rId9"/>
    <p:sldId id="260" r:id="rId10"/>
    <p:sldId id="264" r:id="rId11"/>
    <p:sldId id="269" r:id="rId12"/>
    <p:sldId id="266" r:id="rId13"/>
    <p:sldId id="265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27" autoAdjust="0"/>
    <p:restoredTop sz="94660"/>
  </p:normalViewPr>
  <p:slideViewPr>
    <p:cSldViewPr>
      <p:cViewPr varScale="1">
        <p:scale>
          <a:sx n="73" d="100"/>
          <a:sy n="73" d="100"/>
        </p:scale>
        <p:origin x="-10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087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091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503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59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249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7316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979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88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344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45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576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97945-D199-47A3-A6BA-12DC14CD545E}" type="datetimeFigureOut">
              <a:rPr lang="en-GB" smtClean="0"/>
              <a:t>27/06/2012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E18C7-E6D2-4D96-97BD-1E524314A8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741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2776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Summary of collimator impedance MD </a:t>
            </a:r>
            <a:br>
              <a:rPr lang="en-US" sz="3200" dirty="0" smtClean="0"/>
            </a:br>
            <a:r>
              <a:rPr lang="en-US" sz="3200" dirty="0" smtClean="0"/>
              <a:t>(Sunday 24 June 2012 10pm to 6am)</a:t>
            </a:r>
            <a:endParaRPr lang="en-GB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3476600"/>
            <a:ext cx="8280920" cy="17526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/>
              <a:t>Collimation: </a:t>
            </a:r>
            <a:r>
              <a:rPr lang="en-US" sz="2400" dirty="0" smtClean="0"/>
              <a:t>Belen</a:t>
            </a:r>
            <a:r>
              <a:rPr lang="en-US" sz="2400" dirty="0"/>
              <a:t>, </a:t>
            </a:r>
            <a:r>
              <a:rPr lang="en-US" sz="2400" dirty="0" smtClean="0"/>
              <a:t>Stefano, </a:t>
            </a:r>
            <a:r>
              <a:rPr lang="en-US" sz="2400" dirty="0" err="1" smtClean="0"/>
              <a:t>Valentina</a:t>
            </a:r>
            <a:r>
              <a:rPr lang="en-US" sz="2400" b="1" dirty="0" smtClean="0"/>
              <a:t> </a:t>
            </a:r>
            <a:endParaRPr lang="en-US" sz="2400" b="1" dirty="0"/>
          </a:p>
          <a:p>
            <a:pPr algn="l"/>
            <a:r>
              <a:rPr lang="en-US" sz="2400" b="1" dirty="0"/>
              <a:t>Impedance: </a:t>
            </a:r>
            <a:r>
              <a:rPr lang="en-US" sz="2400" dirty="0" smtClean="0"/>
              <a:t>Alexey, Benoit</a:t>
            </a:r>
            <a:r>
              <a:rPr lang="en-US" sz="2400" dirty="0"/>
              <a:t>, </a:t>
            </a:r>
            <a:r>
              <a:rPr lang="en-US" sz="2400" dirty="0" smtClean="0"/>
              <a:t>Nicolas </a:t>
            </a:r>
          </a:p>
          <a:p>
            <a:pPr algn="l"/>
            <a:r>
              <a:rPr lang="en-US" sz="2400" b="1" dirty="0" smtClean="0"/>
              <a:t>Operation</a:t>
            </a:r>
            <a:r>
              <a:rPr lang="en-US" sz="2400" b="1" dirty="0"/>
              <a:t>: </a:t>
            </a:r>
            <a:r>
              <a:rPr lang="en-US" sz="2400" dirty="0" err="1"/>
              <a:t>Alick</a:t>
            </a:r>
            <a:r>
              <a:rPr lang="en-US" sz="2400" dirty="0"/>
              <a:t>, </a:t>
            </a:r>
            <a:r>
              <a:rPr lang="en-US" sz="2400" dirty="0" err="1" smtClean="0"/>
              <a:t>Mirko</a:t>
            </a:r>
            <a:r>
              <a:rPr lang="en-US" sz="2400" dirty="0" smtClean="0"/>
              <a:t>, Stephane </a:t>
            </a:r>
            <a:r>
              <a:rPr lang="en-US" sz="2400" dirty="0"/>
              <a:t>(LHC</a:t>
            </a:r>
            <a:r>
              <a:rPr lang="en-US" sz="2400" dirty="0" smtClean="0"/>
              <a:t>), James, Johan (SPS)</a:t>
            </a:r>
            <a:endParaRPr lang="en-US" sz="2400" dirty="0"/>
          </a:p>
          <a:p>
            <a:pPr algn="l"/>
            <a:r>
              <a:rPr lang="en-US" sz="2400" b="1" dirty="0"/>
              <a:t>RF: </a:t>
            </a:r>
            <a:r>
              <a:rPr lang="en-US" sz="2400" dirty="0"/>
              <a:t>Juan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838371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en-US" sz="2800" dirty="0" smtClean="0"/>
              <a:t>Measured chromaticity was set to ~2 in both beams both planes (trim of -2 in H for both beams)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556792"/>
            <a:ext cx="5397936" cy="449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729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Decrease of </a:t>
            </a:r>
            <a:r>
              <a:rPr lang="en-US" dirty="0" err="1" smtClean="0"/>
              <a:t>octupole</a:t>
            </a:r>
            <a:r>
              <a:rPr lang="en-US" dirty="0" smtClean="0"/>
              <a:t> current</a:t>
            </a:r>
            <a:br>
              <a:rPr lang="en-US" dirty="0" smtClean="0"/>
            </a:br>
            <a:r>
              <a:rPr lang="en-US" dirty="0" smtClean="0"/>
              <a:t>with ADT off (in a rush)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Collimators back to the same position as for the </a:t>
            </a:r>
            <a:r>
              <a:rPr lang="en-US" dirty="0" err="1" smtClean="0"/>
              <a:t>octupole</a:t>
            </a:r>
            <a:r>
              <a:rPr lang="en-US" dirty="0" smtClean="0"/>
              <a:t> MD of the afternoon to compare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6671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sz="2400" dirty="0" smtClean="0"/>
              <a:t>Decrease of </a:t>
            </a:r>
            <a:r>
              <a:rPr lang="en-US" sz="2400" dirty="0" err="1" smtClean="0"/>
              <a:t>octupole</a:t>
            </a:r>
            <a:r>
              <a:rPr lang="en-US" sz="2400" dirty="0" smtClean="0"/>
              <a:t> current for B1 with ADT off (in a rush)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461154"/>
            <a:ext cx="70819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Horizontal </a:t>
            </a:r>
            <a:r>
              <a:rPr lang="en-US" dirty="0" smtClean="0"/>
              <a:t>amplitude increase </a:t>
            </a:r>
            <a:r>
              <a:rPr lang="en-US" dirty="0" smtClean="0">
                <a:sym typeface="Wingdings" pitchFamily="2" charset="2"/>
              </a:rPr>
              <a:t> severe losses during the last step to 80 A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979712" y="1556792"/>
            <a:ext cx="1787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Octupole</a:t>
            </a:r>
            <a:r>
              <a:rPr lang="en-US" dirty="0" smtClean="0">
                <a:solidFill>
                  <a:srgbClr val="FF0000"/>
                </a:solidFill>
              </a:rPr>
              <a:t> current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86889" y="4941168"/>
            <a:ext cx="297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Max horizontal FFT amplitude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59832" y="5244782"/>
            <a:ext cx="271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Max vertical FFT amplitude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1028" name="Picture 4" descr="\\cern.ch\dfs\Users\b\bsalvant\Documents\TIMESERIES_CHART_IMAGE_octlosses2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1" y="1124744"/>
            <a:ext cx="8788461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9909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sz="2400" dirty="0" smtClean="0"/>
              <a:t>Decrease of </a:t>
            </a:r>
            <a:r>
              <a:rPr lang="en-US" sz="2400" dirty="0" err="1" smtClean="0"/>
              <a:t>octupole</a:t>
            </a:r>
            <a:r>
              <a:rPr lang="en-US" sz="2400" dirty="0" smtClean="0"/>
              <a:t> current for B2 with ADT off (in a rush)</a:t>
            </a:r>
            <a:endParaRPr lang="en-GB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611560" y="6461154"/>
            <a:ext cx="71348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Horizontal amplitude increase </a:t>
            </a:r>
            <a:r>
              <a:rPr lang="en-US" dirty="0" smtClean="0">
                <a:sym typeface="Wingdings" pitchFamily="2" charset="2"/>
              </a:rPr>
              <a:t> severe losses during the last step to 80 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979712" y="1556792"/>
            <a:ext cx="1787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Octupole</a:t>
            </a:r>
            <a:r>
              <a:rPr lang="en-US" dirty="0" smtClean="0">
                <a:solidFill>
                  <a:srgbClr val="FF0000"/>
                </a:solidFill>
              </a:rPr>
              <a:t> current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95736" y="2987660"/>
            <a:ext cx="297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Max horizontal FFT amplitude</a:t>
            </a:r>
            <a:endParaRPr lang="en-GB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66124" y="5445224"/>
            <a:ext cx="271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Max vertical FFT amplitude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052" name="Picture 4" descr="\\cern.ch\dfs\Users\b\bsalvant\Documents\TIMESERIES_CHART_IMAGE_OctupoleLosses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12" y="1340768"/>
            <a:ext cx="8788461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9745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Preliminary conclusions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Still a lot of </a:t>
            </a:r>
            <a:r>
              <a:rPr lang="en-US" sz="2800" dirty="0" err="1" smtClean="0"/>
              <a:t>postprocessing</a:t>
            </a:r>
            <a:r>
              <a:rPr lang="en-US" sz="2800" dirty="0" smtClean="0"/>
              <a:t> needed</a:t>
            </a:r>
          </a:p>
          <a:p>
            <a:r>
              <a:rPr lang="en-US" sz="2800" dirty="0" smtClean="0"/>
              <a:t>Both beams seem to have the same </a:t>
            </a:r>
            <a:r>
              <a:rPr lang="en-US" sz="2800" dirty="0" err="1" smtClean="0"/>
              <a:t>behaviour</a:t>
            </a:r>
            <a:endParaRPr lang="en-US" sz="2800" dirty="0" smtClean="0"/>
          </a:p>
          <a:p>
            <a:r>
              <a:rPr lang="en-US" sz="2800" dirty="0" smtClean="0"/>
              <a:t>Tune shift for all IR7 TCSs: ~5e-4/1e11 p/b</a:t>
            </a:r>
          </a:p>
          <a:p>
            <a:r>
              <a:rPr lang="en-US" sz="2800" dirty="0" smtClean="0"/>
              <a:t>Tune shift for all IR7 TCPs: not measurable</a:t>
            </a:r>
          </a:p>
          <a:p>
            <a:r>
              <a:rPr lang="en-US" sz="2800" dirty="0" smtClean="0"/>
              <a:t>If the chromaticity is the same (we should check the trims) the stability threshold for </a:t>
            </a:r>
            <a:r>
              <a:rPr lang="en-US" sz="2800" dirty="0" err="1" smtClean="0"/>
              <a:t>octupole</a:t>
            </a:r>
            <a:r>
              <a:rPr lang="en-US" sz="2800" dirty="0" smtClean="0"/>
              <a:t> current seems similar for the single bunch and the full beam</a:t>
            </a:r>
          </a:p>
          <a:p>
            <a:endParaRPr lang="en-US" sz="2800" dirty="0" smtClean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262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Beam availability for impedance measurements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5805264"/>
          </a:xfrm>
        </p:spPr>
        <p:txBody>
          <a:bodyPr/>
          <a:lstStyle/>
          <a:p>
            <a:pPr marL="0" indent="0">
              <a:buNone/>
            </a:pPr>
            <a:endParaRPr lang="en-US" sz="2800" dirty="0" smtClean="0"/>
          </a:p>
          <a:p>
            <a:pPr lvl="1"/>
            <a:r>
              <a:rPr lang="en-US" dirty="0" smtClean="0"/>
              <a:t>from 03:42 am to 05:42 am (~ 2h):</a:t>
            </a:r>
          </a:p>
          <a:p>
            <a:pPr lvl="2"/>
            <a:r>
              <a:rPr lang="en-US" dirty="0" smtClean="0"/>
              <a:t>Killing 2 out of 3 bunches per beam (done by Stefano)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secondary collimator movements </a:t>
            </a:r>
            <a:r>
              <a:rPr lang="en-US" dirty="0" smtClean="0"/>
              <a:t>for both beams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</a:t>
            </a:r>
            <a:r>
              <a:rPr lang="en-US" dirty="0" smtClean="0">
                <a:solidFill>
                  <a:srgbClr val="FF0000"/>
                </a:solidFill>
              </a:rPr>
              <a:t>rimary collimator movements </a:t>
            </a:r>
            <a:r>
              <a:rPr lang="en-US" dirty="0" smtClean="0"/>
              <a:t>for both beams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Chromaticity measurements</a:t>
            </a:r>
          </a:p>
          <a:p>
            <a:pPr lvl="2"/>
            <a:endParaRPr lang="en-US" dirty="0" smtClean="0"/>
          </a:p>
          <a:p>
            <a:pPr lvl="1"/>
            <a:r>
              <a:rPr lang="en-US" dirty="0" smtClean="0"/>
              <a:t>from 06:19 am to 06:30 am (11 min):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Reducing the </a:t>
            </a:r>
            <a:r>
              <a:rPr lang="en-US" dirty="0" err="1" smtClean="0">
                <a:solidFill>
                  <a:srgbClr val="FF0000"/>
                </a:solidFill>
              </a:rPr>
              <a:t>octupole</a:t>
            </a:r>
            <a:r>
              <a:rPr lang="en-US" dirty="0" smtClean="0">
                <a:solidFill>
                  <a:srgbClr val="FF0000"/>
                </a:solidFill>
              </a:rPr>
              <a:t> current </a:t>
            </a:r>
            <a:r>
              <a:rPr lang="en-US" dirty="0" smtClean="0"/>
              <a:t>for both beams</a:t>
            </a:r>
          </a:p>
        </p:txBody>
      </p:sp>
    </p:spTree>
    <p:extLst>
      <p:ext uri="{BB962C8B-B14F-4D97-AF65-F5344CB8AC3E}">
        <p14:creationId xmlns:p14="http://schemas.microsoft.com/office/powerpoint/2010/main" val="2694693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Problems/ constraints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Difficulty to measure horizontal chromaticity due to 2 close dominant peaks in the spectrum</a:t>
            </a:r>
          </a:p>
          <a:p>
            <a:pPr marL="0" indent="0">
              <a:buNone/>
            </a:pPr>
            <a:endParaRPr lang="en-US" sz="2400" dirty="0" smtClean="0"/>
          </a:p>
          <a:p>
            <a:r>
              <a:rPr lang="en-US" sz="2400" dirty="0" smtClean="0"/>
              <a:t>Needed to stay below 3e11 protons per beam </a:t>
            </a:r>
            <a:r>
              <a:rPr lang="en-US" sz="1800" dirty="0" smtClean="0">
                <a:sym typeface="Wingdings" pitchFamily="2" charset="2"/>
              </a:rPr>
              <a:t> difficult fine tuning of injectors to obtain ~1e11 p/b but not more (manual “post-it” BQM technique).</a:t>
            </a:r>
          </a:p>
          <a:p>
            <a:endParaRPr lang="en-US" sz="2400" dirty="0" smtClean="0"/>
          </a:p>
          <a:p>
            <a:r>
              <a:rPr lang="en-US" sz="2400" dirty="0" smtClean="0"/>
              <a:t>Lost all control over all knob linked to LSA database from 5:42 to 6:19 (a </a:t>
            </a:r>
            <a:r>
              <a:rPr lang="en-US" sz="2400" dirty="0"/>
              <a:t>node in the </a:t>
            </a:r>
            <a:r>
              <a:rPr lang="en-US" sz="2400" dirty="0" smtClean="0"/>
              <a:t>database </a:t>
            </a:r>
            <a:r>
              <a:rPr lang="en-US" sz="2400" dirty="0"/>
              <a:t>cluster </a:t>
            </a:r>
            <a:r>
              <a:rPr lang="en-US" sz="2400" dirty="0" smtClean="0"/>
              <a:t>partially </a:t>
            </a:r>
            <a:r>
              <a:rPr lang="en-US" sz="2400" dirty="0"/>
              <a:t>crashed</a:t>
            </a:r>
            <a:r>
              <a:rPr lang="en-US" sz="2400" dirty="0" smtClean="0"/>
              <a:t>).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96151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2772: beam conditions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beams injected, ramped to 4TeV and squeezed</a:t>
            </a:r>
          </a:p>
          <a:p>
            <a:r>
              <a:rPr lang="en-US" dirty="0" smtClean="0"/>
              <a:t>3 bunches per beam (~1e11 p/b)</a:t>
            </a:r>
          </a:p>
          <a:p>
            <a:r>
              <a:rPr lang="en-US" dirty="0" smtClean="0"/>
              <a:t>2 bunches used for loss maps and selectively killed before the impedance measurements</a:t>
            </a:r>
          </a:p>
        </p:txBody>
      </p:sp>
    </p:spTree>
    <p:extLst>
      <p:ext uri="{BB962C8B-B14F-4D97-AF65-F5344CB8AC3E}">
        <p14:creationId xmlns:p14="http://schemas.microsoft.com/office/powerpoint/2010/main" val="20931281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lvl="0"/>
            <a:r>
              <a:rPr lang="en-US" sz="2400" dirty="0">
                <a:solidFill>
                  <a:prstClr val="black"/>
                </a:solidFill>
              </a:rPr>
              <a:t>Nothing obvious was seen on the synchronous phase shift from logging, but need to analyze the data taken by Juan.</a:t>
            </a:r>
            <a:endParaRPr lang="en-GB" sz="2400" dirty="0">
              <a:solidFill>
                <a:prstClr val="black"/>
              </a:solidFill>
            </a:endParaRPr>
          </a:p>
          <a:p>
            <a:endParaRPr lang="en-GB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Preliminary results: </a:t>
            </a:r>
            <a:br>
              <a:rPr lang="en-US" sz="2800" dirty="0" smtClean="0"/>
            </a:br>
            <a:r>
              <a:rPr lang="en-US" sz="2800" dirty="0" smtClean="0"/>
              <a:t>moving IR7 secondary collimators (11 TCS)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357668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1" t="17574" r="2957" b="9692"/>
          <a:stretch/>
        </p:blipFill>
        <p:spPr bwMode="auto">
          <a:xfrm>
            <a:off x="899592" y="1052736"/>
            <a:ext cx="7200900" cy="450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sz="2800" dirty="0" smtClean="0"/>
              <a:t>Preliminary results: </a:t>
            </a:r>
            <a:br>
              <a:rPr lang="en-US" sz="2800" dirty="0" smtClean="0"/>
            </a:br>
            <a:r>
              <a:rPr lang="en-US" sz="2800" dirty="0" smtClean="0"/>
              <a:t>moving IR7 secondary collimators for B1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5888387"/>
            <a:ext cx="8683625" cy="9361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All IR7 TCS were moved back and forth from 5.1 sigma to 9 sigma.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Need to </a:t>
            </a:r>
            <a:r>
              <a:rPr lang="en-US" sz="2400" dirty="0" err="1" smtClean="0">
                <a:sym typeface="Wingdings" pitchFamily="2" charset="2"/>
              </a:rPr>
              <a:t>postprocess</a:t>
            </a:r>
            <a:r>
              <a:rPr lang="en-US" sz="2400" dirty="0" smtClean="0">
                <a:sym typeface="Wingdings" pitchFamily="2" charset="2"/>
              </a:rPr>
              <a:t> the data to gain a better resolution on the tunes (in particular the horizontal tune)</a:t>
            </a:r>
          </a:p>
          <a:p>
            <a:pPr>
              <a:buFont typeface="Wingdings"/>
              <a:buChar char="à"/>
            </a:pP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smtClean="0">
                <a:sym typeface="Wingdings" pitchFamily="2" charset="2"/>
              </a:rPr>
              <a:t>clear correlation between tune and gap (~5e-4)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ADT off did not seem to help much this time</a:t>
            </a:r>
            <a:endParaRPr lang="en-US" sz="2400" dirty="0" smtClean="0"/>
          </a:p>
          <a:p>
            <a:endParaRPr lang="en-GB" sz="2400" dirty="0"/>
          </a:p>
        </p:txBody>
      </p:sp>
      <p:sp>
        <p:nvSpPr>
          <p:cNvPr id="4" name="AutoShape 2" descr="https://ab-dep-op-elogbook.web.cern.ch/ab-dep-op-elogbook/elogbook/secure/attach.php?attachId=1260069&amp;type=png&amp;fname=2012062404384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1763688" y="1902830"/>
            <a:ext cx="0" cy="2160240"/>
          </a:xfrm>
          <a:prstGeom prst="straightConnector1">
            <a:avLst/>
          </a:prstGeom>
          <a:ln w="28575"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763688" y="2994742"/>
            <a:ext cx="161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Qv scale = 5e-4</a:t>
            </a:r>
            <a:endParaRPr lang="en-GB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52120" y="1366178"/>
            <a:ext cx="16324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92D050"/>
                </a:solidFill>
              </a:rPr>
              <a:t>Qh</a:t>
            </a:r>
            <a:r>
              <a:rPr lang="en-US" b="1" dirty="0" smtClean="0">
                <a:solidFill>
                  <a:srgbClr val="92D050"/>
                </a:solidFill>
              </a:rPr>
              <a:t> scale = 5e-4</a:t>
            </a:r>
            <a:endParaRPr lang="en-GB" b="1" dirty="0">
              <a:solidFill>
                <a:srgbClr val="92D05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5508104" y="1434778"/>
            <a:ext cx="6052" cy="936104"/>
          </a:xfrm>
          <a:prstGeom prst="straightConnector1">
            <a:avLst/>
          </a:prstGeom>
          <a:ln w="38100"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862974" y="4819154"/>
            <a:ext cx="1575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Collimator gap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5364088" y="4365888"/>
            <a:ext cx="0" cy="63878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5364088" y="4825097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ADT off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71422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en-US" sz="2800" dirty="0" smtClean="0"/>
              <a:t>Preliminary results: </a:t>
            </a:r>
            <a:br>
              <a:rPr lang="en-US" sz="2800" dirty="0" smtClean="0"/>
            </a:br>
            <a:r>
              <a:rPr lang="en-US" sz="2800" dirty="0" smtClean="0"/>
              <a:t>moving IR7 secondary collimators for B2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4" y="6007576"/>
            <a:ext cx="8683625" cy="93610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400" dirty="0" smtClean="0"/>
              <a:t>All IR7 TCS were moved back and forth from 5.1 sigma to 9 sigma.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Need to </a:t>
            </a:r>
            <a:r>
              <a:rPr lang="en-US" sz="2400" dirty="0" err="1" smtClean="0">
                <a:sym typeface="Wingdings" pitchFamily="2" charset="2"/>
              </a:rPr>
              <a:t>postprocess</a:t>
            </a:r>
            <a:r>
              <a:rPr lang="en-US" sz="2400" dirty="0" smtClean="0">
                <a:sym typeface="Wingdings" pitchFamily="2" charset="2"/>
              </a:rPr>
              <a:t> the data to gain a better resolution on the tunes (in particular the horizontal tune)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 clear correlation between tune and gap (~5e-4)</a:t>
            </a:r>
          </a:p>
          <a:p>
            <a:pPr>
              <a:buFont typeface="Wingdings"/>
              <a:buChar char="à"/>
            </a:pPr>
            <a:r>
              <a:rPr lang="en-US" sz="2400" dirty="0" smtClean="0">
                <a:sym typeface="Wingdings" pitchFamily="2" charset="2"/>
              </a:rPr>
              <a:t>ADT off did not seem to help much this time</a:t>
            </a:r>
            <a:endParaRPr lang="en-US" sz="2400" dirty="0" smtClean="0"/>
          </a:p>
          <a:p>
            <a:endParaRPr lang="en-GB" sz="2400" dirty="0"/>
          </a:p>
        </p:txBody>
      </p:sp>
      <p:sp>
        <p:nvSpPr>
          <p:cNvPr id="4" name="AutoShape 2" descr="https://ab-dep-op-elogbook.web.cern.ch/ab-dep-op-elogbook/elogbook/secure/attach.php?attachId=1260069&amp;type=png&amp;fname=20120624043845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1" t="14366" r="2069" b="9169"/>
          <a:stretch/>
        </p:blipFill>
        <p:spPr bwMode="auto">
          <a:xfrm>
            <a:off x="755576" y="1163773"/>
            <a:ext cx="7390402" cy="4819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Straight Arrow Connector 6"/>
          <p:cNvCxnSpPr/>
          <p:nvPr/>
        </p:nvCxnSpPr>
        <p:spPr>
          <a:xfrm flipV="1">
            <a:off x="3059832" y="2348880"/>
            <a:ext cx="0" cy="2448272"/>
          </a:xfrm>
          <a:prstGeom prst="straightConnector1">
            <a:avLst/>
          </a:prstGeom>
          <a:ln>
            <a:solidFill>
              <a:schemeClr val="bg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84488" y="4797152"/>
            <a:ext cx="16588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bg1"/>
                </a:solidFill>
              </a:rPr>
              <a:t>Ver</a:t>
            </a:r>
            <a:r>
              <a:rPr lang="en-US" dirty="0" smtClean="0">
                <a:solidFill>
                  <a:schemeClr val="bg1"/>
                </a:solidFill>
              </a:rPr>
              <a:t> scale = 5e-4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59632" y="2006610"/>
            <a:ext cx="16895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92D050"/>
                </a:solidFill>
              </a:rPr>
              <a:t>Hor</a:t>
            </a:r>
            <a:r>
              <a:rPr lang="en-US" dirty="0" smtClean="0">
                <a:solidFill>
                  <a:srgbClr val="92D050"/>
                </a:solidFill>
              </a:rPr>
              <a:t> scale = 5e-4</a:t>
            </a:r>
            <a:endParaRPr lang="en-GB" dirty="0">
              <a:solidFill>
                <a:srgbClr val="92D05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403648" y="2375942"/>
            <a:ext cx="6052" cy="402704"/>
          </a:xfrm>
          <a:prstGeom prst="straightConnector1">
            <a:avLst/>
          </a:prstGeom>
          <a:ln>
            <a:solidFill>
              <a:srgbClr val="92D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862974" y="5085184"/>
            <a:ext cx="15757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Collimator gap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5652120" y="5166484"/>
            <a:ext cx="0" cy="63878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652120" y="5625693"/>
            <a:ext cx="883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ADT off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086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9869"/>
            <a:ext cx="8229600" cy="5505475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No tune correlation with collimator gap was seen online</a:t>
            </a:r>
          </a:p>
          <a:p>
            <a:r>
              <a:rPr lang="en-US" sz="2400" dirty="0" smtClean="0"/>
              <a:t>Need to </a:t>
            </a:r>
            <a:r>
              <a:rPr lang="en-US" sz="2400" dirty="0" err="1" smtClean="0"/>
              <a:t>postprocess</a:t>
            </a:r>
            <a:r>
              <a:rPr lang="en-US" sz="2400" dirty="0" smtClean="0"/>
              <a:t> the BBQ data to increase the resolution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r>
              <a:rPr lang="en-US" sz="2400" dirty="0" smtClean="0"/>
              <a:t>Nothing obvious was seen on the synchronous phase shift from logging, but need to analyze the data taken by Juan.</a:t>
            </a:r>
            <a:endParaRPr lang="en-GB" sz="24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539552" y="-1714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Preliminary results: </a:t>
            </a:r>
            <a:br>
              <a:rPr lang="en-US" sz="2800" dirty="0" smtClean="0"/>
            </a:br>
            <a:r>
              <a:rPr lang="en-US" sz="2800" dirty="0" smtClean="0"/>
              <a:t>moving IR7 primary collimators (3 TCPs from )</a:t>
            </a:r>
            <a:endParaRPr lang="en-GB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20" t="14464" r="4208" b="9870"/>
          <a:stretch/>
        </p:blipFill>
        <p:spPr bwMode="auto">
          <a:xfrm>
            <a:off x="4038600" y="1916832"/>
            <a:ext cx="49911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632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Tune and chromaticity measurements: difficult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6893471" cy="5693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val 3"/>
          <p:cNvSpPr/>
          <p:nvPr/>
        </p:nvSpPr>
        <p:spPr>
          <a:xfrm>
            <a:off x="6372200" y="2852936"/>
            <a:ext cx="648072" cy="10465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64288" y="2636912"/>
            <a:ext cx="18945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 peaks in H plane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42249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</TotalTime>
  <Words>603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Summary of collimator impedance MD  (Sunday 24 June 2012 10pm to 6am)</vt:lpstr>
      <vt:lpstr>Beam availability for impedance measurements</vt:lpstr>
      <vt:lpstr>Problems/ constraints</vt:lpstr>
      <vt:lpstr>Fill 2772: beam conditions</vt:lpstr>
      <vt:lpstr>Preliminary results:  moving IR7 secondary collimators (11 TCS)</vt:lpstr>
      <vt:lpstr>Preliminary results:  moving IR7 secondary collimators for B1</vt:lpstr>
      <vt:lpstr>Preliminary results:  moving IR7 secondary collimators for B2</vt:lpstr>
      <vt:lpstr>Preliminary results:  moving IR7 primary collimators (3 TCPs from )</vt:lpstr>
      <vt:lpstr>Tune and chromaticity measurements: difficult</vt:lpstr>
      <vt:lpstr>Measured chromaticity was set to ~2 in both beams both planes (trim of -2 in H for both beams)</vt:lpstr>
      <vt:lpstr>Decrease of octupole current with ADT off (in a rush)</vt:lpstr>
      <vt:lpstr>Decrease of octupole current for B1 with ADT off (in a rush)</vt:lpstr>
      <vt:lpstr>Decrease of octupole current for B2 with ADT off (in a rush)</vt:lpstr>
      <vt:lpstr>Preliminary conclusions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Summary of collimator impedance MD  (Sunday 00:00 - Sunday)</dc:title>
  <dc:creator>bsalvant</dc:creator>
  <cp:lastModifiedBy>bsalvant</cp:lastModifiedBy>
  <cp:revision>38</cp:revision>
  <dcterms:created xsi:type="dcterms:W3CDTF">2012-06-26T14:37:45Z</dcterms:created>
  <dcterms:modified xsi:type="dcterms:W3CDTF">2012-06-27T07:44:09Z</dcterms:modified>
</cp:coreProperties>
</file>