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565" r:id="rId2"/>
    <p:sldId id="569" r:id="rId3"/>
    <p:sldId id="572" r:id="rId4"/>
    <p:sldId id="567" r:id="rId5"/>
    <p:sldId id="568" r:id="rId6"/>
    <p:sldId id="566" r:id="rId7"/>
    <p:sldId id="581" r:id="rId8"/>
    <p:sldId id="582" r:id="rId9"/>
    <p:sldId id="580" r:id="rId10"/>
    <p:sldId id="575" r:id="rId11"/>
    <p:sldId id="587" r:id="rId12"/>
    <p:sldId id="571" r:id="rId13"/>
    <p:sldId id="577" r:id="rId14"/>
    <p:sldId id="578" r:id="rId15"/>
    <p:sldId id="579" r:id="rId16"/>
    <p:sldId id="583" r:id="rId17"/>
    <p:sldId id="586" r:id="rId18"/>
    <p:sldId id="585" r:id="rId19"/>
    <p:sldId id="584" r:id="rId20"/>
  </p:sldIdLst>
  <p:sldSz cx="9144000" cy="6858000" type="screen4x3"/>
  <p:notesSz cx="6731000" cy="9856788"/>
  <p:custDataLst>
    <p:tags r:id="rId2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9" charset="0"/>
        <a:ea typeface="ＭＳ Ｐゴシック" pitchFamily="1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FFD"/>
    <a:srgbClr val="D7D1FF"/>
    <a:srgbClr val="00CCFF"/>
    <a:srgbClr val="008000"/>
    <a:srgbClr val="800080"/>
    <a:srgbClr val="66FF33"/>
    <a:srgbClr val="FF3300"/>
    <a:srgbClr val="FFD711"/>
    <a:srgbClr val="CDDCFF"/>
    <a:srgbClr val="FFF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 autoAdjust="0"/>
    <p:restoredTop sz="98287" autoAdjust="0"/>
  </p:normalViewPr>
  <p:slideViewPr>
    <p:cSldViewPr snapToGrid="0">
      <p:cViewPr>
        <p:scale>
          <a:sx n="100" d="100"/>
          <a:sy n="100" d="100"/>
        </p:scale>
        <p:origin x="-408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784" y="-112"/>
      </p:cViewPr>
      <p:guideLst>
        <p:guide orient="horz" pos="3103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Helvetica" pitchFamily="1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Helvetica" pitchFamily="1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Helvetica" pitchFamily="1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Helvetica" pitchFamily="19" charset="0"/>
              </a:defRPr>
            </a:lvl1pPr>
          </a:lstStyle>
          <a:p>
            <a:fld id="{690E67A0-C371-4388-8D36-F3782D5BC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>
                <a:latin typeface="Helvetica" pitchFamily="1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Helvetica" pitchFamily="1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2548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79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0063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>
                <a:latin typeface="Helvetica" pitchFamily="1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0063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Helvetica" pitchFamily="19" charset="0"/>
              </a:defRPr>
            </a:lvl1pPr>
          </a:lstStyle>
          <a:p>
            <a:fld id="{33C9C627-29B3-4770-BE83-44C76624D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4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BDC13C86-BB0B-4C6C-BB77-DDED848E5539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33F509-0351-4147-B6E2-C0A6316EA780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DB769FE4-7DA1-4436-8E36-8D8E82EE7F18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C982FB-756D-4548-B79D-A2CC6EDB9897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DB625280-0E2E-4B83-8BB7-5087E3ADE6DD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1F7132-EC02-8F42-AA70-FA9A89B628CF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112BFE92-17FC-499C-B230-771077A29995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C8470-8469-744E-B45D-1DA3E24FBC0A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47BB038C-9019-475B-84B5-4897B0373272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D4EABB-61E1-4A4B-9C6C-F09B4E2A1DDD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D704D30C-6730-45DE-B84C-D0EA2535EE71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731F7-9479-8E40-90BD-815912487603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E913CFCF-4BE0-4F7C-945D-5242B311ED75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CBB975-CEA8-2049-B2F4-D5EFB47F4A91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210EAFA8-1BC0-452A-B2FC-61A37BEA8ECF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48460-41BA-3043-A30F-375690DADCD5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567488"/>
            <a:ext cx="2133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C. Carli          </a:t>
            </a:r>
            <a:fld id="{1D2FC0AD-A4F4-41C5-8B5E-E34E602980ED}" type="slidenum">
              <a:rPr lang="en-US"/>
              <a:pPr/>
              <a:t>‹#›</a:t>
            </a:fld>
            <a:r>
              <a:rPr lang="en-US"/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569075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7BD7FE-6B29-1548-B7B0-0A2B9BEDC85C}" type="datetime1">
              <a:rPr lang="en-GB" smtClean="0"/>
              <a:t>13/03/2012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207" name="Rectangle 23"/>
          <p:cNvSpPr>
            <a:spLocks noChangeArrowheads="1"/>
          </p:cNvSpPr>
          <p:nvPr userDrawn="1"/>
        </p:nvSpPr>
        <p:spPr bwMode="auto">
          <a:xfrm>
            <a:off x="0" y="6577013"/>
            <a:ext cx="9144000" cy="2730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GB" sz="2400">
              <a:latin typeface="Times New Roman" pitchFamily="19" charset="0"/>
              <a:ea typeface="+mn-ea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70663"/>
            <a:ext cx="9144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 dirty="0"/>
          </a:p>
        </p:txBody>
      </p:sp>
      <p:sp>
        <p:nvSpPr>
          <p:cNvPr id="733190" name="Rectangle 6"/>
          <p:cNvSpPr>
            <a:spLocks noChangeArrowheads="1"/>
          </p:cNvSpPr>
          <p:nvPr userDrawn="1"/>
        </p:nvSpPr>
        <p:spPr bwMode="auto">
          <a:xfrm>
            <a:off x="0" y="0"/>
            <a:ext cx="8382000" cy="9763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GB" sz="2400">
              <a:latin typeface="Times New Roman" pitchFamily="19" charset="0"/>
              <a:ea typeface="+mn-ea"/>
            </a:endParaRP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188913"/>
            <a:ext cx="73707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4060825" y="2971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3678238" y="25844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35" name="Picture 22" descr="THECERNlogo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75625" y="0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Garamon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9" charset="2"/>
        <a:buChar char="n"/>
        <a:defRPr sz="32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9" charset="2"/>
        <a:buChar char="¨"/>
        <a:defRPr sz="2800">
          <a:solidFill>
            <a:schemeClr val="bg2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9" charset="2"/>
        <a:buChar char="n"/>
        <a:defRPr sz="2400">
          <a:solidFill>
            <a:schemeClr val="bg2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9" charset="2"/>
        <a:buChar char="¨"/>
        <a:defRPr sz="2000">
          <a:solidFill>
            <a:schemeClr val="bg2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9" charset="2"/>
        <a:buChar char="§"/>
        <a:defRPr sz="2000">
          <a:solidFill>
            <a:schemeClr val="bg2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bg2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bg2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bg2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Ion Ring LEIR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73175"/>
            <a:ext cx="8229600" cy="5111750"/>
          </a:xfrm>
        </p:spPr>
        <p:txBody>
          <a:bodyPr/>
          <a:lstStyle/>
          <a:p>
            <a:r>
              <a:rPr lang="en-US" sz="2400" dirty="0" smtClean="0"/>
              <a:t>Motivation for LEIR</a:t>
            </a:r>
            <a:endParaRPr lang="en-US" sz="2400" dirty="0"/>
          </a:p>
          <a:p>
            <a:r>
              <a:rPr lang="en-US" sz="2400" dirty="0"/>
              <a:t>LEIR after complete </a:t>
            </a:r>
            <a:r>
              <a:rPr lang="en-US" sz="2400" dirty="0" smtClean="0"/>
              <a:t>installation</a:t>
            </a:r>
          </a:p>
          <a:p>
            <a:r>
              <a:rPr lang="en-US" sz="2400" dirty="0" smtClean="0"/>
              <a:t>LEIR Layout</a:t>
            </a:r>
            <a:endParaRPr lang="en-US" sz="2400" dirty="0"/>
          </a:p>
          <a:p>
            <a:r>
              <a:rPr lang="en-US" sz="2400" dirty="0" smtClean="0"/>
              <a:t>LEIR Cycles</a:t>
            </a:r>
            <a:endParaRPr lang="en-US" sz="2400" dirty="0"/>
          </a:p>
          <a:p>
            <a:r>
              <a:rPr lang="en-US" sz="2400" dirty="0" smtClean="0"/>
              <a:t>LEIR </a:t>
            </a:r>
            <a:r>
              <a:rPr lang="en-US" sz="2400" dirty="0" smtClean="0"/>
              <a:t>Lattice</a:t>
            </a:r>
          </a:p>
          <a:p>
            <a:r>
              <a:rPr lang="en-US" sz="2400" dirty="0" smtClean="0"/>
              <a:t>Injection with stacking all three phase spaces</a:t>
            </a:r>
          </a:p>
          <a:p>
            <a:r>
              <a:rPr lang="en-US" sz="2400" dirty="0" smtClean="0"/>
              <a:t>Accumulation</a:t>
            </a:r>
            <a:endParaRPr lang="en-US" sz="2400" dirty="0" smtClean="0"/>
          </a:p>
          <a:p>
            <a:r>
              <a:rPr lang="en-US" sz="2400" dirty="0" smtClean="0"/>
              <a:t>Dynamic </a:t>
            </a:r>
            <a:r>
              <a:rPr lang="en-US" sz="2400" dirty="0" smtClean="0"/>
              <a:t>Vacuum</a:t>
            </a:r>
          </a:p>
          <a:p>
            <a:r>
              <a:rPr lang="en-US" sz="2400" dirty="0" smtClean="0"/>
              <a:t>A few Words on Impedances and Instabilities</a:t>
            </a:r>
            <a:endParaRPr lang="en-US" sz="2400" dirty="0" smtClean="0"/>
          </a:p>
          <a:p>
            <a:r>
              <a:rPr lang="en-US" sz="2400" dirty="0" smtClean="0"/>
              <a:t>LEIR Run 2011</a:t>
            </a:r>
          </a:p>
          <a:p>
            <a:r>
              <a:rPr lang="en-US" sz="2400" dirty="0" smtClean="0"/>
              <a:t>Ideas and plans for the future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516119" name="Rectangle 23"/>
          <p:cNvSpPr>
            <a:spLocks noGrp="1" noChangeArrowheads="1"/>
          </p:cNvSpPr>
          <p:nvPr>
            <p:ph type="title"/>
          </p:nvPr>
        </p:nvSpPr>
        <p:spPr>
          <a:xfrm>
            <a:off x="495300" y="125413"/>
            <a:ext cx="7605713" cy="739775"/>
          </a:xfrm>
        </p:spPr>
        <p:txBody>
          <a:bodyPr/>
          <a:lstStyle/>
          <a:p>
            <a:r>
              <a:rPr lang="en-US" sz="3600" dirty="0"/>
              <a:t>LEIR – Dynamic Vacuum &amp; life-time</a:t>
            </a:r>
          </a:p>
        </p:txBody>
      </p:sp>
      <p:pic>
        <p:nvPicPr>
          <p:cNvPr id="516100" name="Picture 4" descr="Pages from ab-note-2004-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0205" r="24199" b="32506"/>
          <a:stretch>
            <a:fillRect/>
          </a:stretch>
        </p:blipFill>
        <p:spPr bwMode="auto">
          <a:xfrm>
            <a:off x="2919046" y="1693863"/>
            <a:ext cx="6224954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3656135" y="1068388"/>
            <a:ext cx="33541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sz="1600">
                <a:solidFill>
                  <a:srgbClr val="33CC33"/>
                </a:solidFill>
              </a:rPr>
              <a:t>Intercepted by absorbers :</a:t>
            </a:r>
          </a:p>
          <a:p>
            <a:pPr algn="l" eaLnBrk="1" hangingPunct="1"/>
            <a:r>
              <a:rPr lang="en-US" sz="1600">
                <a:solidFill>
                  <a:srgbClr val="33CC33"/>
                </a:solidFill>
              </a:rPr>
              <a:t>Reduced outgassing with Au coating,</a:t>
            </a:r>
          </a:p>
          <a:p>
            <a:pPr algn="l" eaLnBrk="1" hangingPunct="1"/>
            <a:r>
              <a:rPr lang="en-US" sz="1600">
                <a:solidFill>
                  <a:srgbClr val="33CC33"/>
                </a:solidFill>
              </a:rPr>
              <a:t>Efficient scrubbing due to small surface</a:t>
            </a:r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3363059" y="5586413"/>
            <a:ext cx="18470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sz="1600">
                <a:solidFill>
                  <a:schemeClr val="bg2"/>
                </a:solidFill>
              </a:rPr>
              <a:t>Injection        Cooler</a:t>
            </a:r>
          </a:p>
        </p:txBody>
      </p:sp>
      <p:sp>
        <p:nvSpPr>
          <p:cNvPr id="516103" name="Line 7"/>
          <p:cNvSpPr>
            <a:spLocks noChangeShapeType="1"/>
          </p:cNvSpPr>
          <p:nvPr/>
        </p:nvSpPr>
        <p:spPr bwMode="auto">
          <a:xfrm flipH="1" flipV="1">
            <a:off x="3629758" y="5181600"/>
            <a:ext cx="70338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4" name="Line 8"/>
          <p:cNvSpPr>
            <a:spLocks noChangeShapeType="1"/>
          </p:cNvSpPr>
          <p:nvPr/>
        </p:nvSpPr>
        <p:spPr bwMode="auto">
          <a:xfrm flipH="1" flipV="1">
            <a:off x="4944208" y="5168900"/>
            <a:ext cx="10258" cy="44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5" name="Line 9"/>
          <p:cNvSpPr>
            <a:spLocks noChangeShapeType="1"/>
          </p:cNvSpPr>
          <p:nvPr/>
        </p:nvSpPr>
        <p:spPr bwMode="auto">
          <a:xfrm>
            <a:off x="4075235" y="1892300"/>
            <a:ext cx="211015" cy="1219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6" name="Line 10"/>
          <p:cNvSpPr>
            <a:spLocks noChangeShapeType="1"/>
          </p:cNvSpPr>
          <p:nvPr/>
        </p:nvSpPr>
        <p:spPr bwMode="auto">
          <a:xfrm>
            <a:off x="4274527" y="1879600"/>
            <a:ext cx="117231" cy="254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7" name="Line 11"/>
          <p:cNvSpPr>
            <a:spLocks noChangeShapeType="1"/>
          </p:cNvSpPr>
          <p:nvPr/>
        </p:nvSpPr>
        <p:spPr bwMode="auto">
          <a:xfrm>
            <a:off x="6548804" y="1905000"/>
            <a:ext cx="316523" cy="990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8" name="Rectangle 12"/>
          <p:cNvSpPr>
            <a:spLocks noChangeArrowheads="1"/>
          </p:cNvSpPr>
          <p:nvPr/>
        </p:nvSpPr>
        <p:spPr bwMode="auto">
          <a:xfrm>
            <a:off x="180243" y="1143000"/>
            <a:ext cx="283698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chemeClr val="bg2"/>
                </a:solidFill>
                <a:latin typeface="Garamond" charset="0"/>
              </a:rPr>
              <a:t>Avalanche-</a:t>
            </a:r>
            <a:r>
              <a:rPr lang="en-US" sz="1800" dirty="0" smtClean="0">
                <a:solidFill>
                  <a:schemeClr val="bg2"/>
                </a:solidFill>
                <a:latin typeface="Garamond" charset="0"/>
              </a:rPr>
              <a:t>like pressure </a:t>
            </a:r>
            <a:r>
              <a:rPr lang="en-US" sz="1800" dirty="0">
                <a:solidFill>
                  <a:schemeClr val="bg2"/>
                </a:solidFill>
                <a:latin typeface="Garamond" charset="0"/>
              </a:rPr>
              <a:t>rise :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ions lost due to rest gas electron capture (or loss) </a:t>
            </a:r>
            <a:br>
              <a:rPr lang="en-US" sz="1600" dirty="0">
                <a:solidFill>
                  <a:schemeClr val="bg2"/>
                </a:solidFill>
                <a:latin typeface="Garamond" charset="0"/>
              </a:rPr>
            </a:b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(Pb</a:t>
            </a:r>
            <a:r>
              <a:rPr lang="en-US" sz="1600" baseline="30000" dirty="0">
                <a:solidFill>
                  <a:schemeClr val="bg2"/>
                </a:solidFill>
                <a:latin typeface="Garamond" charset="0"/>
              </a:rPr>
              <a:t>54+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-&gt; Pb</a:t>
            </a:r>
            <a:r>
              <a:rPr lang="en-US" sz="1600" baseline="30000" dirty="0">
                <a:solidFill>
                  <a:schemeClr val="bg2"/>
                </a:solidFill>
                <a:latin typeface="Garamond" charset="0"/>
              </a:rPr>
              <a:t>53+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),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every lost ion desorbs many rest gas molecules,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Limitation in proof of principle experiment in 1997 !!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sz="1600" dirty="0">
              <a:solidFill>
                <a:schemeClr val="bg2"/>
              </a:solidFill>
              <a:latin typeface="Garamond" charset="0"/>
            </a:endParaRPr>
          </a:p>
          <a:p>
            <a:pPr algn="l"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LEIR upgrades based </a:t>
            </a:r>
            <a:r>
              <a:rPr lang="en-US" sz="1600" dirty="0" smtClean="0">
                <a:solidFill>
                  <a:schemeClr val="bg2"/>
                </a:solidFill>
                <a:latin typeface="Garamond" charset="0"/>
              </a:rPr>
              <a:t>on measurements 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at </a:t>
            </a:r>
            <a:r>
              <a:rPr lang="en-US" sz="1600" dirty="0" err="1">
                <a:solidFill>
                  <a:schemeClr val="bg2"/>
                </a:solidFill>
                <a:latin typeface="Garamond" charset="0"/>
              </a:rPr>
              <a:t>Linac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Garamond" charset="0"/>
              </a:rPr>
              <a:t>3 (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AT/VAC &amp; </a:t>
            </a:r>
            <a:r>
              <a:rPr lang="en-US" sz="1600" dirty="0" err="1">
                <a:solidFill>
                  <a:schemeClr val="bg2"/>
                </a:solidFill>
                <a:latin typeface="Garamond" charset="0"/>
              </a:rPr>
              <a:t>Linac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 3 team) </a:t>
            </a:r>
          </a:p>
          <a:p>
            <a:pPr marL="342900" indent="-342900" algn="l"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100" dirty="0">
              <a:solidFill>
                <a:schemeClr val="bg2"/>
              </a:solidFill>
              <a:latin typeface="Garamond" charset="0"/>
            </a:endParaRPr>
          </a:p>
          <a:p>
            <a:pPr algn="l"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Problem during tests in </a:t>
            </a:r>
            <a:r>
              <a:rPr lang="ja-JP" altLang="en-US" sz="1600" dirty="0">
                <a:solidFill>
                  <a:schemeClr val="bg2"/>
                </a:solidFill>
                <a:latin typeface="Arial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97</a:t>
            </a:r>
          </a:p>
          <a:p>
            <a:pPr algn="l"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>
                <a:solidFill>
                  <a:schemeClr val="bg2"/>
                </a:solidFill>
                <a:latin typeface="Garamond" charset="0"/>
              </a:rPr>
              <a:t>successfully </a:t>
            </a:r>
            <a:r>
              <a:rPr lang="en-US" sz="1600" dirty="0" smtClean="0">
                <a:solidFill>
                  <a:schemeClr val="bg2"/>
                </a:solidFill>
                <a:latin typeface="Garamond" charset="0"/>
              </a:rPr>
              <a:t>cured</a:t>
            </a:r>
            <a:br>
              <a:rPr lang="en-US" sz="1600" dirty="0" smtClean="0">
                <a:solidFill>
                  <a:schemeClr val="bg2"/>
                </a:solidFill>
                <a:latin typeface="Garamond" charset="0"/>
              </a:rPr>
            </a:br>
            <a:r>
              <a:rPr lang="en-US" sz="1600" dirty="0" smtClean="0">
                <a:solidFill>
                  <a:schemeClr val="bg2"/>
                </a:solidFill>
                <a:latin typeface="Garamond" charset="0"/>
              </a:rPr>
              <a:t>  … some worries this year about observed life-times reductions …probably caused by inappropriate cooler gun voltages</a:t>
            </a:r>
            <a:endParaRPr lang="en-US" sz="1600" dirty="0">
              <a:solidFill>
                <a:schemeClr val="bg2"/>
              </a:solidFill>
              <a:latin typeface="Garamond" charset="0"/>
            </a:endParaRPr>
          </a:p>
        </p:txBody>
      </p:sp>
      <p:sp>
        <p:nvSpPr>
          <p:cNvPr id="516109" name="Text Box 13"/>
          <p:cNvSpPr txBox="1">
            <a:spLocks noChangeArrowheads="1"/>
          </p:cNvSpPr>
          <p:nvPr/>
        </p:nvSpPr>
        <p:spPr bwMode="auto">
          <a:xfrm>
            <a:off x="4620986" y="2960689"/>
            <a:ext cx="287089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1600">
                <a:solidFill>
                  <a:srgbClr val="FF3300"/>
                </a:solidFill>
              </a:rPr>
              <a:t>NEG coatings in straight sections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FF3300"/>
                </a:solidFill>
              </a:rPr>
              <a:t>to improve vacuum there</a:t>
            </a:r>
          </a:p>
        </p:txBody>
      </p:sp>
      <p:sp>
        <p:nvSpPr>
          <p:cNvPr id="516110" name="Line 14"/>
          <p:cNvSpPr>
            <a:spLocks noChangeShapeType="1"/>
          </p:cNvSpPr>
          <p:nvPr/>
        </p:nvSpPr>
        <p:spPr bwMode="auto">
          <a:xfrm flipH="1">
            <a:off x="4696558" y="3416300"/>
            <a:ext cx="211015" cy="622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1" name="Line 15"/>
          <p:cNvSpPr>
            <a:spLocks noChangeShapeType="1"/>
          </p:cNvSpPr>
          <p:nvPr/>
        </p:nvSpPr>
        <p:spPr bwMode="auto">
          <a:xfrm>
            <a:off x="5868866" y="3454400"/>
            <a:ext cx="46892" cy="393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2" name="Line 16"/>
          <p:cNvSpPr>
            <a:spLocks noChangeShapeType="1"/>
          </p:cNvSpPr>
          <p:nvPr/>
        </p:nvSpPr>
        <p:spPr bwMode="auto">
          <a:xfrm>
            <a:off x="7170127" y="3467100"/>
            <a:ext cx="128954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3" name="Line 17"/>
          <p:cNvSpPr>
            <a:spLocks noChangeShapeType="1"/>
          </p:cNvSpPr>
          <p:nvPr/>
        </p:nvSpPr>
        <p:spPr bwMode="auto">
          <a:xfrm>
            <a:off x="7416312" y="3302000"/>
            <a:ext cx="996462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4" name="Line 18"/>
          <p:cNvSpPr>
            <a:spLocks noChangeShapeType="1"/>
          </p:cNvSpPr>
          <p:nvPr/>
        </p:nvSpPr>
        <p:spPr bwMode="auto">
          <a:xfrm>
            <a:off x="7193573" y="1879600"/>
            <a:ext cx="996462" cy="1905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5" name="Line 19"/>
          <p:cNvSpPr>
            <a:spLocks noChangeShapeType="1"/>
          </p:cNvSpPr>
          <p:nvPr/>
        </p:nvSpPr>
        <p:spPr bwMode="auto">
          <a:xfrm>
            <a:off x="7345974" y="1905000"/>
            <a:ext cx="926123" cy="1320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6" name="Line 20"/>
          <p:cNvSpPr>
            <a:spLocks noChangeShapeType="1"/>
          </p:cNvSpPr>
          <p:nvPr/>
        </p:nvSpPr>
        <p:spPr bwMode="auto">
          <a:xfrm>
            <a:off x="5704743" y="1828800"/>
            <a:ext cx="0" cy="1282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7" name="Line 21"/>
          <p:cNvSpPr>
            <a:spLocks noChangeShapeType="1"/>
          </p:cNvSpPr>
          <p:nvPr/>
        </p:nvSpPr>
        <p:spPr bwMode="auto">
          <a:xfrm>
            <a:off x="6877050" y="1841500"/>
            <a:ext cx="82062" cy="203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8" name="Text Box 22"/>
          <p:cNvSpPr txBox="1">
            <a:spLocks noChangeArrowheads="1"/>
          </p:cNvSpPr>
          <p:nvPr/>
        </p:nvSpPr>
        <p:spPr bwMode="auto">
          <a:xfrm>
            <a:off x="3839308" y="5894389"/>
            <a:ext cx="409789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sz="1600">
                <a:solidFill>
                  <a:schemeClr val="bg2"/>
                </a:solidFill>
              </a:rPr>
              <a:t>Loss pattern of Pb</a:t>
            </a:r>
            <a:r>
              <a:rPr lang="en-US" sz="1600" baseline="30000">
                <a:solidFill>
                  <a:schemeClr val="bg2"/>
                </a:solidFill>
              </a:rPr>
              <a:t>53+</a:t>
            </a:r>
            <a:r>
              <a:rPr lang="en-US" sz="1600">
                <a:solidFill>
                  <a:schemeClr val="bg2"/>
                </a:solidFill>
              </a:rPr>
              <a:t> ions around the LEIR ring </a:t>
            </a:r>
          </a:p>
          <a:p>
            <a:pPr algn="l" eaLnBrk="1" hangingPunct="1">
              <a:buFontTx/>
              <a:buNone/>
            </a:pPr>
            <a:r>
              <a:rPr lang="en-US" sz="1600">
                <a:solidFill>
                  <a:schemeClr val="bg2"/>
                </a:solidFill>
              </a:rPr>
              <a:t>with collimators and homogeneous gas density</a:t>
            </a:r>
          </a:p>
        </p:txBody>
      </p:sp>
      <p:sp>
        <p:nvSpPr>
          <p:cNvPr id="516120" name="Text Box 24"/>
          <p:cNvSpPr txBox="1">
            <a:spLocks noChangeArrowheads="1"/>
          </p:cNvSpPr>
          <p:nvPr/>
        </p:nvSpPr>
        <p:spPr bwMode="auto">
          <a:xfrm rot="635840">
            <a:off x="7225750" y="1139831"/>
            <a:ext cx="1235442" cy="5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/>
              <a:t>Simulation by </a:t>
            </a:r>
          </a:p>
          <a:p>
            <a:pPr>
              <a:buFontTx/>
              <a:buNone/>
            </a:pPr>
            <a:r>
              <a:rPr lang="en-US" sz="1600"/>
              <a:t>J. Pasternak</a:t>
            </a:r>
          </a:p>
        </p:txBody>
      </p:sp>
    </p:spTree>
    <p:extLst>
      <p:ext uri="{BB962C8B-B14F-4D97-AF65-F5344CB8AC3E}">
        <p14:creationId xmlns:p14="http://schemas.microsoft.com/office/powerpoint/2010/main" val="244542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few words on Impedances and Instabilities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600" y="993775"/>
            <a:ext cx="8229600" cy="5111750"/>
          </a:xfrm>
        </p:spPr>
        <p:txBody>
          <a:bodyPr/>
          <a:lstStyle/>
          <a:p>
            <a:r>
              <a:rPr lang="en-US" sz="1800" dirty="0" smtClean="0"/>
              <a:t>Very large direct space charge impedance typical for low energy</a:t>
            </a:r>
          </a:p>
          <a:p>
            <a:pPr lvl="1"/>
            <a:r>
              <a:rPr lang="en-US" sz="1600" dirty="0" smtClean="0"/>
              <a:t>Note: will be even larger for ELENA</a:t>
            </a:r>
          </a:p>
          <a:p>
            <a:r>
              <a:rPr lang="en-US" sz="1800" dirty="0" smtClean="0"/>
              <a:t>Many transition between different vacuum chambers … not built to minimize impedances</a:t>
            </a:r>
          </a:p>
          <a:p>
            <a:r>
              <a:rPr lang="en-US" sz="1800" dirty="0" smtClean="0"/>
              <a:t>Cures implemented against transverse instabilities:</a:t>
            </a:r>
          </a:p>
          <a:p>
            <a:pPr lvl="1"/>
            <a:r>
              <a:rPr lang="en-US" sz="1600" dirty="0" smtClean="0"/>
              <a:t>Large band (100 MHz, i.e. about 300 harmonics) transverse damper</a:t>
            </a:r>
          </a:p>
          <a:p>
            <a:pPr lvl="2"/>
            <a:r>
              <a:rPr lang="en-US" sz="1600" dirty="0" smtClean="0"/>
              <a:t>technical issue with </a:t>
            </a:r>
            <a:br>
              <a:rPr lang="en-US" sz="1600" dirty="0" smtClean="0"/>
            </a:br>
            <a:r>
              <a:rPr lang="en-US" sz="1600" dirty="0" smtClean="0"/>
              <a:t>(erratic) signal delay </a:t>
            </a:r>
            <a:br>
              <a:rPr lang="en-US" sz="1600" dirty="0" smtClean="0"/>
            </a:br>
            <a:r>
              <a:rPr lang="en-US" sz="1600" dirty="0" smtClean="0"/>
              <a:t>solved last autumn</a:t>
            </a:r>
          </a:p>
          <a:p>
            <a:pPr lvl="1"/>
            <a:r>
              <a:rPr lang="en-US" sz="1600" dirty="0" smtClean="0"/>
              <a:t>Modulation of the electron </a:t>
            </a:r>
            <a:br>
              <a:rPr lang="en-US" sz="1600" dirty="0" smtClean="0"/>
            </a:br>
            <a:r>
              <a:rPr lang="en-US" sz="1600" dirty="0" smtClean="0"/>
              <a:t>cooler gun voltage to shake</a:t>
            </a:r>
            <a:br>
              <a:rPr lang="en-US" sz="1600" dirty="0" smtClean="0"/>
            </a:br>
            <a:r>
              <a:rPr lang="en-US" sz="1600" dirty="0" smtClean="0"/>
              <a:t> the beam and increase the </a:t>
            </a:r>
            <a:br>
              <a:rPr lang="en-US" sz="1600" dirty="0" smtClean="0"/>
            </a:br>
            <a:r>
              <a:rPr lang="en-US" sz="1600" dirty="0" smtClean="0"/>
              <a:t>momentum spread – not</a:t>
            </a:r>
            <a:br>
              <a:rPr lang="en-US" sz="1600" dirty="0" smtClean="0"/>
            </a:br>
            <a:r>
              <a:rPr lang="en-US" sz="1600" dirty="0" smtClean="0"/>
              <a:t> required during last run</a:t>
            </a:r>
          </a:p>
          <a:p>
            <a:r>
              <a:rPr lang="en-US" sz="1800" dirty="0" smtClean="0"/>
              <a:t>Longitudinal impedance</a:t>
            </a:r>
          </a:p>
          <a:p>
            <a:pPr lvl="1"/>
            <a:r>
              <a:rPr lang="en-US" sz="1600" dirty="0" smtClean="0"/>
              <a:t>Increase of the real part of </a:t>
            </a:r>
            <a:br>
              <a:rPr lang="en-US" sz="1600" dirty="0" smtClean="0"/>
            </a:br>
            <a:r>
              <a:rPr lang="en-US" sz="1600" dirty="0" smtClean="0"/>
              <a:t>the longitudinal impedance</a:t>
            </a:r>
            <a:br>
              <a:rPr lang="en-US" sz="1600" dirty="0" smtClean="0"/>
            </a:br>
            <a:r>
              <a:rPr lang="en-US" sz="1600" dirty="0" smtClean="0"/>
              <a:t>due to magnetic alloy cavities</a:t>
            </a:r>
          </a:p>
          <a:p>
            <a:pPr lvl="1"/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03" y="3022600"/>
            <a:ext cx="5299535" cy="337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6004" y="3225800"/>
            <a:ext cx="2440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Most critical n = 1:</a:t>
            </a:r>
          </a:p>
          <a:p>
            <a:pPr algn="l"/>
            <a:r>
              <a:rPr lang="en-US" sz="1600" dirty="0" smtClean="0"/>
              <a:t>Z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/n = (400 + 8000 </a:t>
            </a:r>
            <a:r>
              <a:rPr lang="en-US" sz="1600" dirty="0" err="1" smtClean="0"/>
              <a:t>i</a:t>
            </a:r>
            <a:r>
              <a:rPr lang="en-US" sz="1600" dirty="0" smtClean="0"/>
              <a:t>) Ohm</a:t>
            </a:r>
          </a:p>
          <a:p>
            <a:pPr algn="l"/>
            <a:r>
              <a:rPr lang="en-US" sz="1600" dirty="0" smtClean="0">
                <a:latin typeface="+mn-lt"/>
                <a:cs typeface="Symbol" charset="2"/>
              </a:rPr>
              <a:t>   (a) </a:t>
            </a:r>
            <a:r>
              <a:rPr lang="en-US" sz="1600" dirty="0" err="1" smtClean="0">
                <a:latin typeface="Symbol" charset="2"/>
                <a:cs typeface="Symbol" charset="2"/>
              </a:rPr>
              <a:t>s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/p = 0.2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and</a:t>
            </a:r>
          </a:p>
          <a:p>
            <a:pPr algn="l"/>
            <a:r>
              <a:rPr lang="en-US" sz="1600" dirty="0" smtClean="0"/>
              <a:t>   (b) </a:t>
            </a:r>
            <a:r>
              <a:rPr lang="en-US" sz="1600" dirty="0" err="1">
                <a:latin typeface="Symbol" charset="2"/>
                <a:cs typeface="Symbol" charset="2"/>
              </a:rPr>
              <a:t>s</a:t>
            </a:r>
            <a:r>
              <a:rPr lang="en-US" sz="1600" baseline="-25000" dirty="0" err="1"/>
              <a:t>p</a:t>
            </a:r>
            <a:r>
              <a:rPr lang="en-US" sz="1600" dirty="0"/>
              <a:t>/p = </a:t>
            </a:r>
            <a:r>
              <a:rPr lang="en-US" sz="1600" dirty="0" smtClean="0"/>
              <a:t>1.0 10</a:t>
            </a:r>
            <a:r>
              <a:rPr lang="en-US" sz="1600" baseline="30000" dirty="0" smtClean="0"/>
              <a:t>-3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662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150813"/>
            <a:ext cx="7370763" cy="739775"/>
          </a:xfrm>
        </p:spPr>
        <p:txBody>
          <a:bodyPr/>
          <a:lstStyle/>
          <a:p>
            <a:r>
              <a:rPr lang="en-US" dirty="0" smtClean="0"/>
              <a:t>LEIR run 2011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1074"/>
            <a:ext cx="8229600" cy="5610225"/>
          </a:xfrm>
        </p:spPr>
        <p:txBody>
          <a:bodyPr/>
          <a:lstStyle/>
          <a:p>
            <a:r>
              <a:rPr lang="en-US" sz="1800" dirty="0" smtClean="0"/>
              <a:t>Excellent injection efficiency of &gt;50 %</a:t>
            </a:r>
          </a:p>
          <a:p>
            <a:pPr lvl="1"/>
            <a:r>
              <a:rPr lang="en-US" sz="1600" dirty="0" smtClean="0"/>
              <a:t>very </a:t>
            </a:r>
            <a:r>
              <a:rPr lang="en-US" sz="1600" dirty="0" smtClean="0"/>
              <a:t>complicated </a:t>
            </a:r>
            <a:r>
              <a:rPr lang="en-US" sz="1600" dirty="0" err="1" smtClean="0"/>
              <a:t>multiturn</a:t>
            </a:r>
            <a:r>
              <a:rPr lang="en-US" sz="1600" dirty="0" smtClean="0"/>
              <a:t> injection with stacking on all three phase spaces over 70 turns!</a:t>
            </a:r>
          </a:p>
          <a:p>
            <a:pPr lvl="1"/>
            <a:r>
              <a:rPr lang="en-US" sz="1600" dirty="0" smtClean="0"/>
              <a:t>Aim</a:t>
            </a:r>
            <a:r>
              <a:rPr lang="en-US" sz="1600" dirty="0" smtClean="0"/>
              <a:t>: highest possible injected intensity, not high efficiency (higher efficiencies possible with shorter Linac3 pulses and lower intensity)</a:t>
            </a:r>
          </a:p>
          <a:p>
            <a:pPr lvl="1"/>
            <a:r>
              <a:rPr lang="en-US" sz="1600" dirty="0" smtClean="0"/>
              <a:t>Probably </a:t>
            </a:r>
            <a:r>
              <a:rPr lang="en-US" sz="1600" dirty="0" smtClean="0"/>
              <a:t>related to </a:t>
            </a:r>
            <a:r>
              <a:rPr lang="en-US" sz="1600" dirty="0" smtClean="0"/>
              <a:t>matching/properties of Linac3 beam (no matching and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measurement in line, injected beam observed only on TVs, which are damaged by beam)</a:t>
            </a:r>
            <a:endParaRPr lang="en-US" sz="1600" dirty="0" smtClean="0"/>
          </a:p>
          <a:p>
            <a:r>
              <a:rPr lang="en-US" sz="1800" dirty="0" smtClean="0"/>
              <a:t>Operation with nominal performance</a:t>
            </a:r>
          </a:p>
          <a:p>
            <a:pPr lvl="1"/>
            <a:r>
              <a:rPr lang="en-US" sz="1600" dirty="0" smtClean="0"/>
              <a:t> Accumulation of seven Linac3 shots (lower intensities than than expected from </a:t>
            </a:r>
            <a:r>
              <a:rPr lang="en-US" sz="1600" dirty="0" err="1" smtClean="0"/>
              <a:t>Linac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Very important to adjust the electron cooler gun voltage correctly</a:t>
            </a:r>
          </a:p>
          <a:p>
            <a:pPr lvl="1"/>
            <a:r>
              <a:rPr lang="en-US" sz="1600" dirty="0" smtClean="0"/>
              <a:t>Unfortunately lower intensity during LHC run with &lt;20 </a:t>
            </a:r>
            <a:r>
              <a:rPr lang="en-US" sz="1600" dirty="0" err="1" smtClean="0"/>
              <a:t>uA</a:t>
            </a:r>
            <a:r>
              <a:rPr lang="en-US" sz="1600" dirty="0" smtClean="0"/>
              <a:t> from Linac3</a:t>
            </a:r>
          </a:p>
          <a:p>
            <a:r>
              <a:rPr lang="en-US" sz="1800" dirty="0" smtClean="0"/>
              <a:t>Voluntary reduction of intensity for EARLY cycles to generate LHC pilots</a:t>
            </a:r>
          </a:p>
          <a:p>
            <a:pPr lvl="1"/>
            <a:r>
              <a:rPr lang="en-US" sz="1600" dirty="0" smtClean="0"/>
              <a:t>Only one injection and other measures</a:t>
            </a:r>
          </a:p>
          <a:p>
            <a:r>
              <a:rPr lang="en-US" sz="1800" dirty="0" smtClean="0"/>
              <a:t>Outstanding problem (identified in autumn 2010) </a:t>
            </a:r>
            <a:r>
              <a:rPr lang="en-US" sz="1800" dirty="0"/>
              <a:t>with transverse </a:t>
            </a:r>
            <a:r>
              <a:rPr lang="en-US" sz="1800" dirty="0" smtClean="0"/>
              <a:t>damper  solved (thanks to Alan and </a:t>
            </a:r>
            <a:r>
              <a:rPr lang="en-US" sz="1800" dirty="0" err="1" smtClean="0"/>
              <a:t>Fredi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Electron cooler current increased</a:t>
            </a:r>
          </a:p>
          <a:p>
            <a:pPr lvl="1"/>
            <a:r>
              <a:rPr lang="en-US" sz="1600" dirty="0" smtClean="0"/>
              <a:t>Motivation: faster cooling </a:t>
            </a:r>
            <a:r>
              <a:rPr lang="en-US" sz="1600" dirty="0" smtClean="0"/>
              <a:t>to cure small losses at</a:t>
            </a:r>
            <a:r>
              <a:rPr lang="en-US" sz="1600" dirty="0" smtClean="0"/>
              <a:t> </a:t>
            </a:r>
            <a:r>
              <a:rPr lang="en-US" sz="1600" dirty="0" smtClean="0"/>
              <a:t>injection every 200 </a:t>
            </a:r>
            <a:r>
              <a:rPr lang="en-US" sz="1600" dirty="0" err="1" smtClean="0"/>
              <a:t>ms</a:t>
            </a:r>
            <a:r>
              <a:rPr lang="en-US" sz="1600" dirty="0" smtClean="0"/>
              <a:t> (maximum possible for hardware)</a:t>
            </a:r>
          </a:p>
          <a:p>
            <a:pPr lvl="1"/>
            <a:r>
              <a:rPr lang="en-US" sz="1600" dirty="0" smtClean="0"/>
              <a:t>Gain </a:t>
            </a:r>
            <a:r>
              <a:rPr lang="en-US" sz="1600" dirty="0" smtClean="0"/>
              <a:t>not so </a:t>
            </a:r>
            <a:r>
              <a:rPr lang="en-US" sz="1600" dirty="0" smtClean="0"/>
              <a:t>clear – should be studied more carefully this year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LEIR run 2011 – performance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34" t="175" r="6001" b="52584"/>
          <a:stretch/>
        </p:blipFill>
        <p:spPr>
          <a:xfrm>
            <a:off x="1315928" y="1018200"/>
            <a:ext cx="6712272" cy="319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0" y="977900"/>
            <a:ext cx="1727200" cy="584200"/>
          </a:xfrm>
          <a:prstGeom prst="wedgeRoundRectCallout">
            <a:avLst>
              <a:gd name="adj1" fmla="val -120833"/>
              <a:gd name="adj2" fmla="val -83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-65" charset="0"/>
              </a:rPr>
              <a:t>Loss (at capture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-65" charset="0"/>
              </a:rPr>
              <a:t>start of ramp)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" y="4241800"/>
            <a:ext cx="775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Linac3 beam current around 20 </a:t>
            </a:r>
            <a:r>
              <a:rPr lang="en-US" dirty="0" err="1" smtClean="0">
                <a:solidFill>
                  <a:srgbClr val="000090"/>
                </a:solidFill>
              </a:rPr>
              <a:t>uA</a:t>
            </a:r>
            <a:r>
              <a:rPr lang="en-US" dirty="0" smtClean="0">
                <a:solidFill>
                  <a:srgbClr val="000090"/>
                </a:solidFill>
              </a:rPr>
              <a:t> (nominal 50 </a:t>
            </a:r>
            <a:r>
              <a:rPr lang="en-US" dirty="0" err="1" smtClean="0">
                <a:solidFill>
                  <a:srgbClr val="000090"/>
                </a:solidFill>
              </a:rPr>
              <a:t>uA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=&gt; Accumulation of 7 pulses instead of 4 or 5 (and good injection efficiency)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=&gt; Cooling fast enough for an injection every 200 </a:t>
            </a:r>
            <a:r>
              <a:rPr lang="en-US" dirty="0" err="1" smtClean="0">
                <a:solidFill>
                  <a:srgbClr val="000090"/>
                </a:solidFill>
              </a:rPr>
              <a:t>ms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Significantly more than required 5 10</a:t>
            </a:r>
            <a:r>
              <a:rPr lang="en-US" baseline="30000" dirty="0" smtClean="0">
                <a:solidFill>
                  <a:srgbClr val="000090"/>
                </a:solidFill>
              </a:rPr>
              <a:t>10</a:t>
            </a:r>
            <a:r>
              <a:rPr lang="en-US" dirty="0" smtClean="0">
                <a:solidFill>
                  <a:srgbClr val="000090"/>
                </a:solidFill>
              </a:rPr>
              <a:t> charges accumulated to obtain required intensity at ejection due to loss (not understood)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* Hypothesis: Space charge limit lower than expected for a machine with irregular (not at all FODO) lattice</a:t>
            </a:r>
            <a:r>
              <a:rPr lang="en-US" dirty="0" smtClean="0">
                <a:solidFill>
                  <a:srgbClr val="000090"/>
                </a:solidFill>
              </a:rPr>
              <a:t>? … or workin</a:t>
            </a:r>
            <a:r>
              <a:rPr lang="en-US" dirty="0" smtClean="0">
                <a:solidFill>
                  <a:srgbClr val="000090"/>
                </a:solidFill>
              </a:rPr>
              <a:t>g point too close to resonances?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Nominal beam not available any more during LHC </a:t>
            </a:r>
            <a:r>
              <a:rPr lang="en-US" dirty="0" smtClean="0">
                <a:solidFill>
                  <a:srgbClr val="000090"/>
                </a:solidFill>
              </a:rPr>
              <a:t>run!</a:t>
            </a:r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9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LEIR run 2011 –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95500"/>
          </a:xfrm>
        </p:spPr>
        <p:txBody>
          <a:bodyPr/>
          <a:lstStyle/>
          <a:p>
            <a:r>
              <a:rPr lang="en-US" sz="2000" dirty="0" smtClean="0"/>
              <a:t>Note </a:t>
            </a:r>
            <a:r>
              <a:rPr lang="en-US" sz="2000" dirty="0"/>
              <a:t>a</a:t>
            </a:r>
            <a:r>
              <a:rPr lang="en-US" sz="2000" dirty="0" smtClean="0"/>
              <a:t>fter accumulation:</a:t>
            </a:r>
          </a:p>
          <a:p>
            <a:pPr lvl="1"/>
            <a:r>
              <a:rPr lang="en-US" sz="1800" dirty="0" smtClean="0"/>
              <a:t>Electron </a:t>
            </a:r>
            <a:r>
              <a:rPr lang="en-US" sz="1800" dirty="0" smtClean="0"/>
              <a:t>cooler switched off (purple trace – grid voltage) as quickly as possible</a:t>
            </a:r>
          </a:p>
          <a:p>
            <a:pPr lvl="1"/>
            <a:r>
              <a:rPr lang="en-US" sz="1800" dirty="0" smtClean="0"/>
              <a:t>Followed by capture and acceleration (green trace – reference </a:t>
            </a:r>
            <a:r>
              <a:rPr lang="en-US" sz="1800" dirty="0" err="1" smtClean="0"/>
              <a:t>fucntion</a:t>
            </a:r>
            <a:r>
              <a:rPr lang="en-US" sz="1800" dirty="0" smtClean="0"/>
              <a:t> for main power supply)</a:t>
            </a:r>
          </a:p>
          <a:p>
            <a:r>
              <a:rPr lang="en-US" sz="2000" dirty="0" smtClean="0"/>
              <a:t>First injection sometimes </a:t>
            </a:r>
            <a:r>
              <a:rPr lang="en-US" sz="2000" dirty="0" smtClean="0"/>
              <a:t>(at </a:t>
            </a:r>
            <a:r>
              <a:rPr lang="en-US" sz="2000" dirty="0" smtClean="0"/>
              <a:t>beginning of run) </a:t>
            </a:r>
            <a:r>
              <a:rPr lang="en-US" sz="2000" dirty="0" smtClean="0"/>
              <a:t>with lower efficiency </a:t>
            </a:r>
            <a:r>
              <a:rPr lang="en-US" sz="2000" dirty="0" smtClean="0"/>
              <a:t>due to advanced injection timing to allow two injections for EARLY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8240" b="3044"/>
          <a:stretch/>
        </p:blipFill>
        <p:spPr>
          <a:xfrm>
            <a:off x="1130300" y="1086689"/>
            <a:ext cx="72644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00013"/>
            <a:ext cx="7745413" cy="739775"/>
          </a:xfrm>
        </p:spPr>
        <p:txBody>
          <a:bodyPr/>
          <a:lstStyle/>
          <a:p>
            <a:r>
              <a:rPr lang="en-US" sz="2800" dirty="0" smtClean="0"/>
              <a:t>2011 Performance – NOMINAL and EARLY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65200"/>
          </a:xfrm>
        </p:spPr>
        <p:txBody>
          <a:bodyPr/>
          <a:lstStyle/>
          <a:p>
            <a:r>
              <a:rPr lang="en-US" sz="2000" dirty="0" smtClean="0"/>
              <a:t>NOMINAL and EARLY with required intensities</a:t>
            </a:r>
          </a:p>
          <a:p>
            <a:r>
              <a:rPr lang="en-US" sz="2000" dirty="0" smtClean="0"/>
              <a:t>(New) </a:t>
            </a:r>
            <a:r>
              <a:rPr lang="en-US" sz="2000" dirty="0" err="1" smtClean="0"/>
              <a:t>Vistar</a:t>
            </a:r>
            <a:r>
              <a:rPr lang="en-US" sz="2000" dirty="0" smtClean="0"/>
              <a:t> and reliable fast BCT acquisitions finally available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82" t="12438" r="7480" b="16279"/>
          <a:stretch/>
        </p:blipFill>
        <p:spPr>
          <a:xfrm>
            <a:off x="914400" y="994200"/>
            <a:ext cx="7380500" cy="45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8113"/>
            <a:ext cx="7370763" cy="739775"/>
          </a:xfrm>
        </p:spPr>
        <p:txBody>
          <a:bodyPr/>
          <a:lstStyle/>
          <a:p>
            <a:r>
              <a:rPr lang="en-US" dirty="0" smtClean="0"/>
              <a:t>Ideas and 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473700"/>
          </a:xfrm>
        </p:spPr>
        <p:txBody>
          <a:bodyPr/>
          <a:lstStyle/>
          <a:p>
            <a:r>
              <a:rPr lang="en-US" sz="1800" dirty="0"/>
              <a:t>Run 2012:</a:t>
            </a:r>
          </a:p>
          <a:p>
            <a:pPr lvl="1"/>
            <a:r>
              <a:rPr lang="en-US" sz="1600" dirty="0"/>
              <a:t> Pb</a:t>
            </a:r>
            <a:r>
              <a:rPr lang="en-US" sz="1600" baseline="30000" dirty="0"/>
              <a:t>54+</a:t>
            </a:r>
            <a:r>
              <a:rPr lang="en-US" sz="1600" dirty="0"/>
              <a:t> for SPS fixed target and LHC</a:t>
            </a:r>
          </a:p>
          <a:p>
            <a:pPr lvl="1"/>
            <a:r>
              <a:rPr lang="en-US" sz="1600" dirty="0"/>
              <a:t> LHC p-</a:t>
            </a:r>
            <a:r>
              <a:rPr lang="en-US" sz="1600" dirty="0" err="1"/>
              <a:t>Pb</a:t>
            </a:r>
            <a:r>
              <a:rPr lang="en-US" sz="1600" dirty="0"/>
              <a:t> run: LEIR beam as in 2011</a:t>
            </a:r>
          </a:p>
          <a:p>
            <a:pPr lvl="1"/>
            <a:r>
              <a:rPr lang="en-US" sz="1600" dirty="0"/>
              <a:t> Start-</a:t>
            </a:r>
            <a:r>
              <a:rPr lang="en-US" sz="1600" dirty="0" smtClean="0"/>
              <a:t>up with beam already beginning of July (</a:t>
            </a:r>
            <a:r>
              <a:rPr lang="en-US" sz="1600" dirty="0"/>
              <a:t>with some tests before)</a:t>
            </a:r>
          </a:p>
          <a:p>
            <a:r>
              <a:rPr lang="en-US" sz="1800" dirty="0"/>
              <a:t>Other lighter ions for SPS fixed target:</a:t>
            </a:r>
          </a:p>
          <a:p>
            <a:pPr lvl="1"/>
            <a:r>
              <a:rPr lang="en-US" sz="1600" dirty="0" err="1"/>
              <a:t>Ar</a:t>
            </a:r>
            <a:r>
              <a:rPr lang="en-US" sz="1600" dirty="0"/>
              <a:t> and </a:t>
            </a:r>
            <a:r>
              <a:rPr lang="en-US" sz="1600" dirty="0" err="1"/>
              <a:t>Xe</a:t>
            </a:r>
            <a:r>
              <a:rPr lang="en-US" sz="1600" dirty="0"/>
              <a:t> after LS1</a:t>
            </a:r>
          </a:p>
          <a:p>
            <a:r>
              <a:rPr lang="en-US" sz="1800" dirty="0"/>
              <a:t>Lighter ions for LHC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beams may be used after LS2</a:t>
            </a:r>
          </a:p>
          <a:p>
            <a:r>
              <a:rPr lang="en-US" sz="1800" dirty="0" smtClean="0"/>
              <a:t>Within LIU investigations on increased LHC luminosity for ion operation</a:t>
            </a:r>
            <a:endParaRPr lang="en-US" sz="1800" dirty="0"/>
          </a:p>
          <a:p>
            <a:pPr lvl="1"/>
            <a:r>
              <a:rPr lang="en-US" sz="1600" dirty="0" smtClean="0"/>
              <a:t>Proposal to double intensities available from LEIR</a:t>
            </a:r>
            <a:br>
              <a:rPr lang="en-US" sz="1600" dirty="0" smtClean="0"/>
            </a:br>
            <a:r>
              <a:rPr lang="en-US" sz="1600" dirty="0" smtClean="0"/>
              <a:t>…. </a:t>
            </a:r>
            <a:r>
              <a:rPr lang="en-US" sz="1600" dirty="0"/>
              <a:t>s</a:t>
            </a:r>
            <a:r>
              <a:rPr lang="en-US" sz="1600" dirty="0" smtClean="0"/>
              <a:t>omewhat speculative since present limitations are not really understood </a:t>
            </a:r>
          </a:p>
          <a:p>
            <a:r>
              <a:rPr lang="en-US" sz="1800" dirty="0" smtClean="0"/>
              <a:t>Radio-protection issues with operation with lighter ions</a:t>
            </a:r>
          </a:p>
          <a:p>
            <a:pPr lvl="1"/>
            <a:r>
              <a:rPr lang="en-US" sz="1600" dirty="0" smtClean="0"/>
              <a:t>Possible higher charge over mass ratios imply higher energies (per nucleon)</a:t>
            </a:r>
          </a:p>
          <a:p>
            <a:r>
              <a:rPr lang="en-US" sz="1800" dirty="0"/>
              <a:t>Preparation for other ion species:</a:t>
            </a:r>
          </a:p>
          <a:p>
            <a:pPr lvl="1"/>
            <a:r>
              <a:rPr lang="en-US" sz="1600" dirty="0"/>
              <a:t>First tests on magnetic cycle generation </a:t>
            </a:r>
            <a:r>
              <a:rPr lang="en-US" sz="1600" dirty="0" smtClean="0"/>
              <a:t>(by S. </a:t>
            </a:r>
            <a:r>
              <a:rPr lang="en-US" sz="1600" dirty="0" err="1" smtClean="0"/>
              <a:t>Pasinelli</a:t>
            </a:r>
            <a:r>
              <a:rPr lang="en-US" sz="1600" dirty="0" smtClean="0"/>
              <a:t> with </a:t>
            </a:r>
            <a:r>
              <a:rPr lang="en-US" sz="1600" dirty="0"/>
              <a:t>CO and PO) done</a:t>
            </a:r>
          </a:p>
          <a:p>
            <a:r>
              <a:rPr lang="en-US" sz="1800" dirty="0"/>
              <a:t>Proposal by JINR (I. </a:t>
            </a:r>
            <a:r>
              <a:rPr lang="en-US" sz="1800" dirty="0" err="1"/>
              <a:t>Meskov</a:t>
            </a:r>
            <a:r>
              <a:rPr lang="en-US" sz="1800" dirty="0"/>
              <a:t>) for recombination tests with lower </a:t>
            </a:r>
            <a:r>
              <a:rPr lang="en-US" sz="1800" dirty="0" err="1"/>
              <a:t>Pb</a:t>
            </a:r>
            <a:r>
              <a:rPr lang="en-US" sz="1800" dirty="0"/>
              <a:t> charge </a:t>
            </a:r>
            <a:r>
              <a:rPr lang="en-US" sz="1800" dirty="0" smtClean="0"/>
              <a:t>states</a:t>
            </a:r>
          </a:p>
          <a:p>
            <a:pPr lvl="1"/>
            <a:r>
              <a:rPr lang="en-US" sz="1600" dirty="0"/>
              <a:t>O</a:t>
            </a:r>
            <a:r>
              <a:rPr lang="en-US" sz="1600" dirty="0" smtClean="0"/>
              <a:t>ur </a:t>
            </a:r>
            <a:r>
              <a:rPr lang="en-US" sz="1600" dirty="0"/>
              <a:t>interest: re-learn setting up LEIR for slightly different beam rigidities AND </a:t>
            </a:r>
            <a:r>
              <a:rPr lang="en-US" sz="1600" dirty="0" smtClean="0"/>
              <a:t>better understanding </a:t>
            </a:r>
            <a:r>
              <a:rPr lang="en-US" sz="1600" dirty="0"/>
              <a:t>of recombination)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8113"/>
            <a:ext cx="7370763" cy="739775"/>
          </a:xfrm>
        </p:spPr>
        <p:txBody>
          <a:bodyPr/>
          <a:lstStyle/>
          <a:p>
            <a:r>
              <a:rPr lang="en-US" dirty="0" smtClean="0"/>
              <a:t>Ideas and 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5524500"/>
          </a:xfrm>
        </p:spPr>
        <p:txBody>
          <a:bodyPr/>
          <a:lstStyle/>
          <a:p>
            <a:r>
              <a:rPr lang="en-US" sz="1800" dirty="0" smtClean="0"/>
              <a:t>Understanding </a:t>
            </a:r>
            <a:r>
              <a:rPr lang="en-US" sz="1800" dirty="0"/>
              <a:t>of the loss at the beginning of the ramp:</a:t>
            </a:r>
          </a:p>
          <a:p>
            <a:pPr lvl="1"/>
            <a:r>
              <a:rPr lang="en-US" sz="1600" dirty="0" smtClean="0"/>
              <a:t>Limitations </a:t>
            </a:r>
            <a:r>
              <a:rPr lang="en-US" sz="1600" dirty="0"/>
              <a:t>due to direct space charge (limit with irregular lattice lower than expected)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small are </a:t>
            </a:r>
            <a:r>
              <a:rPr lang="en-US" sz="1600" dirty="0" err="1"/>
              <a:t>emittances</a:t>
            </a:r>
            <a:r>
              <a:rPr lang="en-US" sz="1600" dirty="0"/>
              <a:t> after cooling (very small if one trusts the BIPMs) … should we make them larger (e.g. change angle of ion beam during last few 10s of </a:t>
            </a:r>
            <a:r>
              <a:rPr lang="en-US" sz="1600" dirty="0" err="1"/>
              <a:t>ms</a:t>
            </a:r>
            <a:r>
              <a:rPr lang="en-US" sz="1600" dirty="0"/>
              <a:t> before end of cooling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Impact </a:t>
            </a:r>
            <a:r>
              <a:rPr lang="en-US" sz="1600" dirty="0"/>
              <a:t>of </a:t>
            </a:r>
            <a:r>
              <a:rPr lang="en-US" sz="1600" dirty="0" err="1"/>
              <a:t>Bdot</a:t>
            </a:r>
            <a:r>
              <a:rPr lang="en-US" sz="1600" dirty="0"/>
              <a:t> … should we accelerate faster/slower to decrease time spent with bunched beams at low energy/to reduce dynamic effects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Instabilities </a:t>
            </a:r>
            <a:r>
              <a:rPr lang="en-US" sz="1600" dirty="0"/>
              <a:t>… probably not an issue with present intensities</a:t>
            </a:r>
          </a:p>
          <a:p>
            <a:r>
              <a:rPr lang="en-US" sz="1800" dirty="0" smtClean="0"/>
              <a:t>Instrumentation:</a:t>
            </a:r>
          </a:p>
          <a:p>
            <a:pPr lvl="1"/>
            <a:r>
              <a:rPr lang="en-US" sz="1600" dirty="0" smtClean="0"/>
              <a:t>SEMs </a:t>
            </a:r>
            <a:r>
              <a:rPr lang="en-US" sz="1600" dirty="0"/>
              <a:t>with electronics to see the injected beam (matching and </a:t>
            </a:r>
            <a:r>
              <a:rPr lang="en-US" sz="1600" dirty="0" err="1"/>
              <a:t>emittance</a:t>
            </a:r>
            <a:r>
              <a:rPr lang="en-US" sz="1600" dirty="0"/>
              <a:t> measurements of the injected beam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Scrapers </a:t>
            </a:r>
            <a:r>
              <a:rPr lang="en-US" sz="1600" dirty="0"/>
              <a:t>for </a:t>
            </a:r>
            <a:r>
              <a:rPr lang="en-US" sz="1600" dirty="0" err="1"/>
              <a:t>emittance</a:t>
            </a:r>
            <a:r>
              <a:rPr lang="en-US" sz="1600" dirty="0"/>
              <a:t> measurements (Status: controls not operational, Wish: proper control and application to measure </a:t>
            </a:r>
            <a:r>
              <a:rPr lang="en-US" sz="1600" dirty="0" err="1"/>
              <a:t>emittance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Operational </a:t>
            </a:r>
            <a:r>
              <a:rPr lang="en-US" sz="1600" dirty="0"/>
              <a:t>BIPM measurements (at present a specialist tool)</a:t>
            </a:r>
          </a:p>
          <a:p>
            <a:r>
              <a:rPr lang="en-US" sz="1800" dirty="0" smtClean="0"/>
              <a:t>Higher </a:t>
            </a:r>
            <a:r>
              <a:rPr lang="en-US" sz="1800" dirty="0"/>
              <a:t>electron currents for cooling </a:t>
            </a:r>
            <a:r>
              <a:rPr lang="en-US" sz="1800" dirty="0" smtClean="0"/>
              <a:t>to decrease cooling times</a:t>
            </a:r>
          </a:p>
          <a:p>
            <a:pPr lvl="1"/>
            <a:r>
              <a:rPr lang="en-US" sz="1600" dirty="0" smtClean="0"/>
              <a:t>Compensate reduced </a:t>
            </a:r>
            <a:r>
              <a:rPr lang="en-US" sz="1600" dirty="0"/>
              <a:t>cooling rates for light ions </a:t>
            </a:r>
            <a:endParaRPr lang="en-US" sz="1600" dirty="0" smtClean="0"/>
          </a:p>
          <a:p>
            <a:pPr lvl="1"/>
            <a:r>
              <a:rPr lang="en-US" sz="1600" dirty="0" smtClean="0"/>
              <a:t>Very speculative: increased injection repetition and stacking rate for Pb</a:t>
            </a:r>
            <a:r>
              <a:rPr lang="en-US" sz="1600" baseline="30000" dirty="0" smtClean="0"/>
              <a:t>54+</a:t>
            </a:r>
            <a:endParaRPr lang="en-US" sz="1600" dirty="0" smtClean="0"/>
          </a:p>
          <a:p>
            <a:r>
              <a:rPr lang="en-US" sz="1800" dirty="0" smtClean="0"/>
              <a:t>Impedance model and understanding of instability limits</a:t>
            </a:r>
          </a:p>
          <a:p>
            <a:r>
              <a:rPr lang="en-US" sz="1800" dirty="0" smtClean="0"/>
              <a:t>Better understanding of electron cooling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38113"/>
            <a:ext cx="7370763" cy="739775"/>
          </a:xfrm>
        </p:spPr>
        <p:txBody>
          <a:bodyPr>
            <a:noAutofit/>
          </a:bodyPr>
          <a:lstStyle/>
          <a:p>
            <a:r>
              <a:rPr lang="en-US" sz="2800" dirty="0"/>
              <a:t>Ideas and Plans for the future – </a:t>
            </a:r>
            <a:br>
              <a:rPr lang="en-US" sz="2800" dirty="0"/>
            </a:br>
            <a:r>
              <a:rPr lang="en-US" sz="2800" dirty="0"/>
              <a:t>biomedical facility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931333"/>
            <a:ext cx="8669868" cy="5554132"/>
          </a:xfrm>
        </p:spPr>
        <p:txBody>
          <a:bodyPr>
            <a:noAutofit/>
          </a:bodyPr>
          <a:lstStyle/>
          <a:p>
            <a:r>
              <a:rPr lang="en-US" sz="1800" dirty="0" smtClean="0"/>
              <a:t>Experiments with LEIR</a:t>
            </a:r>
          </a:p>
          <a:p>
            <a:pPr lvl="1"/>
            <a:r>
              <a:rPr lang="en-US" sz="1600" dirty="0" smtClean="0"/>
              <a:t>First discussed at the “Physics for Health in Europe Workshop” at CERN in February 2010</a:t>
            </a:r>
          </a:p>
          <a:p>
            <a:pPr lvl="2"/>
            <a:r>
              <a:rPr lang="en-US" sz="1600" dirty="0" smtClean="0"/>
              <a:t>Provide beams for experiments in support of treatment centers</a:t>
            </a:r>
          </a:p>
          <a:p>
            <a:pPr lvl="2"/>
            <a:r>
              <a:rPr lang="en-US" sz="1600" dirty="0" smtClean="0"/>
              <a:t>Radiobiology, investigations with different ion species (up to </a:t>
            </a:r>
            <a:r>
              <a:rPr lang="en-US" sz="1600" dirty="0" smtClean="0"/>
              <a:t>O … or even higher atomic numbers)</a:t>
            </a:r>
            <a:endParaRPr lang="en-US" sz="1600" dirty="0" smtClean="0"/>
          </a:p>
          <a:p>
            <a:pPr lvl="2"/>
            <a:r>
              <a:rPr lang="en-US" sz="1600" dirty="0" smtClean="0"/>
              <a:t>Fragmentation studies, </a:t>
            </a:r>
            <a:r>
              <a:rPr lang="en-US" sz="1600" dirty="0" err="1" smtClean="0"/>
              <a:t>dosimetry</a:t>
            </a:r>
            <a:endParaRPr lang="en-US" sz="1600" dirty="0" smtClean="0"/>
          </a:p>
          <a:p>
            <a:pPr lvl="1"/>
            <a:r>
              <a:rPr lang="en-US" sz="1600" dirty="0" smtClean="0"/>
              <a:t>LEIR well suited for such an installation</a:t>
            </a:r>
          </a:p>
          <a:p>
            <a:pPr lvl="2"/>
            <a:r>
              <a:rPr lang="en-US" sz="1600" dirty="0" smtClean="0"/>
              <a:t>Not (yet?) used all the time</a:t>
            </a:r>
          </a:p>
          <a:p>
            <a:pPr lvl="2"/>
            <a:r>
              <a:rPr lang="en-US" sz="1600" dirty="0" smtClean="0"/>
              <a:t>Additional Linac3 </a:t>
            </a:r>
            <a:r>
              <a:rPr lang="en-US" sz="1600" dirty="0" smtClean="0"/>
              <a:t>source preferable to</a:t>
            </a:r>
            <a:r>
              <a:rPr lang="en-US" sz="1600" dirty="0" smtClean="0"/>
              <a:t> </a:t>
            </a:r>
            <a:r>
              <a:rPr lang="en-US" sz="1600" dirty="0" smtClean="0"/>
              <a:t>provide beams during LHC ion </a:t>
            </a:r>
            <a:r>
              <a:rPr lang="en-US" sz="1600" dirty="0" smtClean="0"/>
              <a:t>“</a:t>
            </a:r>
            <a:r>
              <a:rPr lang="en-US" sz="1600" dirty="0" smtClean="0"/>
              <a:t>coasts</a:t>
            </a:r>
            <a:r>
              <a:rPr lang="en-US" sz="1600" dirty="0" smtClean="0"/>
              <a:t>”</a:t>
            </a:r>
            <a:endParaRPr lang="en-US" sz="1600" dirty="0" smtClean="0"/>
          </a:p>
          <a:p>
            <a:pPr lvl="2"/>
            <a:r>
              <a:rPr lang="en-US" sz="1600" dirty="0" smtClean="0"/>
              <a:t>Could provide beams outside periods for setting up for and operation of LHC with ions</a:t>
            </a:r>
          </a:p>
          <a:p>
            <a:pPr lvl="2"/>
            <a:r>
              <a:rPr lang="en-US" sz="1600" dirty="0" smtClean="0"/>
              <a:t>No other machines (PS) required … minimum impact on other CERN programs</a:t>
            </a:r>
          </a:p>
          <a:p>
            <a:pPr lvl="2"/>
            <a:r>
              <a:rPr lang="en-US" sz="1600" dirty="0" smtClean="0"/>
              <a:t>Energy reach of LEIR appropriate for such </a:t>
            </a:r>
            <a:r>
              <a:rPr lang="en-US" sz="1600" dirty="0" smtClean="0"/>
              <a:t>experiments</a:t>
            </a:r>
            <a:endParaRPr lang="en-US" sz="1600" dirty="0" smtClean="0"/>
          </a:p>
          <a:p>
            <a:pPr lvl="1"/>
            <a:r>
              <a:rPr lang="en-US" sz="1600" dirty="0" smtClean="0"/>
              <a:t>Studies on requirements started recently</a:t>
            </a:r>
          </a:p>
          <a:p>
            <a:pPr lvl="2"/>
            <a:r>
              <a:rPr lang="en-US" sz="1600" dirty="0" smtClean="0"/>
              <a:t>New ejection channel and a (short vertical?) beam line</a:t>
            </a:r>
          </a:p>
          <a:p>
            <a:pPr lvl="2"/>
            <a:r>
              <a:rPr lang="en-US" sz="1600" dirty="0" smtClean="0"/>
              <a:t>Slow ejection to be (re-)implemented</a:t>
            </a:r>
          </a:p>
          <a:p>
            <a:pPr lvl="2"/>
            <a:r>
              <a:rPr lang="en-US" sz="1600" dirty="0" smtClean="0"/>
              <a:t>Infrastructure (Radiobiology lab …) </a:t>
            </a:r>
          </a:p>
          <a:p>
            <a:pPr lvl="2"/>
            <a:r>
              <a:rPr lang="en-US" sz="1600" dirty="0" smtClean="0"/>
              <a:t>Limitations </a:t>
            </a:r>
            <a:r>
              <a:rPr lang="en-US" sz="1600" dirty="0" smtClean="0"/>
              <a:t>from radio-protection (higher energy with higher Z/A for light ions)</a:t>
            </a:r>
          </a:p>
          <a:p>
            <a:r>
              <a:rPr lang="en-US" sz="1800" dirty="0" smtClean="0"/>
              <a:t>Heavier Ions with higher energies mentioned for investigations on radiation effects during space travel </a:t>
            </a: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67" y="1327553"/>
            <a:ext cx="6366933" cy="509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138113"/>
            <a:ext cx="7370763" cy="739775"/>
          </a:xfrm>
        </p:spPr>
        <p:txBody>
          <a:bodyPr>
            <a:noAutofit/>
          </a:bodyPr>
          <a:lstStyle/>
          <a:p>
            <a:r>
              <a:rPr lang="en-US" sz="2800" dirty="0"/>
              <a:t>Ideas and Plans for the </a:t>
            </a:r>
            <a:r>
              <a:rPr lang="en-US" sz="2800" dirty="0" smtClean="0"/>
              <a:t>future – </a:t>
            </a:r>
            <a:br>
              <a:rPr lang="en-US" sz="2800" dirty="0" smtClean="0"/>
            </a:br>
            <a:r>
              <a:rPr lang="en-US" sz="2800" dirty="0" smtClean="0"/>
              <a:t>biomedical facility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7000" y="1028700"/>
            <a:ext cx="1686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Transfer lines </a:t>
            </a:r>
            <a:br>
              <a:rPr lang="en-US" sz="1600" dirty="0" smtClean="0"/>
            </a:br>
            <a:r>
              <a:rPr lang="en-US" sz="1600" dirty="0" smtClean="0"/>
              <a:t>   - from Linac3</a:t>
            </a:r>
          </a:p>
          <a:p>
            <a:r>
              <a:rPr lang="en-US" sz="1600" dirty="0" smtClean="0"/>
              <a:t>   - towards the PS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37736" y="2921000"/>
            <a:ext cx="91242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Injection</a:t>
            </a:r>
          </a:p>
          <a:p>
            <a:pPr algn="ctr"/>
            <a:r>
              <a:rPr lang="en-US" sz="1600" dirty="0" smtClean="0"/>
              <a:t>line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36424" y="1397000"/>
            <a:ext cx="1367382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Ejection line</a:t>
            </a:r>
          </a:p>
          <a:p>
            <a:pPr algn="ctr"/>
            <a:r>
              <a:rPr lang="en-US" sz="1600" dirty="0" smtClean="0"/>
              <a:t>for PS transfer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14371" y="3517900"/>
            <a:ext cx="1282623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New ejection</a:t>
            </a:r>
          </a:p>
          <a:p>
            <a:pPr algn="ctr"/>
            <a:r>
              <a:rPr lang="en-US" sz="1600" dirty="0" smtClean="0"/>
              <a:t>channel</a:t>
            </a:r>
            <a:endParaRPr lang="en-US" sz="1600" dirty="0"/>
          </a:p>
        </p:txBody>
      </p:sp>
      <p:sp>
        <p:nvSpPr>
          <p:cNvPr id="12" name="Arc 11"/>
          <p:cNvSpPr/>
          <p:nvPr/>
        </p:nvSpPr>
        <p:spPr>
          <a:xfrm>
            <a:off x="3086100" y="2861740"/>
            <a:ext cx="1876041" cy="1964259"/>
          </a:xfrm>
          <a:prstGeom prst="arc">
            <a:avLst>
              <a:gd name="adj1" fmla="val 1827923"/>
              <a:gd name="adj2" fmla="val 18327720"/>
            </a:avLst>
          </a:prstGeom>
          <a:ln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70100" y="2777067"/>
            <a:ext cx="355600" cy="2201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80835" y="1989668"/>
            <a:ext cx="253997" cy="203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92700" y="3877733"/>
            <a:ext cx="330200" cy="84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9392" y="5287412"/>
            <a:ext cx="92825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LEIR </a:t>
            </a:r>
          </a:p>
          <a:p>
            <a:pPr algn="ctr"/>
            <a:r>
              <a:rPr lang="en-US" sz="1600" dirty="0" smtClean="0"/>
              <a:t>shielding </a:t>
            </a:r>
          </a:p>
          <a:p>
            <a:pPr algn="ctr"/>
            <a:r>
              <a:rPr lang="en-US" sz="1600" dirty="0" smtClean="0"/>
              <a:t>wall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254500" y="5715000"/>
            <a:ext cx="1955800" cy="76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778500" y="4940301"/>
            <a:ext cx="533400" cy="7111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84800" y="2298700"/>
            <a:ext cx="558800" cy="162560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2103" y="2425700"/>
            <a:ext cx="162556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New transfer line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o experiment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842009" y="2747434"/>
            <a:ext cx="490094" cy="468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134100" y="3073400"/>
            <a:ext cx="2209800" cy="21844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78600" y="4013200"/>
            <a:ext cx="139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for lab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63262" y="1007512"/>
            <a:ext cx="17441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PS shielding wall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032500" y="1257300"/>
            <a:ext cx="736600" cy="228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38113"/>
            <a:ext cx="7370763" cy="739775"/>
          </a:xfrm>
        </p:spPr>
        <p:txBody>
          <a:bodyPr/>
          <a:lstStyle/>
          <a:p>
            <a:r>
              <a:rPr lang="en-US" dirty="0" smtClean="0"/>
              <a:t>Motivation for LEIR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572500" cy="511175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1800" dirty="0" smtClean="0"/>
              <a:t>Pre-LHC era: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 </a:t>
            </a:r>
            <a:r>
              <a:rPr lang="en-US" sz="1800" dirty="0" smtClean="0"/>
              <a:t>Ion chain with new Linac3 for SPS fixed target ion operation (via Booster)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 Not suitable for LHC: large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and low brightness (brightness limited already at ECR ion source)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Proposals to increase brightness for LHC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 </a:t>
            </a:r>
            <a:r>
              <a:rPr lang="en-US" sz="1800" dirty="0" smtClean="0"/>
              <a:t>Laser ions source to increase brightness</a:t>
            </a:r>
          </a:p>
          <a:p>
            <a:pPr lvl="2">
              <a:spcBef>
                <a:spcPts val="200"/>
              </a:spcBef>
            </a:pPr>
            <a:r>
              <a:rPr lang="en-US" sz="1800" dirty="0"/>
              <a:t> S</a:t>
            </a:r>
            <a:r>
              <a:rPr lang="en-US" sz="1800" dirty="0" smtClean="0"/>
              <a:t>tudied in the 1990ies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 </a:t>
            </a:r>
            <a:r>
              <a:rPr lang="en-US" sz="1800" dirty="0" smtClean="0"/>
              <a:t>Accumulation in synchrotron with electron cooling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Electron Cooling fast at low energy and for “heavy” (high charge state) ions</a:t>
            </a:r>
            <a:endParaRPr lang="en-US" sz="1800" dirty="0" smtClean="0"/>
          </a:p>
          <a:p>
            <a:pPr lvl="2">
              <a:spcBef>
                <a:spcPts val="200"/>
              </a:spcBef>
            </a:pPr>
            <a:r>
              <a:rPr lang="en-US" sz="1800" dirty="0" smtClean="0"/>
              <a:t>Studied </a:t>
            </a:r>
            <a:r>
              <a:rPr lang="en-US" sz="1800" dirty="0" smtClean="0"/>
              <a:t>experimentally between 1994 and 1997 with </a:t>
            </a:r>
            <a:r>
              <a:rPr lang="en-US" sz="1800" dirty="0" smtClean="0"/>
              <a:t>LEAR</a:t>
            </a:r>
          </a:p>
          <a:p>
            <a:pPr lvl="2">
              <a:spcBef>
                <a:spcPts val="200"/>
              </a:spcBef>
              <a:buSzPct val="100000"/>
              <a:buFont typeface="Wingdings" charset="2"/>
              <a:buChar char="➠"/>
            </a:pPr>
            <a:r>
              <a:rPr lang="en-US" sz="1800" dirty="0" smtClean="0"/>
              <a:t>Insufficient life-time of initially envisaged Pb</a:t>
            </a:r>
            <a:r>
              <a:rPr lang="en-US" sz="1800" baseline="30000" dirty="0" smtClean="0"/>
              <a:t>53+</a:t>
            </a:r>
            <a:r>
              <a:rPr lang="en-US" sz="1800" dirty="0" smtClean="0"/>
              <a:t> due to recombination with electrons from cooler … </a:t>
            </a:r>
            <a:r>
              <a:rPr lang="en-US" sz="1800" dirty="0"/>
              <a:t>c</a:t>
            </a:r>
            <a:r>
              <a:rPr lang="en-US" sz="1800" dirty="0" smtClean="0"/>
              <a:t>hoice of Pb</a:t>
            </a:r>
            <a:r>
              <a:rPr lang="en-US" sz="1800" baseline="30000" dirty="0" smtClean="0"/>
              <a:t>54+</a:t>
            </a:r>
            <a:r>
              <a:rPr lang="en-US" sz="1800" dirty="0" smtClean="0"/>
              <a:t>, which has low recombination rates</a:t>
            </a:r>
            <a:endParaRPr lang="en-US" sz="1800" dirty="0" smtClean="0"/>
          </a:p>
          <a:p>
            <a:pPr lvl="2">
              <a:spcBef>
                <a:spcPts val="200"/>
              </a:spcBef>
            </a:pPr>
            <a:r>
              <a:rPr lang="en-US" sz="1800" dirty="0" smtClean="0"/>
              <a:t>Chosen </a:t>
            </a:r>
            <a:r>
              <a:rPr lang="en-US" sz="1800" dirty="0" smtClean="0"/>
              <a:t>as viable solution, which can be ready on </a:t>
            </a:r>
            <a:r>
              <a:rPr lang="en-US" sz="1800" dirty="0" smtClean="0"/>
              <a:t>time for </a:t>
            </a:r>
            <a:r>
              <a:rPr lang="en-US" sz="1800" dirty="0"/>
              <a:t>LHC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(expected around 2006)</a:t>
            </a:r>
            <a:endParaRPr lang="en-US" sz="1800" dirty="0" smtClean="0"/>
          </a:p>
          <a:p>
            <a:pPr lvl="2">
              <a:spcBef>
                <a:spcPts val="200"/>
              </a:spcBef>
            </a:pPr>
            <a:r>
              <a:rPr lang="en-US" sz="1800" dirty="0" smtClean="0"/>
              <a:t>Construction of LEIR reusing most of the LEAR hardware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LEIR transforms several long low density pulses from Linac3 into dense short bunches useful for LHC</a:t>
            </a:r>
          </a:p>
          <a:p>
            <a:pPr lvl="2"/>
            <a:endParaRPr lang="en-US" sz="2000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125413"/>
            <a:ext cx="7370763" cy="739775"/>
          </a:xfrm>
        </p:spPr>
        <p:txBody>
          <a:bodyPr/>
          <a:lstStyle/>
          <a:p>
            <a:r>
              <a:rPr lang="en-US" sz="3600" dirty="0" smtClean="0"/>
              <a:t>LEIR after complete installation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 dirty="0"/>
          </a:p>
        </p:txBody>
      </p:sp>
      <p:pic>
        <p:nvPicPr>
          <p:cNvPr id="7" name="Picture 6" descr="MachineLE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r="-14" b="107"/>
          <a:stretch/>
        </p:blipFill>
        <p:spPr bwMode="auto">
          <a:xfrm>
            <a:off x="547688" y="1512080"/>
            <a:ext cx="8151812" cy="47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8966" y="3898900"/>
            <a:ext cx="1807143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Electron Cooler</a:t>
            </a:r>
          </a:p>
          <a:p>
            <a:r>
              <a:rPr lang="en-US" dirty="0" smtClean="0"/>
              <a:t>(new, from BINP)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" y="3873500"/>
            <a:ext cx="1738051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</a:p>
          <a:p>
            <a:r>
              <a:rPr lang="en-US" dirty="0" smtClean="0"/>
              <a:t>(inclined septum)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0904" y="1193800"/>
            <a:ext cx="1558051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Transfer tunnel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62000" y="1574800"/>
            <a:ext cx="736600" cy="3175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654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9450" y="138113"/>
            <a:ext cx="7370763" cy="739775"/>
          </a:xfrm>
        </p:spPr>
        <p:txBody>
          <a:bodyPr/>
          <a:lstStyle/>
          <a:p>
            <a:r>
              <a:rPr lang="en-US" dirty="0"/>
              <a:t>LEIR layout (1/2)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139825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64313" y="5289550"/>
            <a:ext cx="116363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009900"/>
                </a:solidFill>
                <a:latin typeface="Times New Roman" charset="0"/>
              </a:rPr>
              <a:t>E-Cooling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83250" y="1216025"/>
            <a:ext cx="946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Ejection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607050" y="1597025"/>
            <a:ext cx="6921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25963" y="3616325"/>
            <a:ext cx="836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D≠10m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48663" y="3578225"/>
            <a:ext cx="566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D≠0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659563" y="167322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D=0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691438" y="3349625"/>
            <a:ext cx="1071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791450" y="2987675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FF0066"/>
                </a:solidFill>
                <a:latin typeface="Times New Roman" charset="0"/>
              </a:rPr>
              <a:t>Ejection</a:t>
            </a:r>
          </a:p>
          <a:p>
            <a:pPr algn="ctr" eaLnBrk="1" hangingPunct="1">
              <a:buFontTx/>
              <a:buNone/>
            </a:pPr>
            <a:r>
              <a:rPr lang="en-US" sz="1400" b="1">
                <a:solidFill>
                  <a:srgbClr val="FF0066"/>
                </a:solidFill>
                <a:latin typeface="Times New Roman" charset="0"/>
              </a:rPr>
              <a:t>kicker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7629525" y="1597025"/>
            <a:ext cx="12541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7767638" y="1597025"/>
            <a:ext cx="635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920038" y="1597025"/>
            <a:ext cx="635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8294688" y="4213225"/>
            <a:ext cx="377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8294688" y="4365625"/>
            <a:ext cx="377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239000" y="4035425"/>
            <a:ext cx="1192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 dirty="0" err="1">
                <a:solidFill>
                  <a:srgbClr val="0000FF"/>
                </a:solidFill>
                <a:latin typeface="Times New Roman" charset="0"/>
              </a:rPr>
              <a:t>Quadrupole</a:t>
            </a:r>
            <a:r>
              <a:rPr lang="en-US" sz="1400" b="1" dirty="0">
                <a:solidFill>
                  <a:srgbClr val="0000FF"/>
                </a:solidFill>
                <a:latin typeface="Times New Roman" charset="0"/>
              </a:rPr>
              <a:t> doublet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813300" y="4967288"/>
            <a:ext cx="692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FF9999"/>
                </a:solidFill>
                <a:latin typeface="Times New Roman" charset="0"/>
              </a:rPr>
              <a:t>dipole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085013" y="2120900"/>
            <a:ext cx="465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669900"/>
                </a:solidFill>
                <a:latin typeface="Times New Roman" charset="0"/>
              </a:rPr>
              <a:t>RF 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802438" y="4692650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D=0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 rot="4548746">
            <a:off x="4384243" y="2561530"/>
            <a:ext cx="87716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1400" b="1">
                <a:solidFill>
                  <a:srgbClr val="00CC00"/>
                </a:solidFill>
              </a:rPr>
              <a:t>Injection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7497763" y="1136650"/>
            <a:ext cx="1163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400" b="1" dirty="0" err="1">
                <a:solidFill>
                  <a:srgbClr val="0000FF"/>
                </a:solidFill>
                <a:latin typeface="Times New Roman" charset="0"/>
              </a:rPr>
              <a:t>Quadrupole</a:t>
            </a:r>
            <a:r>
              <a:rPr lang="en-US" sz="1400" b="1" dirty="0">
                <a:solidFill>
                  <a:srgbClr val="0000FF"/>
                </a:solidFill>
                <a:latin typeface="Times New Roman" charset="0"/>
              </a:rPr>
              <a:t> triplet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527550" y="5838825"/>
            <a:ext cx="4552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LEIR layout – ~two fold symmetry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-&gt; Opposite sections have identical properties</a:t>
            </a: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4892675" y="2149475"/>
            <a:ext cx="212725" cy="773113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76213" y="1123950"/>
            <a:ext cx="4665662" cy="5165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9" charset="2"/>
              <a:buChar char="n"/>
              <a:defRPr sz="3200">
                <a:solidFill>
                  <a:schemeClr val="bg2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9" charset="2"/>
              <a:buChar char="¨"/>
              <a:defRPr sz="28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9" charset="2"/>
              <a:buChar char="n"/>
              <a:defRPr sz="24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9" charset="2"/>
              <a:buChar char="¨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9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Quadrupole</a:t>
            </a:r>
            <a:r>
              <a:rPr lang="en-US" sz="2000" dirty="0" smtClean="0"/>
              <a:t> triplets in cooling section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-&gt; lattice o.k. for cooling &amp; injection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Main hardware installed :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Section 10 :</a:t>
            </a:r>
            <a:br>
              <a:rPr lang="en-US" sz="2000" dirty="0" smtClean="0"/>
            </a:br>
            <a:r>
              <a:rPr lang="en-US" sz="1800" dirty="0" smtClean="0"/>
              <a:t>Injection (D ~10 m !)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Section 20:</a:t>
            </a:r>
            <a:br>
              <a:rPr lang="en-US" sz="2000" dirty="0" smtClean="0"/>
            </a:br>
            <a:r>
              <a:rPr lang="en-US" sz="1800" dirty="0" smtClean="0"/>
              <a:t>Electron cooling (D ~0 m)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Section 30 :</a:t>
            </a:r>
            <a:br>
              <a:rPr lang="en-US" sz="2000" dirty="0" smtClean="0"/>
            </a:br>
            <a:r>
              <a:rPr lang="en-US" sz="1800" dirty="0" smtClean="0"/>
              <a:t>Ejection kicker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Section 40 (D ~ 0 m) 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RF (small </a:t>
            </a:r>
            <a:r>
              <a:rPr lang="ja-JP" altLang="en-US" sz="1800" dirty="0" smtClean="0">
                <a:latin typeface="Arial"/>
              </a:rPr>
              <a:t>“</a:t>
            </a:r>
            <a:r>
              <a:rPr lang="en-US" sz="1800" dirty="0" err="1" smtClean="0"/>
              <a:t>Finemet</a:t>
            </a:r>
            <a:r>
              <a:rPr lang="ja-JP" altLang="en-US" sz="1800" dirty="0" smtClean="0">
                <a:latin typeface="Arial"/>
              </a:rPr>
              <a:t>”</a:t>
            </a:r>
            <a:r>
              <a:rPr lang="en-US" sz="1800" dirty="0" smtClean="0"/>
              <a:t> cavities, allows to install RF in extraction section)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Extraction septum (small dispersion -&gt; small </a:t>
            </a:r>
            <a:r>
              <a:rPr lang="en-US" sz="1800" dirty="0" err="1" smtClean="0"/>
              <a:t>beamsize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Beam diagnostics, damper, bumper, … installed wherever possible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64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LEIR Layout (2/2)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pic>
        <p:nvPicPr>
          <p:cNvPr id="4" name="Picture 5" descr="Lines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2058"/>
          <a:stretch>
            <a:fillRect/>
          </a:stretch>
        </p:blipFill>
        <p:spPr bwMode="auto">
          <a:xfrm>
            <a:off x="25400" y="1214438"/>
            <a:ext cx="9144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76388" y="4561506"/>
            <a:ext cx="5959719" cy="15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Overview of </a:t>
            </a:r>
            <a:r>
              <a:rPr lang="en-US" dirty="0" err="1">
                <a:solidFill>
                  <a:srgbClr val="0000FF"/>
                </a:solidFill>
              </a:rPr>
              <a:t>Linac</a:t>
            </a:r>
            <a:r>
              <a:rPr lang="en-US" dirty="0">
                <a:solidFill>
                  <a:srgbClr val="0000FF"/>
                </a:solidFill>
              </a:rPr>
              <a:t> 3, LEIR </a:t>
            </a:r>
            <a:r>
              <a:rPr lang="en-US" dirty="0" smtClean="0">
                <a:solidFill>
                  <a:srgbClr val="0000FF"/>
                </a:solidFill>
              </a:rPr>
              <a:t>transfer lines, LEIR and PS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Part of the line is used for injection and extraction :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-&gt; laminated, pulsed magnets,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-&gt; Complicated behavior for Power Converter.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933274">
            <a:off x="3633244" y="3778795"/>
            <a:ext cx="783980" cy="3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>
                <a:solidFill>
                  <a:srgbClr val="0000FF"/>
                </a:solidFill>
              </a:rPr>
              <a:t>Linac 3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19600" y="3227401"/>
            <a:ext cx="2189285" cy="3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Bi-directional ETL line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522708">
            <a:off x="964183" y="2008529"/>
            <a:ext cx="785446" cy="3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PS ring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357041">
            <a:off x="7874938" y="4279117"/>
            <a:ext cx="948103" cy="3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>
                <a:solidFill>
                  <a:srgbClr val="0000FF"/>
                </a:solidFill>
              </a:rPr>
              <a:t>Injection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527932">
            <a:off x="8265656" y="4132474"/>
            <a:ext cx="627184" cy="172298"/>
          </a:xfrm>
          <a:prstGeom prst="rightArrow">
            <a:avLst>
              <a:gd name="adj1" fmla="val 50000"/>
              <a:gd name="adj2" fmla="val 7985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 anchor="ctr">
            <a:spAutoFit/>
          </a:bodyPr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19142249">
            <a:off x="8154309" y="1688407"/>
            <a:ext cx="909215" cy="3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Ejection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8213196">
            <a:off x="8405975" y="2032265"/>
            <a:ext cx="630115" cy="171011"/>
          </a:xfrm>
          <a:prstGeom prst="rightArrow">
            <a:avLst>
              <a:gd name="adj1" fmla="val 50000"/>
              <a:gd name="adj2" fmla="val 8082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 anchor="ctr">
            <a:spAutoFit/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16200000">
            <a:off x="8277406" y="2876245"/>
            <a:ext cx="876918" cy="5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LEIR ring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30250" y="2741626"/>
            <a:ext cx="911469" cy="5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1997" tIns="35998" rIns="71997" bIns="35998"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ITE loop</a:t>
            </a:r>
            <a:endParaRPr lang="fr-FR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9700"/>
            <a:ext cx="8229600" cy="673100"/>
          </a:xfrm>
        </p:spPr>
        <p:txBody>
          <a:bodyPr/>
          <a:lstStyle/>
          <a:p>
            <a:r>
              <a:rPr lang="en-US" dirty="0"/>
              <a:t>LEIR Cycles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457200" y="3606799"/>
            <a:ext cx="4040188" cy="24431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Sketch of a nominal LEIR cycle 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sz="1600" dirty="0" smtClean="0"/>
              <a:t>“Early LHC </a:t>
            </a:r>
            <a:r>
              <a:rPr lang="en-US" sz="1600" dirty="0"/>
              <a:t>ion beam</a:t>
            </a:r>
            <a:r>
              <a:rPr lang="en-US" sz="1600" dirty="0" smtClean="0"/>
              <a:t>”: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* </a:t>
            </a:r>
            <a:r>
              <a:rPr lang="en-US" sz="1600" dirty="0"/>
              <a:t>Every LEIR cycle provides only </a:t>
            </a:r>
            <a:r>
              <a:rPr lang="en-US" sz="1600" dirty="0" smtClean="0"/>
              <a:t>2.25 </a:t>
            </a:r>
            <a:r>
              <a:rPr lang="en-US" sz="1600" dirty="0"/>
              <a:t>10</a:t>
            </a:r>
            <a:r>
              <a:rPr lang="en-US" sz="1600" baseline="30000" dirty="0"/>
              <a:t>8</a:t>
            </a:r>
            <a:r>
              <a:rPr lang="en-US" sz="1600" dirty="0"/>
              <a:t> </a:t>
            </a:r>
            <a:r>
              <a:rPr lang="en-US" sz="1600" dirty="0" err="1"/>
              <a:t>Pb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smtClean="0"/>
              <a:t>    ions </a:t>
            </a:r>
            <a:r>
              <a:rPr lang="en-US" sz="1600" dirty="0"/>
              <a:t>for one LHC </a:t>
            </a:r>
            <a:r>
              <a:rPr lang="en-US" sz="1600" dirty="0" smtClean="0"/>
              <a:t>bunch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* </a:t>
            </a:r>
            <a:r>
              <a:rPr lang="en-US" sz="1600" dirty="0"/>
              <a:t>One </a:t>
            </a:r>
            <a:r>
              <a:rPr lang="en-US" sz="1600" dirty="0" smtClean="0"/>
              <a:t>(or two) injection </a:t>
            </a:r>
            <a:r>
              <a:rPr lang="en-US" sz="1600" dirty="0"/>
              <a:t>-&gt; a shorter </a:t>
            </a:r>
            <a:r>
              <a:rPr lang="en-US" sz="1600" dirty="0" smtClean="0"/>
              <a:t>2.4 s cycle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and  one </a:t>
            </a:r>
            <a:r>
              <a:rPr lang="en-US" sz="1600" dirty="0"/>
              <a:t>bunch (h=1) in LEIR,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600" dirty="0" smtClean="0"/>
              <a:t>“Long plateaus”: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* Special mode for tests of accumulation, </a:t>
            </a:r>
            <a:br>
              <a:rPr lang="en-US" sz="1600" dirty="0" smtClean="0"/>
            </a:br>
            <a:r>
              <a:rPr lang="en-US" sz="1600" dirty="0" smtClean="0"/>
              <a:t>     scrubbing …</a:t>
            </a:r>
            <a:endParaRPr lang="en-US" sz="1600" dirty="0"/>
          </a:p>
          <a:p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4"/>
          </p:nvPr>
        </p:nvSpPr>
        <p:spPr>
          <a:xfrm>
            <a:off x="4991100" y="1184275"/>
            <a:ext cx="39116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Nominal LEIR cycle lasting 3.6 s 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en-US" sz="1600" dirty="0"/>
              <a:t>Bring machine in a state suitable for beam,</a:t>
            </a:r>
          </a:p>
          <a:p>
            <a:r>
              <a:rPr lang="en-US" sz="1600" dirty="0"/>
              <a:t>Accumulation alternating 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err="1" smtClean="0"/>
              <a:t>Multiturn</a:t>
            </a:r>
            <a:r>
              <a:rPr lang="en-US" sz="1600" dirty="0" smtClean="0"/>
              <a:t> </a:t>
            </a:r>
            <a:r>
              <a:rPr lang="en-US" sz="1600" dirty="0"/>
              <a:t>injection with horizontal, </a:t>
            </a:r>
            <a:r>
              <a:rPr lang="en-US" sz="1600" dirty="0" smtClean="0"/>
              <a:t>vertical </a:t>
            </a:r>
            <a:r>
              <a:rPr lang="en-US" sz="1600" dirty="0"/>
              <a:t>and longitudinal stacking </a:t>
            </a:r>
            <a:r>
              <a:rPr lang="en-US" sz="1600" dirty="0" smtClean="0"/>
              <a:t>: 70 </a:t>
            </a:r>
            <a:r>
              <a:rPr lang="en-US" sz="1600" dirty="0"/>
              <a:t>turns (~200 </a:t>
            </a:r>
            <a:r>
              <a:rPr lang="en-US" sz="1600" dirty="0" err="1"/>
              <a:t>μs</a:t>
            </a:r>
            <a:r>
              <a:rPr lang="en-US" sz="1600" dirty="0"/>
              <a:t>) with &gt;50% efficiency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Fast </a:t>
            </a:r>
            <a:r>
              <a:rPr lang="en-US" sz="1600" dirty="0"/>
              <a:t>(~200 to 400 </a:t>
            </a:r>
            <a:r>
              <a:rPr lang="en-US" sz="1600" dirty="0" err="1"/>
              <a:t>ms</a:t>
            </a:r>
            <a:r>
              <a:rPr lang="en-US" sz="1600" dirty="0"/>
              <a:t>) electron cooling</a:t>
            </a:r>
            <a:br>
              <a:rPr lang="en-US" sz="1600" dirty="0"/>
            </a:br>
            <a:r>
              <a:rPr lang="en-US" sz="1600" dirty="0"/>
              <a:t>     with a new state-of-the-art </a:t>
            </a:r>
            <a:r>
              <a:rPr lang="en-US" sz="1600" dirty="0" smtClean="0"/>
              <a:t>cooler constructed </a:t>
            </a:r>
            <a:r>
              <a:rPr lang="en-US" sz="1600" dirty="0"/>
              <a:t>by a BINP </a:t>
            </a:r>
            <a:r>
              <a:rPr lang="en-US" sz="1600" dirty="0" smtClean="0"/>
              <a:t>team.</a:t>
            </a:r>
          </a:p>
          <a:p>
            <a:pPr lvl="1"/>
            <a:r>
              <a:rPr lang="en-US" sz="1600" dirty="0" smtClean="0"/>
              <a:t>Sufficient </a:t>
            </a:r>
            <a:r>
              <a:rPr lang="en-US" sz="1600" dirty="0"/>
              <a:t>(~9 108  Pb54+ for 4 LHC </a:t>
            </a:r>
            <a:r>
              <a:rPr lang="en-US" sz="1600" dirty="0" smtClean="0"/>
              <a:t>bunches</a:t>
            </a:r>
            <a:r>
              <a:rPr lang="en-US" sz="1600" dirty="0"/>
              <a:t>) after 4 or 5 injections/</a:t>
            </a:r>
            <a:r>
              <a:rPr lang="en-US" sz="1600" dirty="0" err="1"/>
              <a:t>coolings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Bunching </a:t>
            </a:r>
            <a:r>
              <a:rPr lang="en-US" sz="1600" dirty="0"/>
              <a:t>(h=2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  <a:r>
              <a:rPr lang="en-US" sz="1600" dirty="0" smtClean="0"/>
              <a:t>and acceleration </a:t>
            </a:r>
            <a:br>
              <a:rPr lang="en-US" sz="1600" dirty="0" smtClean="0"/>
            </a:br>
            <a:r>
              <a:rPr lang="en-US" sz="1600" dirty="0" smtClean="0"/>
              <a:t>during </a:t>
            </a:r>
            <a:r>
              <a:rPr lang="en-US" sz="1600" dirty="0"/>
              <a:t>~1s</a:t>
            </a:r>
          </a:p>
          <a:p>
            <a:r>
              <a:rPr lang="en-US" sz="1600" dirty="0" smtClean="0"/>
              <a:t>Extraction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296863" y="2819400"/>
            <a:ext cx="2605087" cy="257175"/>
          </a:xfrm>
          <a:prstGeom prst="leftRightArrow">
            <a:avLst>
              <a:gd name="adj1" fmla="val 97213"/>
              <a:gd name="adj2" fmla="val 86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Electron cooler on 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5938" y="3217863"/>
            <a:ext cx="422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0                                             time  (s)     3.6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947738" y="2646363"/>
            <a:ext cx="1857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V="1">
            <a:off x="668338" y="2646363"/>
            <a:ext cx="27940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 flipV="1">
            <a:off x="2995613" y="1792288"/>
            <a:ext cx="852487" cy="854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4103688" y="1792288"/>
            <a:ext cx="381000" cy="12842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3848100" y="1792288"/>
            <a:ext cx="2555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 flipH="1" flipV="1">
            <a:off x="668338" y="1704975"/>
            <a:ext cx="1587" cy="142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669925" y="3162300"/>
            <a:ext cx="414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 rot="16200000">
            <a:off x="-584200" y="1982788"/>
            <a:ext cx="209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momentum (or field)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7313859">
            <a:off x="905669" y="2312194"/>
            <a:ext cx="811213" cy="73025"/>
          </a:xfrm>
          <a:prstGeom prst="rightArrow">
            <a:avLst>
              <a:gd name="adj1" fmla="val 50000"/>
              <a:gd name="adj2" fmla="val 277718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 rot="5764599">
            <a:off x="1278732" y="2283618"/>
            <a:ext cx="711200" cy="68263"/>
          </a:xfrm>
          <a:prstGeom prst="rightArrow">
            <a:avLst>
              <a:gd name="adj1" fmla="val 50000"/>
              <a:gd name="adj2" fmla="val 26046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 rot="3664455">
            <a:off x="1597819" y="2289969"/>
            <a:ext cx="727075" cy="71437"/>
          </a:xfrm>
          <a:prstGeom prst="rightArrow">
            <a:avLst>
              <a:gd name="adj1" fmla="val 50000"/>
              <a:gd name="adj2" fmla="val 254446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 rot="2731143">
            <a:off x="1834357" y="2245518"/>
            <a:ext cx="812800" cy="74613"/>
          </a:xfrm>
          <a:prstGeom prst="rightArrow">
            <a:avLst>
              <a:gd name="adj1" fmla="val 50000"/>
              <a:gd name="adj2" fmla="val 27233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1166813" y="1563688"/>
            <a:ext cx="1058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Injections</a:t>
            </a:r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>
            <a:off x="1133475" y="2646363"/>
            <a:ext cx="13493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0"/>
          <p:cNvSpPr>
            <a:spLocks noChangeShapeType="1"/>
          </p:cNvSpPr>
          <p:nvPr/>
        </p:nvSpPr>
        <p:spPr bwMode="auto">
          <a:xfrm>
            <a:off x="2482850" y="2646363"/>
            <a:ext cx="5127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 rot="3078628">
            <a:off x="2921794" y="1862931"/>
            <a:ext cx="649288" cy="73025"/>
          </a:xfrm>
          <a:prstGeom prst="rightArrow">
            <a:avLst>
              <a:gd name="adj1" fmla="val 50000"/>
              <a:gd name="adj2" fmla="val 22228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4838686">
            <a:off x="2306638" y="2101850"/>
            <a:ext cx="990600" cy="73025"/>
          </a:xfrm>
          <a:prstGeom prst="rightArrow">
            <a:avLst>
              <a:gd name="adj1" fmla="val 50000"/>
              <a:gd name="adj2" fmla="val 33913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2157413" y="1100138"/>
            <a:ext cx="1290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Bunching, acceleration</a:t>
            </a:r>
          </a:p>
        </p:txBody>
      </p:sp>
      <p:sp>
        <p:nvSpPr>
          <p:cNvPr id="25" name="AutoShape 58"/>
          <p:cNvSpPr>
            <a:spLocks noChangeArrowheads="1"/>
          </p:cNvSpPr>
          <p:nvPr/>
        </p:nvSpPr>
        <p:spPr bwMode="auto">
          <a:xfrm rot="6038858">
            <a:off x="3736181" y="1531144"/>
            <a:ext cx="430213" cy="73025"/>
          </a:xfrm>
          <a:prstGeom prst="rightArrow">
            <a:avLst>
              <a:gd name="adj1" fmla="val 50000"/>
              <a:gd name="adj2" fmla="val 14728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3429000" y="973138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6488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822700"/>
            <a:ext cx="2667000" cy="2667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9450" y="138113"/>
            <a:ext cx="7370763" cy="739775"/>
          </a:xfrm>
        </p:spPr>
        <p:txBody>
          <a:bodyPr/>
          <a:lstStyle/>
          <a:p>
            <a:r>
              <a:rPr lang="en-US" dirty="0"/>
              <a:t>LEIR </a:t>
            </a:r>
            <a:r>
              <a:rPr lang="en-US" dirty="0" smtClean="0"/>
              <a:t>lattice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14th March 2012                                         Low Energy Ion Ring LEIR                                      C. Carli</a:t>
            </a:r>
            <a:endParaRPr lang="en-US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76213" y="4038600"/>
            <a:ext cx="6707187" cy="2476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9" charset="2"/>
              <a:buChar char="n"/>
              <a:defRPr sz="3200">
                <a:solidFill>
                  <a:schemeClr val="bg2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9" charset="2"/>
              <a:buChar char="¨"/>
              <a:defRPr sz="28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9" charset="2"/>
              <a:buChar char="n"/>
              <a:defRPr sz="24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9" charset="2"/>
              <a:buChar char="¨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9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/>
              <a:t>Many constraints (reasonable working point, sufficient </a:t>
            </a:r>
            <a:br>
              <a:rPr lang="en-US" sz="1600" dirty="0" smtClean="0"/>
            </a:br>
            <a:r>
              <a:rPr lang="en-US" sz="1600" dirty="0" smtClean="0"/>
              <a:t>acceptances,</a:t>
            </a:r>
            <a:r>
              <a:rPr lang="en-US" sz="1600" dirty="0"/>
              <a:t> </a:t>
            </a:r>
            <a:r>
              <a:rPr lang="en-US" sz="1600" dirty="0" smtClean="0"/>
              <a:t>small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and large dispersion for injection, </a:t>
            </a:r>
            <a:br>
              <a:rPr lang="en-US" sz="1600" dirty="0" smtClean="0"/>
            </a:b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≈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V</a:t>
            </a:r>
            <a:r>
              <a:rPr lang="en-US" sz="1600" dirty="0" smtClean="0"/>
              <a:t> ≈ 5 m and small dispersion for electron cooler)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Only few parameters (</a:t>
            </a:r>
            <a:r>
              <a:rPr lang="en-US" sz="1600" dirty="0" err="1" smtClean="0"/>
              <a:t>quadrupole</a:t>
            </a:r>
            <a:r>
              <a:rPr lang="en-US" sz="1600" dirty="0" smtClean="0"/>
              <a:t> locations and gradients) </a:t>
            </a:r>
            <a:br>
              <a:rPr lang="en-US" sz="1600" dirty="0" smtClean="0"/>
            </a:br>
            <a:r>
              <a:rPr lang="en-US" sz="1600" dirty="0" smtClean="0"/>
              <a:t>to adjust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Strong effect from focusing properties of </a:t>
            </a:r>
            <a:r>
              <a:rPr lang="en-US" sz="1600" dirty="0" err="1" smtClean="0"/>
              <a:t>bendings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Somewhat irregu</a:t>
            </a:r>
            <a:r>
              <a:rPr lang="en-US" sz="1600" dirty="0" smtClean="0"/>
              <a:t>lar lattice (not at all a FODO structure!)</a:t>
            </a:r>
            <a:br>
              <a:rPr lang="en-US" sz="1600" dirty="0" smtClean="0"/>
            </a:br>
            <a:r>
              <a:rPr lang="en-US" sz="1600" dirty="0" smtClean="0"/>
              <a:t> as many small machines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C-shaped magnet and not insulated vacuum chamber</a:t>
            </a:r>
            <a:br>
              <a:rPr lang="en-US" sz="1600" dirty="0" smtClean="0"/>
            </a:br>
            <a:r>
              <a:rPr lang="en-US" sz="1600" dirty="0" smtClean="0"/>
              <a:t>=&gt; ramp induces net current along the chamber and quad. components</a:t>
            </a:r>
            <a:endParaRPr lang="en-US" sz="2000" dirty="0"/>
          </a:p>
        </p:txBody>
      </p:sp>
      <p:pic>
        <p:nvPicPr>
          <p:cNvPr id="3" name="Picture 2" descr="lattic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3366" r="7" b="19190"/>
          <a:stretch/>
        </p:blipFill>
        <p:spPr>
          <a:xfrm>
            <a:off x="773400" y="1008600"/>
            <a:ext cx="7696800" cy="29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0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4788"/>
            <a:ext cx="9144000" cy="290512"/>
          </a:xfrm>
        </p:spPr>
        <p:txBody>
          <a:bodyPr/>
          <a:lstStyle/>
          <a:p>
            <a:r>
              <a:rPr lang="en-US" sz="1400" dirty="0" smtClean="0">
                <a:solidFill>
                  <a:srgbClr val="FFFF00"/>
                </a:solidFill>
                <a:latin typeface="+mn-lt"/>
              </a:rPr>
              <a:t>14th March 2012                                         Low Energy Ion Ring LEIR                                      C. Carli</a:t>
            </a:r>
            <a:endParaRPr lang="en-US" sz="1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LEIR </a:t>
            </a:r>
            <a:r>
              <a:rPr lang="en-US" sz="2800" dirty="0" err="1" smtClean="0"/>
              <a:t>M</a:t>
            </a:r>
            <a:r>
              <a:rPr lang="en-US" sz="2400" dirty="0" err="1" smtClean="0"/>
              <a:t>ultiturn</a:t>
            </a:r>
            <a:r>
              <a:rPr lang="en-US" sz="2400" dirty="0" smtClean="0"/>
              <a:t> </a:t>
            </a:r>
            <a:r>
              <a:rPr lang="en-US" sz="2400" dirty="0"/>
              <a:t>Injection </a:t>
            </a:r>
            <a:r>
              <a:rPr lang="en-US" sz="2400" dirty="0" smtClean="0"/>
              <a:t>(with </a:t>
            </a:r>
            <a:r>
              <a:rPr lang="en-US" sz="2400" dirty="0"/>
              <a:t>6D Stacking)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62" y="1714500"/>
            <a:ext cx="2743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07" y="2908301"/>
            <a:ext cx="2672862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46" y="4051300"/>
            <a:ext cx="2602523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46" y="5194301"/>
            <a:ext cx="2672862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7554546" y="1879600"/>
            <a:ext cx="158945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  <a:r>
              <a:rPr lang="en-US" sz="1600" baseline="30000" dirty="0" smtClean="0">
                <a:solidFill>
                  <a:srgbClr val="0000FF"/>
                </a:solidFill>
              </a:rPr>
              <a:t>st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turn of incoming beam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sz="1600" dirty="0" smtClean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</a:rPr>
              <a:t>After 3 turns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</a:rPr>
              <a:t>End of injection (70 turns)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</a:rPr>
              <a:t>After collapse 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of </a:t>
            </a:r>
            <a:r>
              <a:rPr lang="en-US" sz="1600" dirty="0">
                <a:solidFill>
                  <a:srgbClr val="0000FF"/>
                </a:solidFill>
              </a:rPr>
              <a:t>the bump</a:t>
            </a:r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316522" y="3098800"/>
            <a:ext cx="44967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Principle </a:t>
            </a:r>
            <a:r>
              <a:rPr lang="en-US" sz="1800" dirty="0" smtClean="0">
                <a:solidFill>
                  <a:srgbClr val="0000FF"/>
                </a:solidFill>
              </a:rPr>
              <a:t>(stacking in three phase spaces):</a:t>
            </a:r>
            <a:endParaRPr lang="en-US" sz="1800" dirty="0">
              <a:solidFill>
                <a:srgbClr val="0000FF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bumper moves orbit inwards,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energy ramping moves orbit outwards,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constant </a:t>
            </a:r>
            <a:r>
              <a:rPr lang="en-US" sz="1600" dirty="0" err="1">
                <a:solidFill>
                  <a:srgbClr val="0000FF"/>
                </a:solidFill>
              </a:rPr>
              <a:t>betatron</a:t>
            </a:r>
            <a:r>
              <a:rPr lang="en-US" sz="1600" dirty="0">
                <a:solidFill>
                  <a:srgbClr val="0000FF"/>
                </a:solidFill>
              </a:rPr>
              <a:t> amplitude for </a:t>
            </a:r>
            <a:r>
              <a:rPr lang="en-US" sz="1600" dirty="0" smtClean="0">
                <a:solidFill>
                  <a:srgbClr val="0000FF"/>
                </a:solidFill>
              </a:rPr>
              <a:t>incoming beam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Result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long pulses pulses and good efficiency,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Large momentum spread, relatively small </a:t>
            </a:r>
            <a:r>
              <a:rPr lang="en-US" sz="1600" dirty="0" err="1" smtClean="0">
                <a:solidFill>
                  <a:srgbClr val="0000FF"/>
                </a:solidFill>
              </a:rPr>
              <a:t>emittances</a:t>
            </a:r>
            <a:r>
              <a:rPr lang="en-US" sz="1600" dirty="0" smtClean="0">
                <a:solidFill>
                  <a:srgbClr val="0000FF"/>
                </a:solidFill>
              </a:rPr>
              <a:t> (fast electron cooling).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Extension of stacking in momentum and horizontal phase space (proposed by </a:t>
            </a:r>
            <a:r>
              <a:rPr lang="en-US" dirty="0" err="1" smtClean="0">
                <a:solidFill>
                  <a:srgbClr val="0000FF"/>
                </a:solidFill>
              </a:rPr>
              <a:t>D.Möhl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S.Maury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Stack “parked” with negative momentum offset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3" name="Picture 4" descr="Positi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r="8207"/>
          <a:stretch/>
        </p:blipFill>
        <p:spPr bwMode="auto">
          <a:xfrm>
            <a:off x="263200" y="1257300"/>
            <a:ext cx="5173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4584700" y="4800600"/>
            <a:ext cx="774700" cy="96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699000" y="5867400"/>
            <a:ext cx="508000" cy="50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043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1599"/>
            <a:ext cx="8229600" cy="2168525"/>
          </a:xfrm>
        </p:spPr>
        <p:txBody>
          <a:bodyPr/>
          <a:lstStyle/>
          <a:p>
            <a:r>
              <a:rPr lang="en-US" sz="1800" dirty="0" smtClean="0"/>
              <a:t>Time evolution of </a:t>
            </a:r>
            <a:r>
              <a:rPr lang="en-US" sz="1800" dirty="0" err="1" smtClean="0"/>
              <a:t>Schottky</a:t>
            </a:r>
            <a:r>
              <a:rPr lang="en-US" sz="1800" dirty="0" smtClean="0"/>
              <a:t> spectra (</a:t>
            </a:r>
            <a:r>
              <a:rPr lang="en-US" sz="1800" dirty="0" err="1" smtClean="0"/>
              <a:t>unbunched</a:t>
            </a:r>
            <a:r>
              <a:rPr lang="en-US" sz="1800" dirty="0" smtClean="0"/>
              <a:t> beam)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Evolution of longitudinal distribution</a:t>
            </a:r>
          </a:p>
          <a:p>
            <a:r>
              <a:rPr lang="en-US" sz="1800" dirty="0" smtClean="0"/>
              <a:t>Stack parked at low energies</a:t>
            </a:r>
          </a:p>
          <a:p>
            <a:pPr lvl="1"/>
            <a:r>
              <a:rPr lang="en-US" sz="1600" dirty="0" smtClean="0"/>
              <a:t>If too low: some slow losses looking as life-time problem</a:t>
            </a:r>
          </a:p>
          <a:p>
            <a:pPr lvl="1"/>
            <a:r>
              <a:rPr lang="en-US" sz="1600" dirty="0" smtClean="0"/>
              <a:t>If too high: fast loss at next injection</a:t>
            </a:r>
          </a:p>
          <a:p>
            <a:pPr lvl="1"/>
            <a:r>
              <a:rPr lang="en-US" sz="1600" dirty="0" smtClean="0"/>
              <a:t>Gun voltage depends on electron current AND ion beam current (space of beams affects electron energy)</a:t>
            </a:r>
          </a:p>
          <a:p>
            <a:pPr lvl="1"/>
            <a:r>
              <a:rPr lang="en-US" sz="1600" dirty="0" smtClean="0"/>
              <a:t>Better performance (higher Linac3 current, injection efficiency) requires lower voltage of electron cooler gun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March 2012                                         Low Energy Ion Ring LEIR                                      C. Carli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74" t="14174" r="401" b="48555"/>
          <a:stretch/>
        </p:blipFill>
        <p:spPr>
          <a:xfrm>
            <a:off x="319700" y="1010100"/>
            <a:ext cx="8222400" cy="255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8402211" y="140701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648700" y="1930400"/>
            <a:ext cx="12700" cy="1117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44752" y="3543300"/>
            <a:ext cx="343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(observation frequency)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7755" y="11176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Accumulated </a:t>
            </a:r>
            <a:br>
              <a:rPr lang="en-US" dirty="0" smtClean="0"/>
            </a:br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78000" y="1778000"/>
            <a:ext cx="266700" cy="5207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07524" y="1282700"/>
            <a:ext cx="1451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bea</a:t>
            </a:r>
            <a:r>
              <a:rPr lang="en-US" dirty="0"/>
              <a:t>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(7 injections)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756400" y="1130300"/>
            <a:ext cx="457200" cy="279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6667500" y="1422400"/>
            <a:ext cx="342900" cy="50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6756400" y="1663700"/>
            <a:ext cx="266700" cy="127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07200" y="1879600"/>
            <a:ext cx="241300" cy="50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49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True"/>
  <p:tag name="DEFAULTDISPLAYSOURCE" val="\documentclass{slides}\pagestyle{empty}&#10;\begin{document}&#10;\end{document}&#10;"/>
  <p:tag name="TEX2PS" val="latex $(base).tex; dvips -D $(res) -E -o $(base).ps $(base).dvi"/>
  <p:tag name="TEX2PSBATCH" val="latex --interaction=nonstopmode $(base).tex; dvips -D $(res) -E -o $(base).ps $(base).dvi"/>
  <p:tag name="DEFAULTBITMAP" val="bmpmono"/>
  <p:tag name="DEFAULTBLEND" val="False"/>
  <p:tag name="DEFAULTTRANSPARENT" val="False"/>
  <p:tag name="DEFAULTRESOLUTION" val="300"/>
  <p:tag name="DEFAULTMAGNIFICATION" val="2"/>
  <p:tag name="DEFAULTFONTSIZE" val="12"/>
  <p:tag name="DEFAULTWIDTH" val="579"/>
  <p:tag name="DEFAULTHEIGHT" val="493"/>
</p:tagLst>
</file>

<file path=ppt/theme/theme1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2004:Modèles:Présentations:Contenu:Présentation du projet</Template>
  <TotalTime>92435</TotalTime>
  <Words>1790</Words>
  <Application>Microsoft Macintosh PowerPoint</Application>
  <PresentationFormat>On-screen Show (4:3)</PresentationFormat>
  <Paragraphs>279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1_Pixel</vt:lpstr>
      <vt:lpstr>Low Energy Ion Ring LEIR</vt:lpstr>
      <vt:lpstr>Motivation for LEIR</vt:lpstr>
      <vt:lpstr>LEIR after complete installation</vt:lpstr>
      <vt:lpstr>LEIR layout (1/2)</vt:lpstr>
      <vt:lpstr>LEIR Layout (2/2)</vt:lpstr>
      <vt:lpstr>LEIR Cycles</vt:lpstr>
      <vt:lpstr>LEIR lattice</vt:lpstr>
      <vt:lpstr>LEIR Multiturn Injection (with 6D Stacking)</vt:lpstr>
      <vt:lpstr>Accumulation</vt:lpstr>
      <vt:lpstr>LEIR – Dynamic Vacuum &amp; life-time</vt:lpstr>
      <vt:lpstr>A few words on Impedances and Instabilities </vt:lpstr>
      <vt:lpstr>LEIR run 2011</vt:lpstr>
      <vt:lpstr>LEIR run 2011 – performance </vt:lpstr>
      <vt:lpstr>LEIR run 2011 – performance </vt:lpstr>
      <vt:lpstr>2011 Performance – NOMINAL and EARLY </vt:lpstr>
      <vt:lpstr>Ideas and Plans for the future</vt:lpstr>
      <vt:lpstr>Ideas and Plans for the future</vt:lpstr>
      <vt:lpstr>Ideas and Plans for the future –  biomedical facility </vt:lpstr>
      <vt:lpstr>Ideas and Plans for the future –  biomedical facility 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Considerations for PS2</dc:title>
  <dc:creator>Christian Carli</dc:creator>
  <cp:lastModifiedBy>Christian Carli</cp:lastModifiedBy>
  <cp:revision>2601</cp:revision>
  <cp:lastPrinted>2009-06-08T07:51:28Z</cp:lastPrinted>
  <dcterms:created xsi:type="dcterms:W3CDTF">2009-08-04T11:38:51Z</dcterms:created>
  <dcterms:modified xsi:type="dcterms:W3CDTF">2012-03-14T13:32:58Z</dcterms:modified>
</cp:coreProperties>
</file>