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39" r:id="rId2"/>
    <p:sldId id="437" r:id="rId3"/>
    <p:sldId id="435" r:id="rId4"/>
    <p:sldId id="438" r:id="rId5"/>
    <p:sldId id="439" r:id="rId6"/>
    <p:sldId id="440" r:id="rId7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962"/>
    <a:srgbClr val="0000FF"/>
    <a:srgbClr val="0000D0"/>
    <a:srgbClr val="3161AB"/>
    <a:srgbClr val="4D8AD3"/>
    <a:srgbClr val="335E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4" autoAdjust="0"/>
    <p:restoredTop sz="94660"/>
  </p:normalViewPr>
  <p:slideViewPr>
    <p:cSldViewPr>
      <p:cViewPr varScale="1">
        <p:scale>
          <a:sx n="117" d="100"/>
          <a:sy n="117" d="100"/>
        </p:scale>
        <p:origin x="-1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D3EB59-6A11-4699-9C60-633A48D1A7CB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ACDD1B-B125-46B2-A57C-9F877939B26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068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9D5D-02DB-4711-822A-78073F245839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DABE0-03DF-4C36-86A9-B3C33309EFA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4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803D-E6C8-46B4-833E-3A733F8F4B6A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98184-C2AA-49E6-A869-02BA3697BCA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607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AE008-35DA-4AE4-A6F9-33C089D59AD7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B27B-85F1-45FC-93FC-F17FA391A1A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139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91B94-8657-4261-A75D-A172C172A16D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0C3F-7ABF-4310-9F7F-4F340F88F73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41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4C454-E896-4D73-8D0D-72210F7B715F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C862-3A6F-4F89-869B-381E06585DC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6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B5AF3-997E-402C-A851-1636280FCD13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CA4E6-528E-4EA6-A10A-B9724D38A04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821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BB019-3FF9-4F64-A632-0FEDD485AA6A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4403-2732-4173-8A1E-018953B1D41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EF2B-28D8-450F-BD4A-6CC07A6F2BBC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462E-7E32-484C-9363-6C35382029B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287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91447-5961-48EE-A52F-C2F5DCD4AE0E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31B9-67F5-44BB-B261-2BE51C0AD04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384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CF68B-E4F3-4588-8159-68F07A72370D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8850D-AA80-4953-B26F-59DD225EB1B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561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7C49-CCAD-48D4-8DE2-76ACC012A455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67D5-1059-4E87-81E0-9208BB642C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944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5D1FDD-E859-4897-8603-17195176EF7D}" type="datetimeFigureOut">
              <a:rPr lang="da-DK"/>
              <a:pPr>
                <a:defRPr/>
              </a:pPr>
              <a:t>04-11-2011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6BFF77-A7A1-46A8-A901-AEA64615630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0" y="2642617"/>
            <a:ext cx="9144000" cy="71437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Heating of ALFA detectors</a:t>
            </a:r>
            <a:endParaRPr lang="en-US" sz="30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0" y="4941168"/>
            <a:ext cx="9144000" cy="1202457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50" dirty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Sune Jakobsen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45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3429" name="Picture 5" descr="CERN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4429125"/>
            <a:ext cx="16637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-214313" y="6465888"/>
            <a:ext cx="9358313" cy="50800"/>
            <a:chOff x="112532812" y="115054382"/>
            <a:chExt cx="7578628" cy="30740"/>
          </a:xfrm>
        </p:grpSpPr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112532812" y="115054394"/>
              <a:ext cx="6278341" cy="30728"/>
            </a:xfrm>
            <a:prstGeom prst="rect">
              <a:avLst/>
            </a:prstGeom>
            <a:gradFill rotWithShape="1">
              <a:gsLst>
                <a:gs pos="0">
                  <a:srgbClr val="3161AB"/>
                </a:gs>
                <a:gs pos="100000">
                  <a:srgbClr val="345E3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118775153" y="115054382"/>
              <a:ext cx="1336287" cy="30740"/>
            </a:xfrm>
            <a:prstGeom prst="rect">
              <a:avLst/>
            </a:prstGeom>
            <a:solidFill>
              <a:srgbClr val="335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pic>
        <p:nvPicPr>
          <p:cNvPr id="103438" name="Picture 14" descr="C:\Documents and Settings\Sune Jakobsen\My Documents\Ku NAt uden baggrund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27900" y="4433888"/>
            <a:ext cx="1587500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0" y="4440535"/>
            <a:ext cx="9144000" cy="4286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50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03-11-2011</a:t>
            </a:r>
            <a:endParaRPr lang="en-US" sz="245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954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03429"/>
                                        </p:tgtEl>
                                      </p:cBhvr>
                                      <p:by x="34800" y="348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-0.07587 -0.6909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-34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96296E-6 L 0.07414 0.13148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6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103438"/>
                                        </p:tgtEl>
                                      </p:cBhvr>
                                      <p:by x="34800" y="348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pic>
        <p:nvPicPr>
          <p:cNvPr id="2052" name="Picture 3" descr="CER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8" y="214313"/>
            <a:ext cx="58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forbindelse 12"/>
          <p:cNvCxnSpPr/>
          <p:nvPr/>
        </p:nvCxnSpPr>
        <p:spPr>
          <a:xfrm rot="10800000">
            <a:off x="0" y="6770688"/>
            <a:ext cx="9144000" cy="0"/>
          </a:xfrm>
          <a:prstGeom prst="line">
            <a:avLst/>
          </a:prstGeom>
          <a:ln w="12700">
            <a:solidFill>
              <a:srgbClr val="335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rot="10800000">
            <a:off x="714375" y="220663"/>
            <a:ext cx="8429625" cy="0"/>
          </a:xfrm>
          <a:prstGeom prst="line">
            <a:avLst/>
          </a:prstGeom>
          <a:ln w="13970">
            <a:solidFill>
              <a:srgbClr val="3161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8575" y="6394450"/>
            <a:ext cx="1989138" cy="5000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1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NIELS BOHR INSTITUTE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25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UNIVERSITY OF COPENHAGEN </a:t>
            </a:r>
            <a:r>
              <a:rPr lang="en-US" sz="90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>
              <a:solidFill>
                <a:srgbClr val="335E3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335E36"/>
                </a:solidFill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335E36"/>
                </a:solidFill>
                <a:latin typeface="Cambria" pitchFamily="18" charset="0"/>
                <a:cs typeface="+mn-cs"/>
              </a:rPr>
              <a:t> </a:t>
            </a:r>
            <a:endParaRPr lang="da-DK" sz="1200" dirty="0">
              <a:latin typeface="Arial" pitchFamily="34" charset="0"/>
              <a:cs typeface="+mn-cs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714375" y="234380"/>
            <a:ext cx="8212138" cy="530324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Temperature sensors installed</a:t>
            </a:r>
            <a:endParaRPr lang="en-US" sz="2400" i="1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8" name="Tekstboks 17"/>
          <p:cNvSpPr txBox="1">
            <a:spLocks noChangeArrowheads="1"/>
          </p:cNvSpPr>
          <p:nvPr/>
        </p:nvSpPr>
        <p:spPr bwMode="auto">
          <a:xfrm>
            <a:off x="7143750" y="6540500"/>
            <a:ext cx="1143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1200">
                <a:solidFill>
                  <a:srgbClr val="335E36"/>
                </a:solidFill>
              </a:rPr>
              <a:t>Sune Jakobsen</a:t>
            </a:r>
            <a:endParaRPr lang="da-DK" sz="1200"/>
          </a:p>
        </p:txBody>
      </p:sp>
      <p:pic>
        <p:nvPicPr>
          <p:cNvPr id="2059" name="Picture 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5825" y="6049963"/>
            <a:ext cx="5667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kstboks 82"/>
          <p:cNvSpPr txBox="1">
            <a:spLocks noChangeArrowheads="1"/>
          </p:cNvSpPr>
          <p:nvPr/>
        </p:nvSpPr>
        <p:spPr bwMode="auto">
          <a:xfrm>
            <a:off x="642938" y="0"/>
            <a:ext cx="8501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Temperature sensors installed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time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number of particles            Suggested </a:t>
            </a:r>
            <a:r>
              <a:rPr lang="en-US" sz="1000" dirty="0">
                <a:solidFill>
                  <a:srgbClr val="3161AB"/>
                </a:solidFill>
                <a:latin typeface="Calibri" pitchFamily="34" charset="0"/>
              </a:rPr>
              <a:t>counter 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measures            Planned activities</a:t>
            </a:r>
            <a:endParaRPr lang="en-US" sz="1000" dirty="0">
              <a:solidFill>
                <a:srgbClr val="3161AB"/>
              </a:solidFill>
              <a:latin typeface="Calibri" pitchFamily="34" charset="0"/>
            </a:endParaRPr>
          </a:p>
        </p:txBody>
      </p:sp>
      <p:sp>
        <p:nvSpPr>
          <p:cNvPr id="41" name="Tekstboks 16"/>
          <p:cNvSpPr txBox="1">
            <a:spLocks noChangeArrowheads="1"/>
          </p:cNvSpPr>
          <p:nvPr/>
        </p:nvSpPr>
        <p:spPr bwMode="auto">
          <a:xfrm>
            <a:off x="0" y="6540500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rgbClr val="335E36"/>
                </a:solidFill>
              </a:rPr>
              <a:t>Heating of ALFA detectors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8567738" y="6467475"/>
            <a:ext cx="576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2/6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80" name="Rectangle 2"/>
          <p:cNvSpPr txBox="1">
            <a:spLocks noChangeArrowheads="1"/>
          </p:cNvSpPr>
          <p:nvPr/>
        </p:nvSpPr>
        <p:spPr>
          <a:xfrm>
            <a:off x="323528" y="5085184"/>
            <a:ext cx="8226958" cy="357187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5 temperature sensors inside the black box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Rectangle 2"/>
          <p:cNvSpPr txBox="1">
            <a:spLocks noChangeArrowheads="1"/>
          </p:cNvSpPr>
          <p:nvPr/>
        </p:nvSpPr>
        <p:spPr>
          <a:xfrm>
            <a:off x="323528" y="5520085"/>
            <a:ext cx="8226958" cy="357187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2 temperature sensors on the titanium substrate for the main trigger 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 descr="D:\CERN temp\Billeder\Black box\ALFA7\P8147785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512" y="1629160"/>
            <a:ext cx="6209364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D:\CERN temp\Billeder\Detectors\Temperature sensor on MD trigger\SJ0378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6129488" y="2033801"/>
            <a:ext cx="3240000" cy="2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723931" y="4367956"/>
            <a:ext cx="615821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PMF1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4427984" y="4346171"/>
            <a:ext cx="711057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PMF19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4788024" y="1772816"/>
            <a:ext cx="711057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PMF23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323528" y="2495748"/>
            <a:ext cx="711057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Air in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5652120" y="2495748"/>
            <a:ext cx="711057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Air out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Lige pilforbindelse 24"/>
          <p:cNvCxnSpPr/>
          <p:nvPr/>
        </p:nvCxnSpPr>
        <p:spPr>
          <a:xfrm>
            <a:off x="899592" y="2674342"/>
            <a:ext cx="1118121" cy="2506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 flipH="1">
            <a:off x="4820444" y="2674342"/>
            <a:ext cx="870248" cy="3226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pilforbindelse 32"/>
          <p:cNvCxnSpPr/>
          <p:nvPr/>
        </p:nvCxnSpPr>
        <p:spPr>
          <a:xfrm flipH="1">
            <a:off x="4427984" y="2060848"/>
            <a:ext cx="648072" cy="3226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pilforbindelse 34"/>
          <p:cNvCxnSpPr/>
          <p:nvPr/>
        </p:nvCxnSpPr>
        <p:spPr>
          <a:xfrm flipH="1" flipV="1">
            <a:off x="4644008" y="4077072"/>
            <a:ext cx="144016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pilforbindelse 37"/>
          <p:cNvCxnSpPr/>
          <p:nvPr/>
        </p:nvCxnSpPr>
        <p:spPr>
          <a:xfrm flipV="1">
            <a:off x="2017713" y="4020337"/>
            <a:ext cx="168313" cy="41677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7236296" y="1628800"/>
            <a:ext cx="1115418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Detector 1 + 2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4" name="Lige pilforbindelse 43"/>
          <p:cNvCxnSpPr/>
          <p:nvPr/>
        </p:nvCxnSpPr>
        <p:spPr>
          <a:xfrm flipH="1">
            <a:off x="7596339" y="1916832"/>
            <a:ext cx="118911" cy="17627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323528" y="5952133"/>
            <a:ext cx="8226958" cy="357187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The temperature sensors (PT100) are not calibrated and has an offset of 5-15 </a:t>
            </a:r>
            <a:r>
              <a:rPr lang="en-US" sz="1600" dirty="0" smtClean="0">
                <a:solidFill>
                  <a:srgbClr val="183962"/>
                </a:solidFill>
                <a:latin typeface="Arial"/>
                <a:cs typeface="Arial"/>
              </a:rPr>
              <a:t>°C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157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18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23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31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0" grpId="1"/>
      <p:bldP spid="80" grpId="2"/>
      <p:bldP spid="83" grpId="0"/>
      <p:bldP spid="83" grpId="1"/>
      <p:bldP spid="83" grpId="2"/>
      <p:bldP spid="48" grpId="0"/>
      <p:bldP spid="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pic>
        <p:nvPicPr>
          <p:cNvPr id="2052" name="Picture 3" descr="CER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8" y="214313"/>
            <a:ext cx="58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forbindelse 12"/>
          <p:cNvCxnSpPr/>
          <p:nvPr/>
        </p:nvCxnSpPr>
        <p:spPr>
          <a:xfrm rot="10800000">
            <a:off x="0" y="6770688"/>
            <a:ext cx="9144000" cy="0"/>
          </a:xfrm>
          <a:prstGeom prst="line">
            <a:avLst/>
          </a:prstGeom>
          <a:ln w="12700">
            <a:solidFill>
              <a:srgbClr val="335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rot="10800000">
            <a:off x="714375" y="220663"/>
            <a:ext cx="8429625" cy="0"/>
          </a:xfrm>
          <a:prstGeom prst="line">
            <a:avLst/>
          </a:prstGeom>
          <a:ln w="13970">
            <a:solidFill>
              <a:srgbClr val="3161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8575" y="6394450"/>
            <a:ext cx="1989138" cy="5000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1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NIELS BOHR INSTITUTE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25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UNIVERSITY OF COPENHAGEN </a:t>
            </a:r>
            <a:r>
              <a:rPr lang="en-US" sz="90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>
              <a:solidFill>
                <a:srgbClr val="335E3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335E36"/>
                </a:solidFill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335E36"/>
                </a:solidFill>
                <a:latin typeface="Cambria" pitchFamily="18" charset="0"/>
                <a:cs typeface="+mn-cs"/>
              </a:rPr>
              <a:t> </a:t>
            </a:r>
            <a:endParaRPr lang="da-DK" sz="1200" dirty="0">
              <a:latin typeface="Arial" pitchFamily="34" charset="0"/>
              <a:cs typeface="+mn-cs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714375" y="234380"/>
            <a:ext cx="8212138" cy="530324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Temperature </a:t>
            </a:r>
            <a:r>
              <a:rPr lang="en-US" sz="2400" i="1" dirty="0" err="1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vs</a:t>
            </a:r>
            <a:r>
              <a:rPr lang="en-US" sz="24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 time</a:t>
            </a:r>
            <a:endParaRPr lang="en-US" sz="2400" i="1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8" name="Tekstboks 17"/>
          <p:cNvSpPr txBox="1">
            <a:spLocks noChangeArrowheads="1"/>
          </p:cNvSpPr>
          <p:nvPr/>
        </p:nvSpPr>
        <p:spPr bwMode="auto">
          <a:xfrm>
            <a:off x="7143750" y="6540500"/>
            <a:ext cx="1143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1200">
                <a:solidFill>
                  <a:srgbClr val="335E36"/>
                </a:solidFill>
              </a:rPr>
              <a:t>Sune Jakobsen</a:t>
            </a:r>
            <a:endParaRPr lang="da-DK" sz="1200"/>
          </a:p>
        </p:txBody>
      </p:sp>
      <p:pic>
        <p:nvPicPr>
          <p:cNvPr id="2059" name="Picture 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5825" y="6049963"/>
            <a:ext cx="5667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kstboks 16"/>
          <p:cNvSpPr txBox="1">
            <a:spLocks noChangeArrowheads="1"/>
          </p:cNvSpPr>
          <p:nvPr/>
        </p:nvSpPr>
        <p:spPr bwMode="auto">
          <a:xfrm>
            <a:off x="0" y="6540500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rgbClr val="335E36"/>
                </a:solidFill>
              </a:rPr>
              <a:t>Heating of ALFA detectors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8567738" y="6467475"/>
            <a:ext cx="576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a-DK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3</a:t>
            </a:r>
            <a:r>
              <a:rPr lang="da-DK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/6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80" name="Rectangle 2"/>
          <p:cNvSpPr txBox="1">
            <a:spLocks noChangeArrowheads="1"/>
          </p:cNvSpPr>
          <p:nvPr/>
        </p:nvSpPr>
        <p:spPr>
          <a:xfrm>
            <a:off x="323893" y="787073"/>
            <a:ext cx="1693820" cy="1705823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Temperature on each of the 8 ALFA detectors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D:\CERN temp\Temperatur vs intensity\7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1720" y="764704"/>
            <a:ext cx="6462851" cy="174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ERN temp\Temperatur vs intensity\like 7 for all RP7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69589" y="2564904"/>
            <a:ext cx="6462851" cy="179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323528" y="2636912"/>
            <a:ext cx="1693820" cy="1705823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All temperature sensors of Position7 (a upper detector)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323528" y="4581128"/>
            <a:ext cx="1693820" cy="1705823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All temperature sensors of Position8 (a lower detector)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D:\CERN temp\Temperatur vs intensity\like 7 for RP8 with beam energy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05738" y="4509120"/>
            <a:ext cx="6462000" cy="182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2"/>
          <p:cNvSpPr txBox="1">
            <a:spLocks noChangeArrowheads="1"/>
          </p:cNvSpPr>
          <p:nvPr/>
        </p:nvSpPr>
        <p:spPr>
          <a:xfrm>
            <a:off x="3491880" y="5520084"/>
            <a:ext cx="1040532" cy="3571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tabLst>
                <a:tab pos="446088" algn="l"/>
              </a:tabLst>
              <a:defRPr/>
            </a:pPr>
            <a:r>
              <a:rPr lang="en-US" sz="1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Beam energy</a:t>
            </a:r>
            <a:endParaRPr lang="en-US" sz="1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82" name="Lige pilforbindelse 81"/>
          <p:cNvCxnSpPr/>
          <p:nvPr/>
        </p:nvCxnSpPr>
        <p:spPr>
          <a:xfrm flipV="1">
            <a:off x="4012146" y="5376697"/>
            <a:ext cx="271822" cy="28455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kstboks 82"/>
          <p:cNvSpPr txBox="1">
            <a:spLocks noChangeArrowheads="1"/>
          </p:cNvSpPr>
          <p:nvPr/>
        </p:nvSpPr>
        <p:spPr bwMode="auto">
          <a:xfrm>
            <a:off x="642938" y="0"/>
            <a:ext cx="8501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Temperature sensors installed            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Temperature </a:t>
            </a:r>
            <a:r>
              <a:rPr lang="en-US" sz="1000" u="sng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 time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number of particles            Suggested </a:t>
            </a:r>
            <a:r>
              <a:rPr lang="en-US" sz="1000" dirty="0">
                <a:solidFill>
                  <a:srgbClr val="3161AB"/>
                </a:solidFill>
                <a:latin typeface="Calibri" pitchFamily="34" charset="0"/>
              </a:rPr>
              <a:t>counter 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measures            Planned activities</a:t>
            </a:r>
            <a:endParaRPr lang="en-US" sz="1000" dirty="0">
              <a:solidFill>
                <a:srgbClr val="3161AB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30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18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23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31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0" grpId="1"/>
      <p:bldP spid="80" grpId="2"/>
      <p:bldP spid="59" grpId="0"/>
      <p:bldP spid="59" grpId="1"/>
      <p:bldP spid="59" grpId="2"/>
      <p:bldP spid="66" grpId="0"/>
      <p:bldP spid="66" grpId="1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pic>
        <p:nvPicPr>
          <p:cNvPr id="2052" name="Picture 3" descr="CER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8" y="214313"/>
            <a:ext cx="58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forbindelse 12"/>
          <p:cNvCxnSpPr/>
          <p:nvPr/>
        </p:nvCxnSpPr>
        <p:spPr>
          <a:xfrm rot="10800000">
            <a:off x="0" y="6770688"/>
            <a:ext cx="9144000" cy="0"/>
          </a:xfrm>
          <a:prstGeom prst="line">
            <a:avLst/>
          </a:prstGeom>
          <a:ln w="12700">
            <a:solidFill>
              <a:srgbClr val="335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rot="10800000">
            <a:off x="714375" y="220663"/>
            <a:ext cx="8429625" cy="0"/>
          </a:xfrm>
          <a:prstGeom prst="line">
            <a:avLst/>
          </a:prstGeom>
          <a:ln w="13970">
            <a:solidFill>
              <a:srgbClr val="3161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8575" y="6394450"/>
            <a:ext cx="1989138" cy="5000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1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NIELS BOHR INSTITUTE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25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UNIVERSITY OF COPENHAGEN </a:t>
            </a:r>
            <a:r>
              <a:rPr lang="en-US" sz="90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>
              <a:solidFill>
                <a:srgbClr val="335E3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335E36"/>
                </a:solidFill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335E36"/>
                </a:solidFill>
                <a:latin typeface="Cambria" pitchFamily="18" charset="0"/>
                <a:cs typeface="+mn-cs"/>
              </a:rPr>
              <a:t> </a:t>
            </a:r>
            <a:endParaRPr lang="da-DK" sz="1200" dirty="0">
              <a:latin typeface="Arial" pitchFamily="34" charset="0"/>
              <a:cs typeface="+mn-cs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714375" y="234380"/>
            <a:ext cx="8212138" cy="530324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Temperature </a:t>
            </a:r>
            <a:r>
              <a:rPr lang="en-US" sz="2400" i="1" dirty="0" err="1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vs</a:t>
            </a:r>
            <a:r>
              <a:rPr lang="en-US" sz="24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 number of particles in LHC</a:t>
            </a:r>
            <a:endParaRPr lang="en-US" sz="2400" i="1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8" name="Tekstboks 17"/>
          <p:cNvSpPr txBox="1">
            <a:spLocks noChangeArrowheads="1"/>
          </p:cNvSpPr>
          <p:nvPr/>
        </p:nvSpPr>
        <p:spPr bwMode="auto">
          <a:xfrm>
            <a:off x="7143750" y="6540500"/>
            <a:ext cx="1143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1200">
                <a:solidFill>
                  <a:srgbClr val="335E36"/>
                </a:solidFill>
              </a:rPr>
              <a:t>Sune Jakobsen</a:t>
            </a:r>
            <a:endParaRPr lang="da-DK" sz="1200"/>
          </a:p>
        </p:txBody>
      </p:sp>
      <p:pic>
        <p:nvPicPr>
          <p:cNvPr id="2059" name="Picture 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5825" y="6049963"/>
            <a:ext cx="5667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kstboks 16"/>
          <p:cNvSpPr txBox="1">
            <a:spLocks noChangeArrowheads="1"/>
          </p:cNvSpPr>
          <p:nvPr/>
        </p:nvSpPr>
        <p:spPr bwMode="auto">
          <a:xfrm>
            <a:off x="0" y="6540500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rgbClr val="335E36"/>
                </a:solidFill>
              </a:rPr>
              <a:t>Heating of ALFA detectors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8567738" y="6467475"/>
            <a:ext cx="576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a-DK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4</a:t>
            </a:r>
            <a:r>
              <a:rPr lang="da-DK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/6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807910"/>
            <a:ext cx="8686404" cy="434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251520" y="5232052"/>
            <a:ext cx="8537674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This year the temperature increase from beam presence has been up to 18 </a:t>
            </a:r>
            <a:r>
              <a:rPr lang="en-US" sz="1600" dirty="0">
                <a:solidFill>
                  <a:srgbClr val="183962"/>
                </a:solidFill>
                <a:latin typeface="Arial"/>
                <a:cs typeface="Arial"/>
              </a:rPr>
              <a:t>°</a:t>
            </a:r>
            <a:r>
              <a:rPr lang="en-US" sz="1600" dirty="0" smtClean="0">
                <a:solidFill>
                  <a:srgbClr val="183962"/>
                </a:solidFill>
                <a:latin typeface="Arial"/>
                <a:cs typeface="Arial"/>
              </a:rPr>
              <a:t>C (expected to be a max temperature of ~ 40 °C)</a:t>
            </a:r>
            <a:endParaRPr lang="en-US" sz="1600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51519" y="5805264"/>
            <a:ext cx="878497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183962"/>
                </a:solidFill>
                <a:latin typeface="Calibri" pitchFamily="34" charset="0"/>
              </a:rPr>
              <a:t>If LHC doubles the number of particles next year the extrapolation would give a </a:t>
            </a:r>
            <a:r>
              <a:rPr lang="en-US" sz="1600" dirty="0" smtClean="0">
                <a:solidFill>
                  <a:srgbClr val="183962"/>
                </a:solidFill>
              </a:rPr>
              <a:t>temperature </a:t>
            </a:r>
            <a:r>
              <a:rPr lang="en-US" sz="1600" dirty="0">
                <a:solidFill>
                  <a:srgbClr val="183962"/>
                </a:solidFill>
              </a:rPr>
              <a:t>increase from beam presence has been up to </a:t>
            </a:r>
            <a:r>
              <a:rPr lang="en-US" sz="1600" dirty="0" smtClean="0">
                <a:solidFill>
                  <a:srgbClr val="183962"/>
                </a:solidFill>
              </a:rPr>
              <a:t>30-40 </a:t>
            </a:r>
            <a:r>
              <a:rPr lang="en-US" sz="1600" dirty="0">
                <a:solidFill>
                  <a:srgbClr val="183962"/>
                </a:solidFill>
                <a:latin typeface="Arial"/>
                <a:cs typeface="Arial"/>
              </a:rPr>
              <a:t>°C (expected to </a:t>
            </a:r>
            <a:r>
              <a:rPr lang="en-US" sz="1600" dirty="0" smtClean="0">
                <a:solidFill>
                  <a:srgbClr val="183962"/>
                </a:solidFill>
                <a:latin typeface="Arial"/>
                <a:cs typeface="Arial"/>
              </a:rPr>
              <a:t>be a max of </a:t>
            </a:r>
            <a:r>
              <a:rPr lang="en-US" sz="1600" dirty="0">
                <a:solidFill>
                  <a:srgbClr val="183962"/>
                </a:solidFill>
                <a:latin typeface="Arial"/>
                <a:cs typeface="Arial"/>
              </a:rPr>
              <a:t>~ </a:t>
            </a:r>
            <a:r>
              <a:rPr lang="en-US" sz="1600" dirty="0" smtClean="0">
                <a:solidFill>
                  <a:srgbClr val="183962"/>
                </a:solidFill>
                <a:latin typeface="Arial"/>
                <a:cs typeface="Arial"/>
              </a:rPr>
              <a:t>60 </a:t>
            </a:r>
            <a:r>
              <a:rPr lang="en-US" sz="1600" dirty="0">
                <a:solidFill>
                  <a:srgbClr val="183962"/>
                </a:solidFill>
                <a:latin typeface="Arial"/>
                <a:cs typeface="Arial"/>
              </a:rPr>
              <a:t>°C)</a:t>
            </a:r>
            <a:r>
              <a:rPr lang="en-US" sz="1600" dirty="0" smtClean="0">
                <a:solidFill>
                  <a:srgbClr val="183962"/>
                </a:solidFill>
                <a:latin typeface="Calibri" pitchFamily="34" charset="0"/>
              </a:rPr>
              <a:t>   </a:t>
            </a:r>
            <a:endParaRPr lang="en-US" sz="1600" dirty="0">
              <a:solidFill>
                <a:srgbClr val="183962"/>
              </a:solidFill>
              <a:latin typeface="Calibri" pitchFamily="34" charset="0"/>
            </a:endParaRPr>
          </a:p>
        </p:txBody>
      </p:sp>
      <p:sp>
        <p:nvSpPr>
          <p:cNvPr id="26" name="Tekstboks 82"/>
          <p:cNvSpPr txBox="1">
            <a:spLocks noChangeArrowheads="1"/>
          </p:cNvSpPr>
          <p:nvPr/>
        </p:nvSpPr>
        <p:spPr bwMode="auto">
          <a:xfrm>
            <a:off x="642938" y="0"/>
            <a:ext cx="8501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Temperature sensors installed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time            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Temperature </a:t>
            </a:r>
            <a:r>
              <a:rPr lang="en-US" sz="1000" u="sng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 number of particles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           Suggested </a:t>
            </a:r>
            <a:r>
              <a:rPr lang="en-US" sz="1000" dirty="0">
                <a:solidFill>
                  <a:srgbClr val="3161AB"/>
                </a:solidFill>
                <a:latin typeface="Calibri" pitchFamily="34" charset="0"/>
              </a:rPr>
              <a:t>counter 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measures            Planned activities</a:t>
            </a:r>
            <a:endParaRPr lang="en-US" sz="1000" dirty="0">
              <a:solidFill>
                <a:srgbClr val="3161AB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6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1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20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4" grpId="2"/>
      <p:bldP spid="25" grpId="0"/>
      <p:bldP spid="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ER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8" y="214313"/>
            <a:ext cx="58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forbindelse 12"/>
          <p:cNvCxnSpPr/>
          <p:nvPr/>
        </p:nvCxnSpPr>
        <p:spPr>
          <a:xfrm rot="10800000">
            <a:off x="0" y="6770688"/>
            <a:ext cx="9144000" cy="0"/>
          </a:xfrm>
          <a:prstGeom prst="line">
            <a:avLst/>
          </a:prstGeom>
          <a:ln w="12700">
            <a:solidFill>
              <a:srgbClr val="335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rot="10800000">
            <a:off x="714375" y="220663"/>
            <a:ext cx="8429625" cy="0"/>
          </a:xfrm>
          <a:prstGeom prst="line">
            <a:avLst/>
          </a:prstGeom>
          <a:ln w="13970">
            <a:solidFill>
              <a:srgbClr val="3161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8575" y="6394450"/>
            <a:ext cx="1989138" cy="5000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>
              <a:defRPr/>
            </a:pPr>
            <a:r>
              <a:rPr lang="en-US" sz="121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NIELS BOHR INSTITUTE</a:t>
            </a:r>
          </a:p>
          <a:p>
            <a:pPr>
              <a:defRPr/>
            </a:pPr>
            <a:r>
              <a:rPr lang="en-US" sz="925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UNIVERSITY OF COPENHAGEN </a:t>
            </a:r>
            <a:r>
              <a:rPr lang="en-US" sz="90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>
              <a:solidFill>
                <a:srgbClr val="335E36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rgbClr val="335E36"/>
                </a:solidFill>
              </a:rPr>
              <a:t> </a:t>
            </a:r>
          </a:p>
          <a:p>
            <a:pPr>
              <a:defRPr/>
            </a:pPr>
            <a:r>
              <a:rPr lang="en-US" sz="1200" b="1" dirty="0">
                <a:solidFill>
                  <a:srgbClr val="335E36"/>
                </a:solidFill>
                <a:latin typeface="Cambria" pitchFamily="18" charset="0"/>
              </a:rPr>
              <a:t> </a:t>
            </a:r>
            <a:endParaRPr lang="da-DK" sz="1200" dirty="0">
              <a:latin typeface="Arial" pitchFamily="34" charset="0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714375" y="306388"/>
            <a:ext cx="8212138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Suggested counter measures</a:t>
            </a:r>
            <a:endParaRPr lang="en-US" sz="2800" i="1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428625" y="908050"/>
            <a:ext cx="8429625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Box with evaporating nitrogen around the ALFA station </a:t>
            </a:r>
            <a:endParaRPr lang="en-US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428625" y="1700808"/>
            <a:ext cx="8358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183962"/>
                </a:solidFill>
                <a:latin typeface="Calibri" pitchFamily="34" charset="0"/>
              </a:rPr>
              <a:t>Liquid cooling of the detector/ Roman Pot</a:t>
            </a:r>
            <a:endParaRPr lang="en-US" dirty="0">
              <a:solidFill>
                <a:srgbClr val="183962"/>
              </a:solidFill>
              <a:latin typeface="Calibri" pitchFamily="34" charset="0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428625" y="2564904"/>
            <a:ext cx="8501063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err="1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Peltier</a:t>
            </a: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 element cooling for the </a:t>
            </a:r>
            <a:r>
              <a:rPr lang="en-US" dirty="0">
                <a:solidFill>
                  <a:srgbClr val="183962"/>
                </a:solidFill>
              </a:rPr>
              <a:t>detector/ Roman </a:t>
            </a:r>
            <a:r>
              <a:rPr lang="en-US" dirty="0" smtClean="0">
                <a:solidFill>
                  <a:srgbClr val="183962"/>
                </a:solidFill>
              </a:rPr>
              <a:t>Pot </a:t>
            </a: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(combined with air cooling for hot side)</a:t>
            </a:r>
            <a:endParaRPr lang="en-US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428625" y="3501008"/>
            <a:ext cx="8358188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183962"/>
                </a:solidFill>
              </a:rPr>
              <a:t>Large fan in front of each station</a:t>
            </a:r>
            <a:endParaRPr lang="en-US" dirty="0">
              <a:solidFill>
                <a:srgbClr val="183962"/>
              </a:solidFill>
            </a:endParaRPr>
          </a:p>
        </p:txBody>
      </p:sp>
      <p:sp>
        <p:nvSpPr>
          <p:cNvPr id="3085" name="Tekstboks 17"/>
          <p:cNvSpPr txBox="1">
            <a:spLocks noChangeArrowheads="1"/>
          </p:cNvSpPr>
          <p:nvPr/>
        </p:nvSpPr>
        <p:spPr bwMode="auto">
          <a:xfrm>
            <a:off x="7143750" y="6540500"/>
            <a:ext cx="1143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1200">
                <a:solidFill>
                  <a:srgbClr val="335E36"/>
                </a:solidFill>
                <a:latin typeface="Calibri" pitchFamily="34" charset="0"/>
              </a:rPr>
              <a:t>Sune Jakobsen</a:t>
            </a:r>
            <a:endParaRPr lang="da-DK" sz="1200">
              <a:latin typeface="Calibri" pitchFamily="34" charset="0"/>
            </a:endParaRPr>
          </a:p>
        </p:txBody>
      </p:sp>
      <p:pic>
        <p:nvPicPr>
          <p:cNvPr id="3086" name="Picture 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5825" y="6049963"/>
            <a:ext cx="5667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428624" y="4581128"/>
            <a:ext cx="8175823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</a:rPr>
              <a:t>Removed detectors from LHC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kstboks 16"/>
          <p:cNvSpPr txBox="1">
            <a:spLocks noChangeArrowheads="1"/>
          </p:cNvSpPr>
          <p:nvPr/>
        </p:nvSpPr>
        <p:spPr bwMode="auto">
          <a:xfrm>
            <a:off x="0" y="6540500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rgbClr val="335E36"/>
                </a:solidFill>
              </a:rPr>
              <a:t>Heating of ALFA detectors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567738" y="6467475"/>
            <a:ext cx="576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5/6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2" name="Tekstboks 82"/>
          <p:cNvSpPr txBox="1">
            <a:spLocks noChangeArrowheads="1"/>
          </p:cNvSpPr>
          <p:nvPr/>
        </p:nvSpPr>
        <p:spPr bwMode="auto">
          <a:xfrm>
            <a:off x="642938" y="0"/>
            <a:ext cx="8501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Temperature sensors installed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time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number of particles            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Suggested </a:t>
            </a:r>
            <a:r>
              <a:rPr lang="en-US" sz="1000" u="sng" dirty="0">
                <a:solidFill>
                  <a:srgbClr val="3161AB"/>
                </a:solidFill>
                <a:latin typeface="Calibri" pitchFamily="34" charset="0"/>
              </a:rPr>
              <a:t>counter 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measures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           Planned activities</a:t>
            </a:r>
            <a:endParaRPr lang="en-US" sz="1000" dirty="0">
              <a:solidFill>
                <a:srgbClr val="3161AB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7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24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29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3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45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53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9" grpId="2"/>
      <p:bldP spid="32" grpId="0"/>
      <p:bldP spid="32" grpId="1"/>
      <p:bldP spid="32" grpId="2"/>
      <p:bldP spid="33" grpId="0"/>
      <p:bldP spid="33" grpId="1"/>
      <p:bldP spid="33" grpId="2"/>
      <p:bldP spid="34" grpId="0"/>
      <p:bldP spid="34" grpId="1"/>
      <p:bldP spid="34" grpId="2"/>
      <p:bldP spid="18" grpId="0"/>
      <p:bldP spid="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ER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38" y="214313"/>
            <a:ext cx="584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forbindelse 12"/>
          <p:cNvCxnSpPr/>
          <p:nvPr/>
        </p:nvCxnSpPr>
        <p:spPr>
          <a:xfrm rot="10800000">
            <a:off x="0" y="6770688"/>
            <a:ext cx="9144000" cy="0"/>
          </a:xfrm>
          <a:prstGeom prst="line">
            <a:avLst/>
          </a:prstGeom>
          <a:ln w="12700">
            <a:solidFill>
              <a:srgbClr val="335E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 rot="10800000">
            <a:off x="714375" y="220663"/>
            <a:ext cx="8429625" cy="0"/>
          </a:xfrm>
          <a:prstGeom prst="line">
            <a:avLst/>
          </a:prstGeom>
          <a:ln w="13970">
            <a:solidFill>
              <a:srgbClr val="3161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8575" y="6394450"/>
            <a:ext cx="1989138" cy="5000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>
              <a:defRPr/>
            </a:pPr>
            <a:r>
              <a:rPr lang="en-US" sz="121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NIELS BOHR INSTITUTE</a:t>
            </a:r>
          </a:p>
          <a:p>
            <a:pPr>
              <a:defRPr/>
            </a:pPr>
            <a:r>
              <a:rPr lang="en-US" sz="925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UNIVERSITY OF COPENHAGEN </a:t>
            </a:r>
            <a:r>
              <a:rPr lang="en-US" sz="900" dirty="0">
                <a:solidFill>
                  <a:srgbClr val="335E3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200" dirty="0">
              <a:solidFill>
                <a:srgbClr val="335E36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rgbClr val="335E36"/>
                </a:solidFill>
              </a:rPr>
              <a:t> </a:t>
            </a:r>
          </a:p>
          <a:p>
            <a:pPr>
              <a:defRPr/>
            </a:pPr>
            <a:r>
              <a:rPr lang="en-US" sz="1200" b="1" dirty="0">
                <a:solidFill>
                  <a:srgbClr val="335E36"/>
                </a:solidFill>
                <a:latin typeface="Cambria" pitchFamily="18" charset="0"/>
              </a:rPr>
              <a:t> </a:t>
            </a:r>
            <a:endParaRPr lang="da-DK" sz="1200" dirty="0">
              <a:latin typeface="Arial" pitchFamily="34" charset="0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714375" y="306388"/>
            <a:ext cx="8212138" cy="357187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Planned activities</a:t>
            </a:r>
            <a:endParaRPr lang="en-US" sz="2800" i="1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428625" y="1124744"/>
            <a:ext cx="8429625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Installing PT100 temperature sensors on the detector baseplate, Roman Pot “baseplate” and beam pipe. (Next week in the technical stop).</a:t>
            </a:r>
            <a:endParaRPr lang="en-US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899592" y="1844824"/>
            <a:ext cx="8358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183962"/>
                </a:solidFill>
                <a:latin typeface="Calibri" pitchFamily="34" charset="0"/>
              </a:rPr>
              <a:t>Hope to clarify the heat propagating </a:t>
            </a:r>
            <a:endParaRPr lang="en-US" sz="1600" dirty="0">
              <a:solidFill>
                <a:srgbClr val="183962"/>
              </a:solidFill>
              <a:latin typeface="Calibri" pitchFamily="34" charset="0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428625" y="4583980"/>
            <a:ext cx="8501063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Temperature cycle one layer of an ALFA detector and observed effects</a:t>
            </a:r>
            <a:endParaRPr lang="en-US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899592" y="5160044"/>
            <a:ext cx="8358188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Details to be discussed now</a:t>
            </a:r>
            <a:endParaRPr lang="en-US" sz="1600" dirty="0">
              <a:solidFill>
                <a:srgbClr val="183962"/>
              </a:solidFill>
            </a:endParaRPr>
          </a:p>
        </p:txBody>
      </p:sp>
      <p:sp>
        <p:nvSpPr>
          <p:cNvPr id="3085" name="Tekstboks 17"/>
          <p:cNvSpPr txBox="1">
            <a:spLocks noChangeArrowheads="1"/>
          </p:cNvSpPr>
          <p:nvPr/>
        </p:nvSpPr>
        <p:spPr bwMode="auto">
          <a:xfrm>
            <a:off x="7143750" y="6540500"/>
            <a:ext cx="1143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1200">
                <a:solidFill>
                  <a:srgbClr val="335E36"/>
                </a:solidFill>
                <a:latin typeface="Calibri" pitchFamily="34" charset="0"/>
              </a:rPr>
              <a:t>Sune Jakobsen</a:t>
            </a:r>
            <a:endParaRPr lang="da-DK" sz="1200">
              <a:latin typeface="Calibri" pitchFamily="34" charset="0"/>
            </a:endParaRPr>
          </a:p>
        </p:txBody>
      </p:sp>
      <p:pic>
        <p:nvPicPr>
          <p:cNvPr id="3086" name="Picture 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05825" y="6049963"/>
            <a:ext cx="5667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899592" y="5808116"/>
            <a:ext cx="8175823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sz="1600" dirty="0" smtClean="0">
                <a:solidFill>
                  <a:srgbClr val="183962"/>
                </a:solidFill>
              </a:rPr>
              <a:t>Also temperature cycle layer trigger? </a:t>
            </a:r>
            <a:endParaRPr lang="en-US" sz="1600" dirty="0">
              <a:solidFill>
                <a:srgbClr val="183962"/>
              </a:solidFill>
            </a:endParaRPr>
          </a:p>
        </p:txBody>
      </p:sp>
      <p:sp>
        <p:nvSpPr>
          <p:cNvPr id="20" name="Tekstboks 16"/>
          <p:cNvSpPr txBox="1">
            <a:spLocks noChangeArrowheads="1"/>
          </p:cNvSpPr>
          <p:nvPr/>
        </p:nvSpPr>
        <p:spPr bwMode="auto">
          <a:xfrm>
            <a:off x="0" y="6540500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200" dirty="0">
                <a:solidFill>
                  <a:srgbClr val="335E36"/>
                </a:solidFill>
              </a:rPr>
              <a:t>Heating of ALFA detectors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567738" y="6467475"/>
            <a:ext cx="576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a-DK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6/6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2" name="Tekstboks 82"/>
          <p:cNvSpPr txBox="1">
            <a:spLocks noChangeArrowheads="1"/>
          </p:cNvSpPr>
          <p:nvPr/>
        </p:nvSpPr>
        <p:spPr bwMode="auto">
          <a:xfrm>
            <a:off x="642938" y="0"/>
            <a:ext cx="850106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Temperature sensors installed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time            Temperature </a:t>
            </a:r>
            <a:r>
              <a:rPr lang="en-US" sz="1000" dirty="0" err="1" smtClean="0">
                <a:solidFill>
                  <a:srgbClr val="3161AB"/>
                </a:solidFill>
                <a:latin typeface="Calibri" pitchFamily="34" charset="0"/>
              </a:rPr>
              <a:t>vs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 number of particles            Suggested </a:t>
            </a:r>
            <a:r>
              <a:rPr lang="en-US" sz="1000" dirty="0">
                <a:solidFill>
                  <a:srgbClr val="3161AB"/>
                </a:solidFill>
                <a:latin typeface="Calibri" pitchFamily="34" charset="0"/>
              </a:rPr>
              <a:t>counter </a:t>
            </a:r>
            <a:r>
              <a:rPr lang="en-US" sz="1000" dirty="0" smtClean="0">
                <a:solidFill>
                  <a:srgbClr val="3161AB"/>
                </a:solidFill>
                <a:latin typeface="Calibri" pitchFamily="34" charset="0"/>
              </a:rPr>
              <a:t>measures            </a:t>
            </a:r>
            <a:r>
              <a:rPr lang="en-US" sz="1000" u="sng" dirty="0" smtClean="0">
                <a:solidFill>
                  <a:srgbClr val="3161AB"/>
                </a:solidFill>
                <a:latin typeface="Calibri" pitchFamily="34" charset="0"/>
              </a:rPr>
              <a:t>Planned activities</a:t>
            </a:r>
            <a:endParaRPr lang="en-US" sz="1000" u="sng" dirty="0">
              <a:solidFill>
                <a:srgbClr val="3161AB"/>
              </a:solidFill>
              <a:latin typeface="Calibri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423365" y="2927796"/>
            <a:ext cx="8429625" cy="357188"/>
          </a:xfrm>
          <a:prstGeom prst="rect">
            <a:avLst/>
          </a:prstGeom>
        </p:spPr>
        <p:txBody>
          <a:bodyPr anchor="ctr"/>
          <a:lstStyle/>
          <a:p>
            <a:pPr>
              <a:tabLst>
                <a:tab pos="446088" algn="l"/>
              </a:tabLst>
              <a:defRPr/>
            </a:pPr>
            <a:r>
              <a:rPr lang="en-US" dirty="0" smtClean="0">
                <a:solidFill>
                  <a:srgbClr val="183962"/>
                </a:solidFill>
                <a:latin typeface="+mj-lt"/>
                <a:ea typeface="+mj-ea"/>
                <a:cs typeface="+mj-cs"/>
              </a:rPr>
              <a:t>Fill up empty space inside the black boxes with foam to improve cooling of electronics </a:t>
            </a:r>
            <a:endParaRPr lang="en-US" dirty="0">
              <a:solidFill>
                <a:srgbClr val="18396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894332" y="3503860"/>
            <a:ext cx="8358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183962"/>
                </a:solidFill>
                <a:latin typeface="Calibri" pitchFamily="34" charset="0"/>
              </a:rPr>
              <a:t>Effect on detector temperature expected to be small </a:t>
            </a:r>
            <a:endParaRPr lang="en-US" sz="1600" dirty="0">
              <a:solidFill>
                <a:srgbClr val="183962"/>
              </a:solidFill>
              <a:latin typeface="Calibri" pitchFamily="34" charset="0"/>
            </a:endParaRPr>
          </a:p>
        </p:txBody>
      </p:sp>
      <p:pic>
        <p:nvPicPr>
          <p:cNvPr id="1026" name="Picture 2" descr="D:\CERN temp\Billeder\Temperature sensors for ALFA outside\SJ037827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68395" y="1393832"/>
            <a:ext cx="175465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ERN temp\Billeder\Temperature sensors for ALFA outside\SJ03784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24128" y="1393832"/>
            <a:ext cx="91124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6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3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35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40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5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56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67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7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9" grpId="2"/>
      <p:bldP spid="32" grpId="0"/>
      <p:bldP spid="32" grpId="1"/>
      <p:bldP spid="32" grpId="2"/>
      <p:bldP spid="33" grpId="0"/>
      <p:bldP spid="33" grpId="1"/>
      <p:bldP spid="34" grpId="0"/>
      <p:bldP spid="34" grpId="1"/>
      <p:bldP spid="34" grpId="2"/>
      <p:bldP spid="18" grpId="0"/>
      <p:bldP spid="18" grpId="1"/>
      <p:bldP spid="19" grpId="0"/>
      <p:bldP spid="19" grpId="1"/>
      <p:bldP spid="19" grpId="2"/>
      <p:bldP spid="23" grpId="0"/>
      <p:bldP spid="23" grpId="1"/>
      <p:bldP spid="23" grpId="2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10069</TotalTime>
  <Words>434</Words>
  <Application>Microsoft Office PowerPoint</Application>
  <PresentationFormat>Skærmshow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NBI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Sune Jakobsen</dc:creator>
  <cp:lastModifiedBy>Sune Jakobsen</cp:lastModifiedBy>
  <cp:revision>412</cp:revision>
  <dcterms:created xsi:type="dcterms:W3CDTF">2010-07-10T13:27:24Z</dcterms:created>
  <dcterms:modified xsi:type="dcterms:W3CDTF">2011-11-04T10:33:04Z</dcterms:modified>
</cp:coreProperties>
</file>