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2" r:id="rId4"/>
    <p:sldId id="266" r:id="rId5"/>
    <p:sldId id="267" r:id="rId6"/>
    <p:sldId id="258" r:id="rId7"/>
    <p:sldId id="264" r:id="rId8"/>
    <p:sldId id="263" r:id="rId9"/>
    <p:sldId id="259" r:id="rId10"/>
    <p:sldId id="260" r:id="rId11"/>
    <p:sldId id="261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0B7793-CFBB-4E06-9978-1A5F6A91CF71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4D4311-44C7-4FC7-B50C-6E27AF30EC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1773C-7052-49FF-923F-B8246C43C66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1773C-7052-49FF-923F-B8246C43C66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D4311-44C7-4FC7-B50C-6E27AF30ECA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C35C43-6489-4A27-A688-367D948A7B31}" type="datetime1">
              <a:rPr lang="en-US"/>
              <a:pPr/>
              <a:t>6/8/2011</a:t>
            </a:fld>
            <a:r>
              <a:rPr lang="en-US"/>
              <a:t>E. Métral, N. Mounet &amp; B. Salvant - BE/ABP/ICE - Effect on impedance of ATLAS pipe modifications - 21/01/2011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CA2988-15A8-4651-A3D0-0B88F270D4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14750-E946-4289-854F-B359DFB2A204}" type="datetimeFigureOut">
              <a:rPr lang="en-US" smtClean="0"/>
              <a:pPr/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1204-9FC0-4B6B-BE60-1DAF00C1C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Studies of impedance effects for a composite beam pipe for the experimental areas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86200"/>
            <a:ext cx="8153400" cy="1752600"/>
          </a:xfrm>
        </p:spPr>
        <p:txBody>
          <a:bodyPr/>
          <a:lstStyle/>
          <a:p>
            <a:r>
              <a:rPr lang="en-US" dirty="0" smtClean="0"/>
              <a:t>Request from M. Galilee, G. Schneider (TE/VSC)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1 carbon layer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6800" y="1981200"/>
          <a:ext cx="653796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radius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(trans))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kOhm</a:t>
                      </a:r>
                      <a:r>
                        <a:rPr lang="en-US" dirty="0" smtClean="0"/>
                        <a:t>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/n) (long) in Ohm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loss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W/m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1.6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for LHC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~2400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219200"/>
            <a:ext cx="8217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Parameters: </a:t>
            </a:r>
            <a:r>
              <a:rPr lang="en-US" dirty="0" smtClean="0">
                <a:solidFill>
                  <a:srgbClr val="FF0000"/>
                </a:solidFill>
              </a:rPr>
              <a:t>varying radii</a:t>
            </a:r>
            <a:r>
              <a:rPr lang="en-US" dirty="0" smtClean="0"/>
              <a:t>, 160m length, 2*2808 bunches, 450 </a:t>
            </a:r>
            <a:r>
              <a:rPr lang="en-US" dirty="0" err="1" smtClean="0"/>
              <a:t>GeV</a:t>
            </a:r>
            <a:r>
              <a:rPr lang="en-US" dirty="0" smtClean="0"/>
              <a:t>, 1.15e11p/b, 1.4 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218" y="5334000"/>
            <a:ext cx="460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 In agreement with classical thick wall theory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 for 1 carbon layer for flat top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905000"/>
          <a:ext cx="7604759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5318"/>
                <a:gridCol w="1495318"/>
                <a:gridCol w="1886164"/>
                <a:gridCol w="1447800"/>
                <a:gridCol w="128015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Energy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Bunch length 4 sigma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(trans))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kOhm</a:t>
                      </a:r>
                      <a:r>
                        <a:rPr lang="en-US" dirty="0" smtClean="0"/>
                        <a:t>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/n) (long) in Ohm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loss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450 </a:t>
                      </a:r>
                      <a:r>
                        <a:rPr lang="en-US" dirty="0" err="1" smtClean="0"/>
                        <a:t>GeV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3.5 </a:t>
                      </a:r>
                      <a:r>
                        <a:rPr lang="en-US" dirty="0" err="1" smtClean="0"/>
                        <a:t>TeV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2.9e-3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7TeV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21 W/m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for LHC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~2400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219200"/>
            <a:ext cx="7811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Parameters: 25 mm, 160m length, 2*2808 bunches, </a:t>
            </a:r>
            <a:r>
              <a:rPr lang="en-US" dirty="0" smtClean="0">
                <a:solidFill>
                  <a:srgbClr val="FF0000"/>
                </a:solidFill>
              </a:rPr>
              <a:t>varying energies</a:t>
            </a:r>
            <a:r>
              <a:rPr lang="en-US" dirty="0" smtClean="0"/>
              <a:t>, 1.15e11p/b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3218" y="5334000"/>
            <a:ext cx="614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large power losses (mainly due to the reducing bunch length)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solution with carbon-carbon composite on the inner part of the beam pipe would  increase the total longitudinal impedance of the machine by 5% (if all 160m are at 25mm radius)</a:t>
            </a:r>
          </a:p>
          <a:p>
            <a:endParaRPr lang="en-US" sz="2000" dirty="0"/>
          </a:p>
          <a:p>
            <a:r>
              <a:rPr lang="en-US" sz="2000" dirty="0" smtClean="0"/>
              <a:t>The large power losses (10 to 30 W/m) may require cooling.</a:t>
            </a:r>
          </a:p>
          <a:p>
            <a:endParaRPr lang="en-US" sz="2000" dirty="0"/>
          </a:p>
          <a:p>
            <a:r>
              <a:rPr lang="en-US" sz="2000" dirty="0" smtClean="0"/>
              <a:t>The 3 micron NEG coating does not affect the power loss but increases significantly the real tune shifts (both longitudinal and transverse).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4343400" y="5410200"/>
            <a:ext cx="1371600" cy="13716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19600" y="5486400"/>
            <a:ext cx="1219200" cy="12192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8229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The vacuum group is looking at the opportunity to replace the current LHC experimental beam pipes by composites:</a:t>
            </a:r>
            <a:br>
              <a:rPr lang="en-US" sz="1800" dirty="0" smtClean="0"/>
            </a:br>
            <a:r>
              <a:rPr lang="en-US" sz="1800" dirty="0" smtClean="0"/>
              <a:t>titanium (or Aluminum) + carbon-carbon</a:t>
            </a:r>
          </a:p>
          <a:p>
            <a:r>
              <a:rPr lang="en-US" sz="1800" dirty="0" smtClean="0"/>
              <a:t>NEG coating of 3 micron would still be put on the inside</a:t>
            </a:r>
          </a:p>
          <a:p>
            <a:endParaRPr lang="en-US" sz="1800" dirty="0" smtClean="0"/>
          </a:p>
          <a:p>
            <a:r>
              <a:rPr lang="en-US" sz="1800" dirty="0" smtClean="0"/>
              <a:t>Reason: Beryllium (as now installed in the inner chamber) would be by far the best material (very high Young’s modulus and low atomic number). However cost (150,000 CHF/m!!!) and more importantly toxicity are calling for other options.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Oval 3"/>
          <p:cNvSpPr/>
          <p:nvPr/>
        </p:nvSpPr>
        <p:spPr>
          <a:xfrm>
            <a:off x="1066800" y="5257800"/>
            <a:ext cx="1447800" cy="152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219200" y="5410200"/>
            <a:ext cx="1143000" cy="12192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53127" y="55626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3962400"/>
            <a:ext cx="29297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Current layout (for 50 mm diameter):</a:t>
            </a:r>
          </a:p>
          <a:p>
            <a:r>
              <a:rPr lang="en-US" sz="1400" dirty="0" smtClean="0"/>
              <a:t>Vacuum(25mm)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FF0000"/>
                </a:solidFill>
              </a:rPr>
              <a:t>/NEG (3</a:t>
            </a:r>
            <a:r>
              <a:rPr lang="el-GR" sz="1400" dirty="0" smtClean="0">
                <a:solidFill>
                  <a:srgbClr val="FF0000"/>
                </a:solidFill>
              </a:rPr>
              <a:t>μ</a:t>
            </a:r>
            <a:r>
              <a:rPr lang="en-US" sz="1400" dirty="0" smtClean="0">
                <a:solidFill>
                  <a:srgbClr val="FF0000"/>
                </a:solidFill>
              </a:rPr>
              <a:t>m)</a:t>
            </a:r>
          </a:p>
          <a:p>
            <a:r>
              <a:rPr lang="en-US" sz="1400" dirty="0" smtClean="0">
                <a:solidFill>
                  <a:srgbClr val="FFC000"/>
                </a:solidFill>
              </a:rPr>
              <a:t>/Cu(0.2mm)</a:t>
            </a: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/SS(1mm)</a:t>
            </a:r>
          </a:p>
          <a:p>
            <a:r>
              <a:rPr lang="en-US" sz="1400" dirty="0" smtClean="0"/>
              <a:t>/vacuum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3886200" y="3962400"/>
            <a:ext cx="217078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Proposed layout 1</a:t>
            </a:r>
          </a:p>
          <a:p>
            <a:r>
              <a:rPr lang="en-US" sz="1400" dirty="0" smtClean="0"/>
              <a:t>Vacuum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FF0000"/>
                </a:solidFill>
              </a:rPr>
              <a:t>/NEG(3</a:t>
            </a:r>
            <a:r>
              <a:rPr lang="el-GR" sz="1400" dirty="0" smtClean="0">
                <a:solidFill>
                  <a:srgbClr val="FF0000"/>
                </a:solidFill>
              </a:rPr>
              <a:t>μ</a:t>
            </a:r>
            <a:r>
              <a:rPr lang="en-US" sz="1400" dirty="0" smtClean="0">
                <a:solidFill>
                  <a:srgbClr val="FF0000"/>
                </a:solidFill>
              </a:rPr>
              <a:t>m)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b="1" dirty="0" smtClean="0"/>
              <a:t>/CC(1% diam</a:t>
            </a:r>
            <a:r>
              <a:rPr lang="en-US" sz="1400" b="1" dirty="0" smtClean="0">
                <a:sym typeface="Wingdings" pitchFamily="2" charset="2"/>
              </a:rPr>
              <a:t>0.5mm</a:t>
            </a:r>
            <a:r>
              <a:rPr lang="en-US" sz="1400" b="1" dirty="0" smtClean="0"/>
              <a:t>)</a:t>
            </a: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/Ti (0.3 mm or Al (0.4 mm))</a:t>
            </a:r>
          </a:p>
          <a:p>
            <a:r>
              <a:rPr lang="en-US" sz="1400" dirty="0" smtClean="0"/>
              <a:t>/vacuum</a:t>
            </a:r>
          </a:p>
          <a:p>
            <a:endParaRPr lang="en-US" sz="1400" dirty="0"/>
          </a:p>
        </p:txBody>
      </p:sp>
      <p:sp>
        <p:nvSpPr>
          <p:cNvPr id="11" name="Oval 10"/>
          <p:cNvSpPr/>
          <p:nvPr/>
        </p:nvSpPr>
        <p:spPr>
          <a:xfrm>
            <a:off x="4572000" y="56388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572000" y="56388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3886200"/>
            <a:ext cx="2250937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Proposed layout 1</a:t>
            </a:r>
          </a:p>
          <a:p>
            <a:r>
              <a:rPr lang="en-US" sz="1400" dirty="0" smtClean="0"/>
              <a:t>Vacuum</a:t>
            </a:r>
            <a:br>
              <a:rPr lang="en-US" sz="1400" dirty="0" smtClean="0"/>
            </a:br>
            <a:r>
              <a:rPr lang="en-US" sz="1400" dirty="0" smtClean="0">
                <a:solidFill>
                  <a:srgbClr val="FF0000"/>
                </a:solidFill>
              </a:rPr>
              <a:t>/NEG(3</a:t>
            </a:r>
            <a:r>
              <a:rPr lang="el-GR" sz="1400" dirty="0" smtClean="0">
                <a:solidFill>
                  <a:srgbClr val="FF0000"/>
                </a:solidFill>
              </a:rPr>
              <a:t>μ</a:t>
            </a:r>
            <a:r>
              <a:rPr lang="en-US" sz="1400" dirty="0" smtClean="0">
                <a:solidFill>
                  <a:srgbClr val="FF0000"/>
                </a:solidFill>
              </a:rPr>
              <a:t>m)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/Ti (0.3 mm or Al (0.4 mm)) </a:t>
            </a:r>
          </a:p>
          <a:p>
            <a:r>
              <a:rPr lang="en-US" sz="1400" b="1" dirty="0" smtClean="0"/>
              <a:t>/CC(1% </a:t>
            </a:r>
            <a:r>
              <a:rPr lang="en-US" sz="1400" b="1" dirty="0" err="1" smtClean="0"/>
              <a:t>diam</a:t>
            </a:r>
            <a:r>
              <a:rPr lang="en-US" sz="1400" b="1" dirty="0" smtClean="0">
                <a:sym typeface="Wingdings" pitchFamily="2" charset="2"/>
              </a:rPr>
              <a:t> 0.5mm</a:t>
            </a:r>
            <a:r>
              <a:rPr lang="en-US" sz="1400" b="1" dirty="0" smtClean="0"/>
              <a:t>)</a:t>
            </a:r>
          </a:p>
          <a:p>
            <a:r>
              <a:rPr lang="en-US" sz="1400" dirty="0" smtClean="0"/>
              <a:t>/vacuum</a:t>
            </a:r>
          </a:p>
          <a:p>
            <a:endParaRPr lang="en-US" sz="1400" dirty="0"/>
          </a:p>
        </p:txBody>
      </p:sp>
      <p:sp>
        <p:nvSpPr>
          <p:cNvPr id="18" name="Oval 17"/>
          <p:cNvSpPr/>
          <p:nvPr/>
        </p:nvSpPr>
        <p:spPr>
          <a:xfrm>
            <a:off x="6858000" y="5410200"/>
            <a:ext cx="1371600" cy="13716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6934200" y="5486400"/>
            <a:ext cx="1219200" cy="121920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086600" y="5638800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086600" y="5638800"/>
            <a:ext cx="914400" cy="9144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Material parameters used for the resistive wall impedance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Beryllium: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Resistivity: 4.24 10</a:t>
            </a:r>
            <a:r>
              <a:rPr lang="en-US" baseline="30000" dirty="0"/>
              <a:t>-8 </a:t>
            </a:r>
            <a:r>
              <a:rPr lang="en-US" dirty="0" err="1"/>
              <a:t>Ω.m</a:t>
            </a:r>
            <a:r>
              <a:rPr lang="en-US" dirty="0"/>
              <a:t> (from specifications)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Permittivity: </a:t>
            </a:r>
            <a:r>
              <a:rPr lang="en-US" dirty="0" smtClean="0"/>
              <a:t>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</a:t>
            </a:r>
            <a:r>
              <a:rPr lang="en-US" dirty="0" smtClean="0"/>
              <a:t>Carbon-carbon composite:</a:t>
            </a:r>
            <a:endParaRPr lang="en-US" dirty="0"/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Resistivity: </a:t>
            </a:r>
            <a:r>
              <a:rPr lang="en-US" dirty="0" smtClean="0"/>
              <a:t>16 10</a:t>
            </a:r>
            <a:r>
              <a:rPr lang="en-US" baseline="30000" dirty="0" smtClean="0"/>
              <a:t>-6 </a:t>
            </a:r>
            <a:r>
              <a:rPr lang="en-US" dirty="0" err="1" smtClean="0"/>
              <a:t>Ω.m</a:t>
            </a:r>
            <a:r>
              <a:rPr lang="en-US" dirty="0" smtClean="0"/>
              <a:t> (from specifications)</a:t>
            </a:r>
            <a:endParaRPr lang="en-US" dirty="0"/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Permittivity: </a:t>
            </a:r>
            <a:r>
              <a:rPr lang="en-US" dirty="0" smtClean="0"/>
              <a:t>1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• NEG:</a:t>
            </a:r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Resistivity: 2.5 10</a:t>
            </a:r>
            <a:r>
              <a:rPr lang="en-US" baseline="30000" dirty="0"/>
              <a:t>-5</a:t>
            </a:r>
            <a:r>
              <a:rPr lang="en-US" dirty="0"/>
              <a:t> </a:t>
            </a:r>
            <a:r>
              <a:rPr lang="en-US" dirty="0" err="1"/>
              <a:t>Ω.m</a:t>
            </a:r>
            <a:r>
              <a:rPr lang="en-US" dirty="0"/>
              <a:t> </a:t>
            </a:r>
            <a:r>
              <a:rPr lang="en-US" sz="2300" dirty="0"/>
              <a:t>(David </a:t>
            </a:r>
            <a:r>
              <a:rPr lang="en-US" sz="2300" dirty="0" err="1"/>
              <a:t>Seebacher</a:t>
            </a:r>
            <a:r>
              <a:rPr lang="en-US" sz="2300" dirty="0"/>
              <a:t>, F. Caspers, NEG properties in </a:t>
            </a:r>
            <a:r>
              <a:rPr lang="en-US" sz="2300" dirty="0" smtClean="0"/>
              <a:t>the microwave </a:t>
            </a:r>
            <a:r>
              <a:rPr lang="en-US" sz="2300" dirty="0"/>
              <a:t>range, SPSU Meeting, 17th February, CERN)</a:t>
            </a:r>
            <a:endParaRPr lang="en-US" dirty="0"/>
          </a:p>
          <a:p>
            <a:pPr>
              <a:buNone/>
            </a:pPr>
            <a:r>
              <a:rPr lang="en-US" dirty="0" smtClean="0"/>
              <a:t>	– </a:t>
            </a:r>
            <a:r>
              <a:rPr lang="en-US" dirty="0"/>
              <a:t>Permittivity: </a:t>
            </a:r>
            <a:r>
              <a:rPr lang="en-US" dirty="0" smtClean="0"/>
              <a:t>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Titanium:</a:t>
            </a:r>
          </a:p>
          <a:p>
            <a:pPr>
              <a:buNone/>
            </a:pPr>
            <a:r>
              <a:rPr lang="en-US" dirty="0" smtClean="0"/>
              <a:t>	– Resistivity: 0.42 10</a:t>
            </a:r>
            <a:r>
              <a:rPr lang="en-US" baseline="30000" dirty="0" smtClean="0"/>
              <a:t>-6 </a:t>
            </a:r>
            <a:r>
              <a:rPr lang="en-US" dirty="0" err="1" smtClean="0"/>
              <a:t>Ω.m</a:t>
            </a:r>
            <a:r>
              <a:rPr lang="en-US" dirty="0" smtClean="0"/>
              <a:t> (from specifications)</a:t>
            </a:r>
          </a:p>
          <a:p>
            <a:pPr>
              <a:buNone/>
            </a:pPr>
            <a:r>
              <a:rPr lang="en-US" dirty="0" smtClean="0"/>
              <a:t>	– Permittivity: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Aluminum:</a:t>
            </a:r>
          </a:p>
          <a:p>
            <a:pPr>
              <a:buNone/>
            </a:pPr>
            <a:r>
              <a:rPr lang="en-US" dirty="0" smtClean="0"/>
              <a:t>	– Resistivity: 16 10</a:t>
            </a:r>
            <a:r>
              <a:rPr lang="en-US" baseline="30000" dirty="0" smtClean="0"/>
              <a:t>-6 </a:t>
            </a:r>
            <a:r>
              <a:rPr lang="en-US" dirty="0" err="1" smtClean="0"/>
              <a:t>Ω.m</a:t>
            </a:r>
            <a:r>
              <a:rPr lang="en-US" dirty="0" smtClean="0"/>
              <a:t> (from specifications)</a:t>
            </a:r>
          </a:p>
          <a:p>
            <a:pPr>
              <a:buNone/>
            </a:pPr>
            <a:r>
              <a:rPr lang="en-US" dirty="0" smtClean="0"/>
              <a:t>	– Permittivity: 1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5"/>
          <p:cNvSpPr>
            <a:spLocks noGrp="1"/>
          </p:cNvSpPr>
          <p:nvPr>
            <p:ph type="dt" sz="quarter" idx="10"/>
          </p:nvPr>
        </p:nvSpPr>
        <p:spPr bwMode="auto">
          <a:xfrm>
            <a:off x="457200" y="6356350"/>
            <a:ext cx="49530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E. Métral, N. Mounet &amp; B. Salvant - BE/ABP/ICE - Effect on impedance of ATLAS pipe modifications - 21/01/2011</a:t>
            </a:r>
          </a:p>
        </p:txBody>
      </p:sp>
      <p:sp>
        <p:nvSpPr>
          <p:cNvPr id="21509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6A39DCA-E1A0-4AD1-803B-BE460CE5EE19}" type="slidenum">
              <a:rPr lang="en-US"/>
              <a:pPr/>
              <a:t>4</a:t>
            </a:fld>
            <a:endParaRPr lang="en-US"/>
          </a:p>
        </p:txBody>
      </p:sp>
      <p:sp>
        <p:nvSpPr>
          <p:cNvPr id="21510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Resistive wall models</a:t>
            </a:r>
          </a:p>
        </p:txBody>
      </p:sp>
      <p:sp>
        <p:nvSpPr>
          <p:cNvPr id="2151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838200"/>
            <a:ext cx="8153400" cy="3200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Two models used here: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Exact multilayer analytical formula for an </a:t>
            </a:r>
            <a:r>
              <a:rPr lang="en-US" sz="2400" dirty="0" err="1" smtClean="0"/>
              <a:t>axisymmetric</a:t>
            </a:r>
            <a:r>
              <a:rPr lang="en-US" sz="2400" dirty="0" smtClean="0"/>
              <a:t> geometry (assumptions: linear materials, infinite length i.e. no side effects). Implemented in a </a:t>
            </a:r>
            <a:r>
              <a:rPr lang="en-US" sz="2400" dirty="0" err="1" smtClean="0"/>
              <a:t>Mathematica</a:t>
            </a:r>
            <a:r>
              <a:rPr lang="en-US" sz="2400" dirty="0" smtClean="0"/>
              <a:t> code (</a:t>
            </a:r>
            <a:r>
              <a:rPr lang="en-US" sz="2400" dirty="0" err="1" smtClean="0"/>
              <a:t>ReWall</a:t>
            </a:r>
            <a:r>
              <a:rPr lang="en-US" sz="2400" dirty="0" smtClean="0"/>
              <a:t> –</a:t>
            </a:r>
            <a:r>
              <a:rPr lang="en-US" sz="2000" dirty="0" smtClean="0"/>
              <a:t>  </a:t>
            </a:r>
            <a:r>
              <a:rPr lang="en-US" sz="1400" dirty="0" smtClean="0"/>
              <a:t>http://impedance.web.cern.ch/impedance/Codes/ReWall/ReWall_to_date.zip</a:t>
            </a:r>
            <a:r>
              <a:rPr lang="en-US" sz="2000" dirty="0" smtClean="0"/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Classic thick wall formula (</a:t>
            </a:r>
            <a:r>
              <a:rPr lang="en-US" sz="2400" dirty="0" err="1" smtClean="0"/>
              <a:t>Chao’s</a:t>
            </a:r>
            <a:r>
              <a:rPr lang="en-US" sz="2400" dirty="0" smtClean="0"/>
              <a:t> book) giving a simple impedance formula for a resistive beam pipe, valid at “intermediate” frequencies: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990725" y="4114800"/>
          <a:ext cx="1884363" cy="792163"/>
        </p:xfrm>
        <a:graphic>
          <a:graphicData uri="http://schemas.openxmlformats.org/presentationml/2006/ole">
            <p:oleObj spid="_x0000_s1026" name="Equation" r:id="rId4" imgW="1117440" imgH="4698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6629400" y="4121150"/>
          <a:ext cx="1905000" cy="733425"/>
        </p:xfrm>
        <a:graphic>
          <a:graphicData uri="http://schemas.openxmlformats.org/presentationml/2006/ole">
            <p:oleObj spid="_x0000_s1027" name="Equation" r:id="rId5" imgW="1155700" imgH="444500" progId="Equation.3">
              <p:embed/>
            </p:oleObj>
          </a:graphicData>
        </a:graphic>
      </p:graphicFrame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381000" y="41910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Longitudinal impedance: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4953000" y="41910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Transverse impedance: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457200" y="5029200"/>
            <a:ext cx="777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alibri" pitchFamily="34" charset="0"/>
              </a:rPr>
              <a:t>with </a:t>
            </a:r>
            <a:r>
              <a:rPr lang="en-US" sz="2000" i="1">
                <a:latin typeface="Calibri" pitchFamily="34" charset="0"/>
              </a:rPr>
              <a:t>L</a:t>
            </a:r>
            <a:r>
              <a:rPr lang="en-US" sz="2000">
                <a:latin typeface="Calibri" pitchFamily="34" charset="0"/>
              </a:rPr>
              <a:t> the length of the element, </a:t>
            </a:r>
            <a:r>
              <a:rPr lang="en-US" sz="2000" i="1">
                <a:latin typeface="Calibri" pitchFamily="34" charset="0"/>
              </a:rPr>
              <a:t>b </a:t>
            </a:r>
            <a:r>
              <a:rPr lang="en-US" sz="2000">
                <a:latin typeface="Calibri" pitchFamily="34" charset="0"/>
              </a:rPr>
              <a:t>its radius, </a:t>
            </a:r>
            <a:r>
              <a:rPr lang="en-US" sz="2000" i="1">
                <a:latin typeface="Symbol" pitchFamily="18" charset="2"/>
              </a:rPr>
              <a:t>s</a:t>
            </a:r>
            <a:r>
              <a:rPr lang="en-US" sz="2000">
                <a:latin typeface="Calibri" pitchFamily="34" charset="0"/>
              </a:rPr>
              <a:t>  the wall conductivity, </a:t>
            </a:r>
            <a:r>
              <a:rPr lang="en-US" sz="2000" i="1">
                <a:latin typeface="Symbol" pitchFamily="18" charset="2"/>
              </a:rPr>
              <a:t>m</a:t>
            </a:r>
            <a:r>
              <a:rPr lang="en-US" sz="2000" i="1" baseline="-25000">
                <a:latin typeface="Calibri" pitchFamily="34" charset="0"/>
              </a:rPr>
              <a:t>0</a:t>
            </a:r>
            <a:r>
              <a:rPr lang="en-US" sz="2000">
                <a:latin typeface="Calibri" pitchFamily="34" charset="0"/>
              </a:rPr>
              <a:t> the vacuum permeability, </a:t>
            </a:r>
            <a:r>
              <a:rPr lang="en-US" sz="2000" i="1">
                <a:latin typeface="Calibri" pitchFamily="34" charset="0"/>
              </a:rPr>
              <a:t>Z</a:t>
            </a:r>
            <a:r>
              <a:rPr lang="en-US" sz="2000" i="1" baseline="-25000">
                <a:latin typeface="Calibri" pitchFamily="34" charset="0"/>
              </a:rPr>
              <a:t>0</a:t>
            </a:r>
            <a:r>
              <a:rPr lang="en-US" sz="2000" i="1">
                <a:latin typeface="Calibri" pitchFamily="34" charset="0"/>
              </a:rPr>
              <a:t>= </a:t>
            </a:r>
            <a:r>
              <a:rPr lang="en-US" sz="2000" i="1">
                <a:latin typeface="Symbol" pitchFamily="18" charset="2"/>
              </a:rPr>
              <a:t>m</a:t>
            </a:r>
            <a:r>
              <a:rPr lang="en-US" sz="2000" i="1" baseline="-25000">
                <a:latin typeface="Symbol" pitchFamily="18" charset="2"/>
              </a:rPr>
              <a:t>0 </a:t>
            </a:r>
            <a:r>
              <a:rPr lang="en-US" sz="2000" i="1">
                <a:latin typeface="Calibri" pitchFamily="34" charset="0"/>
              </a:rPr>
              <a:t>c</a:t>
            </a:r>
            <a:r>
              <a:rPr lang="en-US" sz="2000">
                <a:latin typeface="Calibri" pitchFamily="34" charset="0"/>
              </a:rPr>
              <a:t> the vacuum impedance (</a:t>
            </a:r>
            <a:r>
              <a:rPr lang="en-US" sz="2000" i="1">
                <a:latin typeface="Calibri" pitchFamily="34" charset="0"/>
              </a:rPr>
              <a:t>c</a:t>
            </a:r>
            <a:r>
              <a:rPr lang="en-US" sz="2000">
                <a:latin typeface="Calibri" pitchFamily="34" charset="0"/>
              </a:rPr>
              <a:t>=speed of light), and </a:t>
            </a:r>
            <a:r>
              <a:rPr lang="en-US" sz="2000" i="1">
                <a:latin typeface="Symbol" pitchFamily="18" charset="2"/>
              </a:rPr>
              <a:t>w</a:t>
            </a:r>
            <a:r>
              <a:rPr lang="en-US" sz="2000">
                <a:latin typeface="Calibri" pitchFamily="34" charset="0"/>
              </a:rPr>
              <a:t> the angular frequency.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Date Placeholder 5"/>
          <p:cNvSpPr>
            <a:spLocks noGrp="1"/>
          </p:cNvSpPr>
          <p:nvPr>
            <p:ph type="dt" sz="quarter" idx="10"/>
          </p:nvPr>
        </p:nvSpPr>
        <p:spPr bwMode="auto">
          <a:xfrm>
            <a:off x="457200" y="6356350"/>
            <a:ext cx="56388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/>
              <a:t>E. Métral, N. Mounet &amp; B. Salvant - BE/ABP/ICE - Effect on impedance of ATLAS pipe modifications - 21/01/2011</a:t>
            </a:r>
          </a:p>
        </p:txBody>
      </p:sp>
      <p:sp>
        <p:nvSpPr>
          <p:cNvPr id="22533" name="Slide Number Placeholder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66B5B4B-360A-4344-8C59-1DF52D9DBE55}" type="slidenum">
              <a:rPr lang="en-US"/>
              <a:pPr/>
              <a:t>5</a:t>
            </a:fld>
            <a:endParaRPr lang="en-US"/>
          </a:p>
        </p:txBody>
      </p:sp>
      <p:sp>
        <p:nvSpPr>
          <p:cNvPr id="22534" name="Rectang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Power loss due to the impedance</a:t>
            </a:r>
          </a:p>
        </p:txBody>
      </p:sp>
      <p:sp>
        <p:nvSpPr>
          <p:cNvPr id="22535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General expression for any impedance: loss is a function of the real part of the longitudinal impedance and of the bunch spectrum </a:t>
            </a:r>
            <a:r>
              <a:rPr lang="en-US" sz="2000" i="1" smtClean="0">
                <a:latin typeface="Symbol" pitchFamily="18" charset="2"/>
              </a:rPr>
              <a:t>l(w) </a:t>
            </a:r>
            <a:r>
              <a:rPr lang="en-US" sz="2000" smtClean="0"/>
              <a:t>(=line density in frequency domain, here for a parabolic bunch):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2000" smtClean="0"/>
          </a:p>
          <a:p>
            <a:pPr eaLnBrk="1" hangingPunct="1">
              <a:lnSpc>
                <a:spcPct val="90000"/>
              </a:lnSpc>
              <a:spcBef>
                <a:spcPct val="90000"/>
              </a:spcBef>
              <a:buFontTx/>
              <a:buNone/>
            </a:pPr>
            <a:r>
              <a:rPr lang="en-US" sz="2000" smtClean="0"/>
              <a:t>	with </a:t>
            </a:r>
            <a:r>
              <a:rPr lang="en-US" sz="2000" i="1" smtClean="0"/>
              <a:t>f</a:t>
            </a:r>
            <a:r>
              <a:rPr lang="en-US" sz="2000" i="1" baseline="-25000" smtClean="0"/>
              <a:t>0</a:t>
            </a:r>
            <a:r>
              <a:rPr lang="en-US" sz="2000" i="1" smtClean="0"/>
              <a:t>=</a:t>
            </a:r>
            <a:r>
              <a:rPr lang="en-US" sz="2000" i="1" smtClean="0">
                <a:latin typeface="Symbol" pitchFamily="18" charset="2"/>
              </a:rPr>
              <a:t>w</a:t>
            </a:r>
            <a:r>
              <a:rPr lang="en-US" sz="2000" i="1" baseline="-25000" smtClean="0"/>
              <a:t>0 </a:t>
            </a:r>
            <a:r>
              <a:rPr lang="en-US" sz="2000" i="1" smtClean="0"/>
              <a:t>/2</a:t>
            </a:r>
            <a:r>
              <a:rPr lang="en-US" sz="2000" i="1" smtClean="0">
                <a:latin typeface="Symbol" pitchFamily="18" charset="2"/>
              </a:rPr>
              <a:t>p </a:t>
            </a:r>
            <a:r>
              <a:rPr lang="en-US" sz="2000" smtClean="0"/>
              <a:t>the revolution frequency, </a:t>
            </a:r>
            <a:r>
              <a:rPr lang="en-US" sz="2000" i="1" smtClean="0"/>
              <a:t>M </a:t>
            </a:r>
            <a:r>
              <a:rPr lang="en-US" sz="2000" smtClean="0"/>
              <a:t>the number of bunches and </a:t>
            </a:r>
            <a:r>
              <a:rPr lang="en-US" sz="2000" i="1" smtClean="0"/>
              <a:t>e</a:t>
            </a:r>
            <a:r>
              <a:rPr lang="en-US" sz="2000" smtClean="0"/>
              <a:t> the electron charge.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000" smtClean="0"/>
              <a:t>For a classic resistive wall impedance and a parabolic line density, we can get an analytic formula: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for a bunch of total length </a:t>
            </a:r>
            <a:r>
              <a:rPr lang="en-US" sz="2000" i="1" smtClean="0"/>
              <a:t>4</a:t>
            </a:r>
            <a:r>
              <a:rPr lang="en-US" sz="2000" i="1" smtClean="0">
                <a:latin typeface="Symbol" pitchFamily="18" charset="2"/>
              </a:rPr>
              <a:t>s</a:t>
            </a:r>
            <a:r>
              <a:rPr lang="en-US" sz="2000" i="1" baseline="-25000" smtClean="0"/>
              <a:t>z</a:t>
            </a:r>
            <a:r>
              <a:rPr lang="en-US" sz="2000" i="1" smtClean="0"/>
              <a:t>=4</a:t>
            </a:r>
            <a:r>
              <a:rPr lang="en-US" sz="2000" i="1" smtClean="0">
                <a:latin typeface="Symbol" pitchFamily="18" charset="2"/>
              </a:rPr>
              <a:t>s</a:t>
            </a:r>
            <a:r>
              <a:rPr lang="en-US" sz="2000" i="1" baseline="-25000" smtClean="0"/>
              <a:t>t</a:t>
            </a:r>
            <a:r>
              <a:rPr lang="en-US" sz="2000" i="1" smtClean="0"/>
              <a:t>c</a:t>
            </a:r>
            <a:r>
              <a:rPr lang="en-US" sz="2000" smtClean="0"/>
              <a:t> (in meters), </a:t>
            </a:r>
            <a:r>
              <a:rPr lang="en-US" sz="2000" i="1" smtClean="0"/>
              <a:t>L=26658.883</a:t>
            </a:r>
            <a:r>
              <a:rPr lang="en-US" sz="2000" smtClean="0"/>
              <a:t> being the circumference of the LHC and </a:t>
            </a:r>
            <a:r>
              <a:rPr lang="en-US" sz="2000" i="1" smtClean="0"/>
              <a:t>L</a:t>
            </a:r>
            <a:r>
              <a:rPr lang="en-US" sz="2000" i="1" baseline="-25000" smtClean="0"/>
              <a:t>elem</a:t>
            </a:r>
            <a:r>
              <a:rPr lang="en-US" sz="2000" smtClean="0"/>
              <a:t> the length of the element considered for the impedance (here 7.1 m).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1724025" y="1990725"/>
          <a:ext cx="4400550" cy="781050"/>
        </p:xfrm>
        <a:graphic>
          <a:graphicData uri="http://schemas.openxmlformats.org/presentationml/2006/ole">
            <p:oleObj spid="_x0000_s2050" name="Equation" r:id="rId4" imgW="2501640" imgH="444240" progId="Equation.3">
              <p:embed/>
            </p:oleObj>
          </a:graphicData>
        </a:graphic>
      </p:graphicFrame>
      <p:graphicFrame>
        <p:nvGraphicFramePr>
          <p:cNvPr id="22531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3886200" y="3962400"/>
          <a:ext cx="3192463" cy="862013"/>
        </p:xfrm>
        <a:graphic>
          <a:graphicData uri="http://schemas.openxmlformats.org/presentationml/2006/ole">
            <p:oleObj spid="_x0000_s2051" name="Equation" r:id="rId5" imgW="1739900" imgH="469900" progId="Equation.3">
              <p:embed/>
            </p:oleObj>
          </a:graphicData>
        </a:graphic>
      </p:graphicFrame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447800" y="41148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Power loss per unit length :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858000" y="20574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G. Rumolo, USPAS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for 1 layer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981200"/>
          <a:ext cx="8229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916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(trans))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kOhm</a:t>
                      </a:r>
                      <a:r>
                        <a:rPr lang="en-US" dirty="0" smtClean="0"/>
                        <a:t>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/n) (long) in Ohm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loss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2.7e-4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 W/m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 W/m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2.4e-4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0.5</a:t>
                      </a:r>
                      <a:r>
                        <a:rPr lang="en-US" baseline="0" dirty="0" smtClean="0"/>
                        <a:t>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Carbon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Cu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2e-4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0.4 W/m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for LHC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~2400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1219200"/>
            <a:ext cx="835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Parameters: 25 mm radius, 160m length, 2*2808 bunches, 450 </a:t>
            </a:r>
            <a:r>
              <a:rPr lang="en-US" dirty="0" err="1" smtClean="0"/>
              <a:t>GeV</a:t>
            </a:r>
            <a:r>
              <a:rPr lang="en-US" dirty="0" smtClean="0"/>
              <a:t>, 1.15e11p/b, 1.4 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943600"/>
            <a:ext cx="7842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à"/>
            </a:pPr>
            <a:r>
              <a:rPr lang="en-US" dirty="0" smtClean="0"/>
              <a:t>large contribution for the carbon pipe (5 % of the total longitudinal impedance)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 and 2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81000" y="1981200"/>
          <a:ext cx="82296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6916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baseline="0" dirty="0" smtClean="0"/>
                        <a:t>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r>
                        <a:rPr lang="en-US" baseline="0" dirty="0" smtClean="0"/>
                        <a:t> layer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(trans))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in </a:t>
                      </a:r>
                      <a:r>
                        <a:rPr lang="en-US" dirty="0" err="1" smtClean="0"/>
                        <a:t>kOhm</a:t>
                      </a:r>
                      <a:r>
                        <a:rPr lang="en-US" dirty="0" smtClean="0"/>
                        <a:t>/m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</a:t>
                      </a:r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Zeff</a:t>
                      </a:r>
                      <a:r>
                        <a:rPr lang="en-US" dirty="0" smtClean="0"/>
                        <a:t> /n) (long) in Ohm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Power loss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Cu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2e-4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0.4 W/m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Cu (0.2mm)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Stainless</a:t>
                      </a:r>
                      <a:r>
                        <a:rPr lang="en-US" sz="1800" baseline="0" dirty="0" smtClean="0"/>
                        <a:t> steel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2e-4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0.4 W/m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NEG (3 </a:t>
                      </a:r>
                      <a:r>
                        <a:rPr lang="en-US" dirty="0" err="1" smtClean="0"/>
                        <a:t>mic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 W/m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for LHC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~2400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~0.09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Difference between single and more layers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Z:\source\SVN\branches\rewall\MethodeNico\coatedChambe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219200"/>
            <a:ext cx="6705600" cy="502829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89590" y="6324600"/>
            <a:ext cx="7568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difference only well below 1 MHz </a:t>
            </a:r>
            <a:r>
              <a:rPr lang="en-US" dirty="0" smtClean="0">
                <a:sym typeface="Wingdings" pitchFamily="2" charset="2"/>
              </a:rPr>
              <a:t> explains similar results with 1 and 2 layers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 for 2 layers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018319"/>
          <a:ext cx="8534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584960"/>
                <a:gridCol w="1706880"/>
                <a:gridCol w="1706880"/>
                <a:gridCol w="1706880"/>
              </a:tblGrid>
              <a:tr h="54228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r>
                        <a:rPr lang="en-US" sz="1600" baseline="30000" dirty="0" smtClean="0"/>
                        <a:t>st</a:t>
                      </a:r>
                      <a:r>
                        <a:rPr lang="en-US" sz="1600" baseline="0" dirty="0" smtClean="0"/>
                        <a:t> layer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layer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Im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Zeff</a:t>
                      </a:r>
                      <a:r>
                        <a:rPr lang="en-US" sz="1600" dirty="0" smtClean="0"/>
                        <a:t> (trans))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in </a:t>
                      </a:r>
                      <a:r>
                        <a:rPr lang="en-US" sz="1600" dirty="0" err="1" smtClean="0"/>
                        <a:t>kOhm</a:t>
                      </a:r>
                      <a:r>
                        <a:rPr lang="en-US" sz="1600" dirty="0" smtClean="0"/>
                        <a:t>/m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Im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dirty="0" err="1" smtClean="0"/>
                        <a:t>Zeff</a:t>
                      </a:r>
                      <a:r>
                        <a:rPr lang="en-US" sz="1600" dirty="0" smtClean="0"/>
                        <a:t> /n) (long) in Ohm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Power loss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(</a:t>
                      </a:r>
                      <a:r>
                        <a:rPr lang="en-US" sz="1600" dirty="0" err="1" smtClean="0"/>
                        <a:t>inf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2.7e-4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0.7 W/m</a:t>
                      </a:r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 (0.8mm)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vacuum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5.91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2.7e-4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NEG (3 </a:t>
                      </a:r>
                      <a:r>
                        <a:rPr lang="el-GR" sz="1600" dirty="0" smtClean="0"/>
                        <a:t>μ</a:t>
                      </a:r>
                      <a:r>
                        <a:rPr lang="en-US" sz="1600" dirty="0" smtClean="0"/>
                        <a:t>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9.60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5.4e-4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Carbon (</a:t>
                      </a:r>
                      <a:r>
                        <a:rPr lang="en-US" sz="1600" dirty="0" err="1" smtClean="0"/>
                        <a:t>inf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4e-3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Carbon</a:t>
                      </a:r>
                      <a:r>
                        <a:rPr lang="en-US" sz="1600" baseline="0" dirty="0" smtClean="0"/>
                        <a:t> (0.5mm)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4e-3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NEG(3 </a:t>
                      </a:r>
                      <a:r>
                        <a:rPr lang="el-GR" sz="1600" dirty="0" smtClean="0"/>
                        <a:t>μ</a:t>
                      </a:r>
                      <a:r>
                        <a:rPr lang="en-US" sz="1600" dirty="0" smtClean="0"/>
                        <a:t>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4e-3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13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-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7e-4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 W/m</a:t>
                      </a:r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 (0.3mm)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7e-4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NEG(3 </a:t>
                      </a:r>
                      <a:r>
                        <a:rPr lang="el-GR" sz="1600" dirty="0" smtClean="0"/>
                        <a:t>μ</a:t>
                      </a:r>
                      <a:r>
                        <a:rPr lang="en-US" sz="1600" dirty="0" smtClean="0"/>
                        <a:t>m)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9.7e-4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 W/m</a:t>
                      </a:r>
                      <a:endParaRPr lang="en-US" sz="1600" dirty="0"/>
                    </a:p>
                  </a:txBody>
                  <a:tcPr/>
                </a:tc>
              </a:tr>
              <a:tr h="31418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r>
                        <a:rPr lang="en-US" sz="1600" baseline="0" dirty="0" smtClean="0">
                          <a:solidFill>
                            <a:srgbClr val="FF0000"/>
                          </a:solidFill>
                        </a:rPr>
                        <a:t> for LHC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~2400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~0.09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533400"/>
            <a:ext cx="8350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Parameters: 25 mm radius, 160m length, 2*2808 bunches, 450 </a:t>
            </a:r>
            <a:r>
              <a:rPr lang="en-US" dirty="0" err="1" smtClean="0"/>
              <a:t>GeV</a:t>
            </a:r>
            <a:r>
              <a:rPr lang="en-US" dirty="0" smtClean="0"/>
              <a:t>, 1.15e11p/b, 1.4 ns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6488668"/>
            <a:ext cx="769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Apart from NEG, all other inner materials block most of the fields inside them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860</Words>
  <Application>Microsoft Office PowerPoint</Application>
  <PresentationFormat>On-screen Show (4:3)</PresentationFormat>
  <Paragraphs>257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Microsoft Equation 3.0</vt:lpstr>
      <vt:lpstr>Microsoft Equation</vt:lpstr>
      <vt:lpstr>Studies of impedance effects for a composite beam pipe for the experimental areas</vt:lpstr>
      <vt:lpstr>Context</vt:lpstr>
      <vt:lpstr>Material parameters used for the resistive wall impedance</vt:lpstr>
      <vt:lpstr>Resistive wall models</vt:lpstr>
      <vt:lpstr>Power loss due to the impedance</vt:lpstr>
      <vt:lpstr>Results for 1 layer</vt:lpstr>
      <vt:lpstr>1 and 2 layers</vt:lpstr>
      <vt:lpstr>Difference between single and more layers</vt:lpstr>
      <vt:lpstr>Results for 2 layers</vt:lpstr>
      <vt:lpstr>Results for 1 carbon layer</vt:lpstr>
      <vt:lpstr>Results for 1 carbon layer for flat top</vt:lpstr>
      <vt:lpstr>Preliminary conclusions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Studies for a new beam pipe for the experimental areas</dc:title>
  <dc:creator>bsalvant</dc:creator>
  <cp:lastModifiedBy>bsalvant</cp:lastModifiedBy>
  <cp:revision>110</cp:revision>
  <dcterms:created xsi:type="dcterms:W3CDTF">2011-06-06T14:42:00Z</dcterms:created>
  <dcterms:modified xsi:type="dcterms:W3CDTF">2011-06-08T07:00:23Z</dcterms:modified>
</cp:coreProperties>
</file>