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310" r:id="rId5"/>
    <p:sldId id="262" r:id="rId6"/>
    <p:sldId id="261" r:id="rId7"/>
    <p:sldId id="264" r:id="rId8"/>
    <p:sldId id="266" r:id="rId9"/>
    <p:sldId id="267" r:id="rId10"/>
    <p:sldId id="268" r:id="rId11"/>
    <p:sldId id="282" r:id="rId12"/>
    <p:sldId id="283" r:id="rId13"/>
    <p:sldId id="284" r:id="rId14"/>
    <p:sldId id="269" r:id="rId15"/>
    <p:sldId id="270" r:id="rId16"/>
    <p:sldId id="272" r:id="rId17"/>
    <p:sldId id="273" r:id="rId18"/>
    <p:sldId id="274" r:id="rId19"/>
    <p:sldId id="276" r:id="rId20"/>
    <p:sldId id="278" r:id="rId21"/>
    <p:sldId id="279" r:id="rId22"/>
    <p:sldId id="295" r:id="rId23"/>
    <p:sldId id="285" r:id="rId24"/>
    <p:sldId id="301" r:id="rId25"/>
    <p:sldId id="302" r:id="rId26"/>
    <p:sldId id="306" r:id="rId27"/>
    <p:sldId id="307" r:id="rId28"/>
    <p:sldId id="309" r:id="rId29"/>
    <p:sldId id="308" r:id="rId30"/>
    <p:sldId id="311" r:id="rId31"/>
    <p:sldId id="312" r:id="rId32"/>
    <p:sldId id="291" r:id="rId33"/>
    <p:sldId id="292" r:id="rId34"/>
    <p:sldId id="293" r:id="rId35"/>
    <p:sldId id="294" r:id="rId36"/>
    <p:sldId id="297" r:id="rId37"/>
    <p:sldId id="303" r:id="rId38"/>
    <p:sldId id="304" r:id="rId39"/>
    <p:sldId id="305" r:id="rId40"/>
    <p:sldId id="314" r:id="rId41"/>
    <p:sldId id="315" r:id="rId42"/>
    <p:sldId id="313" r:id="rId43"/>
    <p:sldId id="260" r:id="rId44"/>
    <p:sldId id="25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584" autoAdjust="0"/>
  </p:normalViewPr>
  <p:slideViewPr>
    <p:cSldViewPr>
      <p:cViewPr varScale="1">
        <p:scale>
          <a:sx n="68" d="100"/>
          <a:sy n="68" d="100"/>
        </p:scale>
        <p:origin x="-11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notesViewPr>
    <p:cSldViewPr>
      <p:cViewPr varScale="1">
        <p:scale>
          <a:sx n="65" d="100"/>
          <a:sy n="65" d="100"/>
        </p:scale>
        <p:origin x="-22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ctavio\CERN\Electron%20cloud\Scrubbing%20run%20April%202011\Firstnight_0604201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VGI.141.6L4.B.PR</a:t>
            </a:r>
          </a:p>
        </c:rich>
      </c:tx>
      <c:layout/>
      <c:overlay val="1"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'2ndExp141'!$A$5:$A$10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</c:numCache>
            </c:numRef>
          </c:xVal>
          <c:yVal>
            <c:numRef>
              <c:f>'2ndExp141'!$B$5:$B$10</c:f>
              <c:numCache>
                <c:formatCode>0.00E+00</c:formatCode>
                <c:ptCount val="6"/>
                <c:pt idx="0">
                  <c:v>2.2000000000000114E-8</c:v>
                </c:pt>
                <c:pt idx="1">
                  <c:v>5.2000000000000241E-8</c:v>
                </c:pt>
                <c:pt idx="2">
                  <c:v>8.2000000000000298E-8</c:v>
                </c:pt>
                <c:pt idx="3">
                  <c:v>1.1000000000000061E-7</c:v>
                </c:pt>
                <c:pt idx="4">
                  <c:v>1.5000000000000068E-7</c:v>
                </c:pt>
                <c:pt idx="5">
                  <c:v>1.8000000000000079E-7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'2ndExp141'!$A$2:$A$4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'2ndExp141'!$B$2:$B$4</c:f>
              <c:numCache>
                <c:formatCode>0.00E+00</c:formatCode>
                <c:ptCount val="3"/>
                <c:pt idx="0">
                  <c:v>1.7000000000000084E-9</c:v>
                </c:pt>
                <c:pt idx="1">
                  <c:v>2.2000000000000106E-9</c:v>
                </c:pt>
                <c:pt idx="2">
                  <c:v>1.1000000000000057E-8</c:v>
                </c:pt>
              </c:numCache>
            </c:numRef>
          </c:yVal>
        </c:ser>
        <c:axId val="96158080"/>
        <c:axId val="96160384"/>
      </c:scatterChart>
      <c:valAx>
        <c:axId val="96158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36-bunch trains in the machine</a:t>
                </a:r>
              </a:p>
            </c:rich>
          </c:tx>
          <c:layout/>
        </c:title>
        <c:numFmt formatCode="General" sourceLinked="1"/>
        <c:tickLblPos val="nextTo"/>
        <c:crossAx val="96160384"/>
        <c:crosses val="autoZero"/>
        <c:crossBetween val="midCat"/>
      </c:valAx>
      <c:valAx>
        <c:axId val="961603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 [mbar]</a:t>
                </a:r>
              </a:p>
            </c:rich>
          </c:tx>
          <c:layout/>
        </c:title>
        <c:numFmt formatCode="0.00E+00" sourceLinked="1"/>
        <c:tickLblPos val="nextTo"/>
        <c:crossAx val="96158080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96FD8-68A1-4A1A-8FC2-4111F3338AA7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322A1-A3FE-437F-B36E-0D35C6F20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22A1-A3FE-437F-B36E-0D35C6F204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2D19C-A00D-4FEA-8A52-08C533016BD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10CE-08D3-40B1-9261-D157D03499B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C56B-EE2C-4E9C-B118-95049C823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-ecloud-meetings.web.cern.ch/project-ecloud-meetings/meetings2010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ud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Main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ctivities and News from LHC e-Cloud Simulations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Frank Zimmermann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ICE Meeting 8 </a:t>
            </a:r>
            <a:r>
              <a:rPr lang="en-US" b="1" dirty="0">
                <a:solidFill>
                  <a:srgbClr val="FF0000"/>
                </a:solidFill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une 2011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ot_1p35_1p85_8p85_28p85_isobar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2514600" y="3276600"/>
            <a:ext cx="1219200" cy="1371600"/>
            <a:chOff x="2514600" y="3276600"/>
            <a:chExt cx="1219200" cy="1371600"/>
          </a:xfrm>
        </p:grpSpPr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324100" y="4152900"/>
              <a:ext cx="762000" cy="228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32766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d</a:t>
              </a:r>
              <a:r>
                <a:rPr lang="en-US" baseline="-25000" dirty="0" err="1" smtClean="0"/>
                <a:t>max</a:t>
              </a:r>
              <a:r>
                <a:rPr lang="en-US" dirty="0" smtClean="0"/>
                <a:t>=1.86</a:t>
              </a:r>
            </a:p>
            <a:p>
              <a:r>
                <a:rPr lang="en-US" dirty="0" smtClean="0"/>
                <a:t>R=0.25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ot_a_log_11x11_3r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533400"/>
            <a:ext cx="8839200" cy="6187440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5181600" y="4343400"/>
            <a:ext cx="2286000" cy="1143000"/>
            <a:chOff x="5029200" y="4495800"/>
            <a:chExt cx="2286000" cy="1143000"/>
          </a:xfrm>
        </p:grpSpPr>
        <p:sp>
          <p:nvSpPr>
            <p:cNvPr id="12" name="TextBox 11"/>
            <p:cNvSpPr txBox="1"/>
            <p:nvPr/>
          </p:nvSpPr>
          <p:spPr>
            <a:xfrm>
              <a:off x="5029200" y="44958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Approximately same SEY but much lower R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5219700" y="5219700"/>
              <a:ext cx="45720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2390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order fit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95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baseline="-25000" dirty="0" smtClean="0"/>
              <a:t>max</a:t>
            </a:r>
            <a:r>
              <a:rPr lang="en-US" dirty="0" smtClean="0"/>
              <a:t>~1.84</a:t>
            </a:r>
          </a:p>
          <a:p>
            <a:r>
              <a:rPr lang="en-US" dirty="0" smtClean="0"/>
              <a:t>R~0.1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ot_d_log_11x11_3rd_10percen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243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r>
              <a:rPr lang="en-US" b="1" dirty="0" smtClean="0"/>
              <a:t>aking </a:t>
            </a:r>
            <a:r>
              <a:rPr lang="en-US" b="1" dirty="0" smtClean="0"/>
              <a:t>an arbitrary </a:t>
            </a:r>
            <a:r>
              <a:rPr lang="en-US" b="1" dirty="0" smtClean="0">
                <a:solidFill>
                  <a:srgbClr val="FF0000"/>
                </a:solidFill>
              </a:rPr>
              <a:t>10% error in the pressure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order fit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39000" y="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0" y="457200"/>
            <a:ext cx="9144000" cy="6404452"/>
            <a:chOff x="0" y="457200"/>
            <a:chExt cx="9144000" cy="6404452"/>
          </a:xfrm>
        </p:grpSpPr>
        <p:grpSp>
          <p:nvGrpSpPr>
            <p:cNvPr id="3" name="Group 18"/>
            <p:cNvGrpSpPr/>
            <p:nvPr/>
          </p:nvGrpSpPr>
          <p:grpSpPr>
            <a:xfrm>
              <a:off x="0" y="457200"/>
              <a:ext cx="9144000" cy="6404452"/>
              <a:chOff x="0" y="457200"/>
              <a:chExt cx="9144000" cy="6404452"/>
            </a:xfrm>
          </p:grpSpPr>
          <p:pic>
            <p:nvPicPr>
              <p:cNvPr id="10" name="Picture 9" descr="Picture3.bmp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457200"/>
                <a:ext cx="9144000" cy="640445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343400" y="762000"/>
                <a:ext cx="2209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latin typeface="HElvetica" pitchFamily="34" charset="0"/>
                    <a:cs typeface="HElvetica" pitchFamily="34" charset="0"/>
                  </a:rPr>
                  <a:t>1.35</a:t>
                </a:r>
                <a:r>
                  <a:rPr lang="en-US" sz="1400" b="1" dirty="0" smtClean="0">
                    <a:latin typeface="HElvetica" pitchFamily="34" charset="0"/>
                    <a:cs typeface="HElvetica" pitchFamily="34" charset="0"/>
                  </a:rPr>
                  <a:t>, </a:t>
                </a:r>
                <a:r>
                  <a:rPr lang="en-US" sz="1400" b="1" dirty="0" smtClean="0">
                    <a:solidFill>
                      <a:srgbClr val="00FF00"/>
                    </a:solidFill>
                    <a:latin typeface="HElvetica" pitchFamily="34" charset="0"/>
                    <a:cs typeface="HElvetica" pitchFamily="34" charset="0"/>
                  </a:rPr>
                  <a:t>1.85</a:t>
                </a:r>
                <a:r>
                  <a:rPr lang="en-US" sz="1400" b="1" dirty="0" smtClean="0">
                    <a:latin typeface="HElvetica" pitchFamily="34" charset="0"/>
                    <a:cs typeface="HElvetica" pitchFamily="34" charset="0"/>
                  </a:rPr>
                  <a:t>, </a:t>
                </a:r>
                <a:r>
                  <a:rPr lang="en-US" sz="1400" b="1" dirty="0" smtClean="0">
                    <a:solidFill>
                      <a:srgbClr val="3333FF"/>
                    </a:solidFill>
                    <a:latin typeface="HElvetica" pitchFamily="34" charset="0"/>
                    <a:cs typeface="HElvetica" pitchFamily="34" charset="0"/>
                  </a:rPr>
                  <a:t>8.85</a:t>
                </a:r>
                <a:r>
                  <a:rPr lang="en-US" sz="1400" b="1" dirty="0" smtClean="0">
                    <a:latin typeface="HElvetica" pitchFamily="34" charset="0"/>
                    <a:cs typeface="HElvetica" pitchFamily="34" charset="0"/>
                  </a:rPr>
                  <a:t>, </a:t>
                </a:r>
                <a:r>
                  <a:rPr lang="en-US" sz="1400" b="1" dirty="0" smtClean="0">
                    <a:solidFill>
                      <a:srgbClr val="FF00FF"/>
                    </a:solidFill>
                    <a:latin typeface="HElvetica" pitchFamily="34" charset="0"/>
                    <a:cs typeface="HElvetica" pitchFamily="34" charset="0"/>
                  </a:rPr>
                  <a:t>28.85</a:t>
                </a:r>
                <a:r>
                  <a:rPr lang="en-US" sz="1400" b="1" dirty="0" smtClean="0">
                    <a:latin typeface="Symbol" pitchFamily="18" charset="2"/>
                    <a:cs typeface="HElvetica" pitchFamily="34" charset="0"/>
                  </a:rPr>
                  <a:t>m</a:t>
                </a:r>
                <a:r>
                  <a:rPr lang="en-US" sz="1400" b="1" dirty="0" smtClean="0">
                    <a:latin typeface="HElvetica" pitchFamily="34" charset="0"/>
                    <a:cs typeface="HElvetica" pitchFamily="34" charset="0"/>
                  </a:rPr>
                  <a:t>s</a:t>
                </a:r>
                <a:endParaRPr lang="en-US" sz="1400" b="1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76400" y="24384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dirty="0" smtClean="0"/>
                <a:t>aking </a:t>
              </a:r>
              <a:r>
                <a:rPr lang="en-US" b="1" dirty="0" smtClean="0"/>
                <a:t>an arbitrary </a:t>
              </a:r>
              <a:r>
                <a:rPr lang="en-US" b="1" dirty="0" smtClean="0">
                  <a:solidFill>
                    <a:srgbClr val="FF0000"/>
                  </a:solidFill>
                </a:rPr>
                <a:t>10% error in the pressure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41910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Should the solution be here?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4876800" y="4800600"/>
              <a:ext cx="838200" cy="60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2390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rd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order fit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4400" y="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2011 Scrubbing run – First night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914400" y="1524000"/>
            <a:ext cx="7010400" cy="1752600"/>
            <a:chOff x="914400" y="1524000"/>
            <a:chExt cx="7010400" cy="1752600"/>
          </a:xfrm>
        </p:grpSpPr>
        <p:sp>
          <p:nvSpPr>
            <p:cNvPr id="10" name="Rectangle 9"/>
            <p:cNvSpPr/>
            <p:nvPr/>
          </p:nvSpPr>
          <p:spPr>
            <a:xfrm>
              <a:off x="914400" y="1524000"/>
              <a:ext cx="762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338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524000"/>
              <a:ext cx="152400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914400" y="4343400"/>
            <a:ext cx="7010400" cy="1752600"/>
            <a:chOff x="914400" y="4343400"/>
            <a:chExt cx="7010400" cy="1752600"/>
          </a:xfrm>
        </p:grpSpPr>
        <p:sp>
          <p:nvSpPr>
            <p:cNvPr id="21" name="Rectangle 20"/>
            <p:cNvSpPr/>
            <p:nvPr/>
          </p:nvSpPr>
          <p:spPr>
            <a:xfrm>
              <a:off x="914400" y="4343400"/>
              <a:ext cx="762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40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46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338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912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484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676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72400" y="4343400"/>
              <a:ext cx="152400" cy="1752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526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624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91200" y="3669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676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4" name="Group 59"/>
          <p:cNvGrpSpPr/>
          <p:nvPr/>
        </p:nvGrpSpPr>
        <p:grpSpPr>
          <a:xfrm>
            <a:off x="4038600" y="685800"/>
            <a:ext cx="4419600" cy="2819400"/>
            <a:chOff x="4038600" y="685800"/>
            <a:chExt cx="4419600" cy="2819400"/>
          </a:xfrm>
        </p:grpSpPr>
        <p:grpSp>
          <p:nvGrpSpPr>
            <p:cNvPr id="5" name="Group 52"/>
            <p:cNvGrpSpPr/>
            <p:nvPr/>
          </p:nvGrpSpPr>
          <p:grpSpPr>
            <a:xfrm>
              <a:off x="7010400" y="1371600"/>
              <a:ext cx="1447800" cy="2133600"/>
              <a:chOff x="7010400" y="1371600"/>
              <a:chExt cx="1447800" cy="21336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6743700" y="17907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6591300" y="17907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038600" y="685800"/>
              <a:ext cx="396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Injection interlock due to BIC sanity checks not performed in the last 25 hours</a:t>
              </a:r>
              <a:endParaRPr lang="en-US" sz="16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6553200" y="1219200"/>
              <a:ext cx="7620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0"/>
          <p:cNvGrpSpPr/>
          <p:nvPr/>
        </p:nvGrpSpPr>
        <p:grpSpPr>
          <a:xfrm>
            <a:off x="3733800" y="4114800"/>
            <a:ext cx="4648200" cy="2731532"/>
            <a:chOff x="3733800" y="4114800"/>
            <a:chExt cx="4648200" cy="2731532"/>
          </a:xfrm>
        </p:grpSpPr>
        <p:grpSp>
          <p:nvGrpSpPr>
            <p:cNvPr id="9" name="Group 51"/>
            <p:cNvGrpSpPr/>
            <p:nvPr/>
          </p:nvGrpSpPr>
          <p:grpSpPr>
            <a:xfrm>
              <a:off x="4267200" y="4114800"/>
              <a:ext cx="4114800" cy="2209800"/>
              <a:chOff x="4267200" y="4114800"/>
              <a:chExt cx="4114800" cy="22098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6667500" y="45339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5067300" y="46101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4914900" y="46101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3695700" y="4914901"/>
                <a:ext cx="1981200" cy="533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6667500" y="4533900"/>
                <a:ext cx="2133600" cy="12954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3619500" y="4838700"/>
                <a:ext cx="1981200" cy="685800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3733800" y="64770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Pressure close to the thresholds</a:t>
              </a:r>
              <a:endParaRPr lang="en-US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4648200" y="60960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1066800" y="83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wanted: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rstnightover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46356"/>
            <a:ext cx="8620374" cy="5354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6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4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421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2011 Scrubbing run – First night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lot_4p0_6p0_isobars_230eV_Scrubb20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457200"/>
            <a:ext cx="9144000" cy="64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00" y="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2011 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ot_a_log_11x11_3r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457200"/>
            <a:ext cx="9144000" cy="640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2011 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752600" y="1219200"/>
            <a:ext cx="4114800" cy="4495800"/>
            <a:chOff x="1752600" y="1219200"/>
            <a:chExt cx="4114800" cy="4495800"/>
          </a:xfrm>
        </p:grpSpPr>
        <p:grpSp>
          <p:nvGrpSpPr>
            <p:cNvPr id="3" name="Group 8"/>
            <p:cNvGrpSpPr/>
            <p:nvPr/>
          </p:nvGrpSpPr>
          <p:grpSpPr>
            <a:xfrm>
              <a:off x="4191000" y="3962400"/>
              <a:ext cx="1676400" cy="1676400"/>
              <a:chOff x="2286000" y="3200400"/>
              <a:chExt cx="1676400" cy="1676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286000" y="40386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2724150" y="3752850"/>
                <a:ext cx="457200" cy="1143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590800" y="32004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[1.86, 0.12]</a:t>
                </a:r>
                <a:endParaRPr lang="en-US" dirty="0"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1752600" y="4038600"/>
              <a:ext cx="1676400" cy="1676400"/>
              <a:chOff x="2286000" y="3200400"/>
              <a:chExt cx="1676400" cy="1676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286000" y="40386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2724150" y="3752850"/>
                <a:ext cx="457200" cy="1143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590800" y="32004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[1.70, 0.11]</a:t>
                </a:r>
                <a:endParaRPr lang="en-US" dirty="0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1752600" y="1219200"/>
              <a:ext cx="2895600" cy="902732"/>
              <a:chOff x="2286000" y="4038600"/>
              <a:chExt cx="2895600" cy="9027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286000" y="4038600"/>
                <a:ext cx="838200" cy="838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3200400" y="4572000"/>
                <a:ext cx="685800" cy="762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810000" y="4572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[1.86, 0.12]</a:t>
                </a:r>
                <a:endParaRPr lang="en-US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6324600" y="182880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order </a:t>
            </a:r>
            <a:r>
              <a:rPr lang="en-US" sz="2400" b="1" dirty="0" smtClean="0"/>
              <a:t>fit</a:t>
            </a:r>
          </a:p>
          <a:p>
            <a:r>
              <a:rPr lang="en-US" sz="2400" b="1" dirty="0" smtClean="0"/>
              <a:t>to simulated fluxes in order</a:t>
            </a:r>
            <a:endParaRPr lang="en-US" sz="2400" b="1" dirty="0" smtClean="0"/>
          </a:p>
          <a:p>
            <a:r>
              <a:rPr lang="en-US" sz="2400" b="1" dirty="0" smtClean="0"/>
              <a:t>t</a:t>
            </a:r>
            <a:r>
              <a:rPr lang="en-US" sz="2400" b="1" dirty="0" smtClean="0"/>
              <a:t>o reduce local effect of statistical fluctuations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62400" y="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2011 P vs.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8305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experiment </a:t>
            </a:r>
            <a:r>
              <a:rPr lang="en-US" sz="2000" dirty="0" smtClean="0"/>
              <a:t>could not be carried out as planned due to several reasons: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	- 225 ns batch spacing not available</a:t>
            </a:r>
          </a:p>
          <a:p>
            <a:pPr lvl="1"/>
            <a:r>
              <a:rPr lang="en-US" sz="2000" dirty="0" smtClean="0"/>
              <a:t>	- </a:t>
            </a:r>
            <a:r>
              <a:rPr lang="en-US" sz="2000" dirty="0" smtClean="0"/>
              <a:t>satellite </a:t>
            </a:r>
            <a:r>
              <a:rPr lang="en-US" sz="2000" dirty="0" smtClean="0"/>
              <a:t>bunches in SPS (delay + 5000 RF buckets shift)</a:t>
            </a:r>
          </a:p>
          <a:p>
            <a:pPr lvl="1"/>
            <a:r>
              <a:rPr lang="en-US" sz="2000" dirty="0" smtClean="0"/>
              <a:t>	- </a:t>
            </a:r>
            <a:r>
              <a:rPr lang="en-US" sz="2000" i="1" dirty="0" smtClean="0"/>
              <a:t>P</a:t>
            </a:r>
            <a:r>
              <a:rPr lang="en-US" sz="2000" dirty="0" smtClean="0"/>
              <a:t> close to thresholds for Beam 2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	- </a:t>
            </a:r>
            <a:r>
              <a:rPr lang="en-US" sz="2000" dirty="0" smtClean="0"/>
              <a:t>injection </a:t>
            </a:r>
            <a:r>
              <a:rPr lang="en-US" sz="2000" dirty="0" smtClean="0"/>
              <a:t>interlock (BIC sanity check)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only </a:t>
            </a:r>
            <a:r>
              <a:rPr lang="en-US" sz="2000" dirty="0" smtClean="0"/>
              <a:t>three points (2 relative measurements) </a:t>
            </a:r>
            <a:r>
              <a:rPr lang="en-US" sz="2000" dirty="0" smtClean="0"/>
              <a:t>and solely for </a:t>
            </a:r>
            <a:r>
              <a:rPr lang="en-US" sz="2000" dirty="0" smtClean="0"/>
              <a:t>beam 1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pressure did </a:t>
            </a:r>
            <a:r>
              <a:rPr lang="en-US" sz="2000" dirty="0" smtClean="0"/>
              <a:t>not stabilize in the time used for the first batch </a:t>
            </a:r>
            <a:r>
              <a:rPr lang="en-US" sz="2000" dirty="0" err="1" smtClean="0"/>
              <a:t>spacings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s</a:t>
            </a:r>
            <a:r>
              <a:rPr lang="en-US" sz="2000" dirty="0" smtClean="0"/>
              <a:t>imulations do not give </a:t>
            </a:r>
            <a:r>
              <a:rPr lang="en-US" sz="2000" dirty="0" smtClean="0"/>
              <a:t>clear agreement (a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point would be needed for </a:t>
            </a:r>
            <a:r>
              <a:rPr lang="en-US" sz="2000" dirty="0" smtClean="0"/>
              <a:t> </a:t>
            </a:r>
            <a:r>
              <a:rPr lang="en-US" sz="2000" dirty="0" smtClean="0"/>
              <a:t>verification)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Nevertheless </a:t>
            </a:r>
            <a:r>
              <a:rPr lang="en-US" sz="2000" dirty="0" smtClean="0"/>
              <a:t>possible </a:t>
            </a:r>
            <a:r>
              <a:rPr lang="en-US" sz="2000" dirty="0" smtClean="0"/>
              <a:t>solution in the same region as </a:t>
            </a:r>
            <a:r>
              <a:rPr lang="en-US" sz="2000" dirty="0" smtClean="0"/>
              <a:t>for</a:t>
            </a:r>
            <a:r>
              <a:rPr lang="en-US" sz="2000" dirty="0" smtClean="0"/>
              <a:t> </a:t>
            </a:r>
            <a:r>
              <a:rPr lang="en-US" sz="2000" dirty="0" smtClean="0"/>
              <a:t>2010 experiment 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and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fits have been done, showing both similar solutions 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unfortunately</a:t>
            </a:r>
            <a:r>
              <a:rPr lang="en-US" sz="2000" dirty="0" smtClean="0"/>
              <a:t>, </a:t>
            </a:r>
            <a:r>
              <a:rPr lang="en-US" sz="2000" dirty="0" smtClean="0"/>
              <a:t>experiment not </a:t>
            </a:r>
            <a:r>
              <a:rPr lang="en-US" sz="2000" dirty="0" smtClean="0"/>
              <a:t>repeated at the </a:t>
            </a:r>
            <a:r>
              <a:rPr lang="en-US" sz="2000" dirty="0" smtClean="0"/>
              <a:t>end of </a:t>
            </a:r>
            <a:r>
              <a:rPr lang="en-US" sz="2000" dirty="0" smtClean="0"/>
              <a:t>the scrubbing run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nd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“experiment”: 2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 batch spacing – P linearity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28600" y="990600"/>
          <a:ext cx="8690750" cy="548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1295400" y="4495800"/>
            <a:ext cx="2209800" cy="1066800"/>
            <a:chOff x="1295400" y="4495800"/>
            <a:chExt cx="2209800" cy="1066800"/>
          </a:xfrm>
        </p:grpSpPr>
        <p:sp>
          <p:nvSpPr>
            <p:cNvPr id="8" name="TextBox 7"/>
            <p:cNvSpPr txBox="1"/>
            <p:nvPr/>
          </p:nvSpPr>
          <p:spPr>
            <a:xfrm>
              <a:off x="1295400" y="44958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Exponential growth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1752600" y="5105400"/>
              <a:ext cx="685800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6629400" y="2971800"/>
            <a:ext cx="1752600" cy="978932"/>
            <a:chOff x="6629400" y="2971800"/>
            <a:chExt cx="1752600" cy="978932"/>
          </a:xfrm>
        </p:grpSpPr>
        <p:sp>
          <p:nvSpPr>
            <p:cNvPr id="14" name="TextBox 13"/>
            <p:cNvSpPr txBox="1"/>
            <p:nvPr/>
          </p:nvSpPr>
          <p:spPr>
            <a:xfrm>
              <a:off x="6629400" y="3581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 behavior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6629400" y="2971800"/>
              <a:ext cx="60960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/>
          <p:cNvGrpSpPr/>
          <p:nvPr/>
        </p:nvGrpSpPr>
        <p:grpSpPr>
          <a:xfrm>
            <a:off x="3886200" y="5193268"/>
            <a:ext cx="2057400" cy="369332"/>
            <a:chOff x="3886200" y="5193268"/>
            <a:chExt cx="2057400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4648200" y="5193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Saturation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rot="10800000">
              <a:off x="3886200" y="5334000"/>
              <a:ext cx="762000" cy="439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9"/>
          <p:cNvGrpSpPr/>
          <p:nvPr/>
        </p:nvGrpSpPr>
        <p:grpSpPr>
          <a:xfrm>
            <a:off x="2209800" y="2133600"/>
            <a:ext cx="3781035" cy="3531420"/>
            <a:chOff x="2025380" y="1676400"/>
            <a:chExt cx="3781035" cy="3531420"/>
          </a:xfrm>
        </p:grpSpPr>
        <p:sp>
          <p:nvSpPr>
            <p:cNvPr id="15" name="Oval 14"/>
            <p:cNvSpPr/>
            <p:nvPr/>
          </p:nvSpPr>
          <p:spPr>
            <a:xfrm rot="19968101">
              <a:off x="2025380" y="3432980"/>
              <a:ext cx="3781035" cy="17748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400" y="1676400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 could get contour plots from this points…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7" idx="2"/>
            </p:cNvCxnSpPr>
            <p:nvPr/>
          </p:nvCxnSpPr>
          <p:spPr>
            <a:xfrm rot="16200000" flipH="1">
              <a:off x="3275916" y="2742515"/>
              <a:ext cx="1030069" cy="1905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-cloud simulation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12 </a:t>
            </a:r>
            <a:r>
              <a:rPr lang="en-US" dirty="0" smtClean="0"/>
              <a:t>meetings since 26 November 2010</a:t>
            </a:r>
          </a:p>
          <a:p>
            <a:r>
              <a:rPr lang="en-US" dirty="0" smtClean="0"/>
              <a:t>summary notes (thanks to Octavio) and all presentations available at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2"/>
              </a:rPr>
              <a:t>https://project-ecloud-meetings.web.cern.ch/project-ecloud-meetings/meetings2010.htm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regular participants: Gianluigi Arduini, Chandra Bhat, Octavio Dominguez, Kevin Li, Humberto Maury, Elias Metral, Tatiana Pieloni, </a:t>
            </a:r>
            <a:r>
              <a:rPr lang="en-US" sz="2800" dirty="0" smtClean="0"/>
              <a:t>Giovanni Rumolo, Frank </a:t>
            </a:r>
            <a:r>
              <a:rPr lang="en-US" sz="2800" dirty="0" smtClean="0"/>
              <a:t>Zimmermann, </a:t>
            </a:r>
            <a:r>
              <a:rPr lang="en-US" sz="2800" i="1" dirty="0" smtClean="0"/>
              <a:t>+ </a:t>
            </a:r>
            <a:r>
              <a:rPr lang="en-US" sz="2800" i="1" dirty="0" err="1" smtClean="0"/>
              <a:t>Alexey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Burov</a:t>
            </a:r>
            <a:endParaRPr lang="en-US" sz="2800" i="1" dirty="0" smtClean="0"/>
          </a:p>
          <a:p>
            <a:r>
              <a:rPr lang="en-US" sz="2800" dirty="0" smtClean="0"/>
              <a:t>special guests: Giuliano Franchetti, Wolfgang </a:t>
            </a:r>
            <a:r>
              <a:rPr lang="en-US" sz="2800" dirty="0" err="1" smtClean="0"/>
              <a:t>Hoefle</a:t>
            </a:r>
            <a:r>
              <a:rPr lang="en-US" sz="2800" dirty="0" smtClean="0"/>
              <a:t>, </a:t>
            </a:r>
            <a:r>
              <a:rPr lang="en-US" sz="2800" dirty="0" err="1" smtClean="0"/>
              <a:t>Ubaldo</a:t>
            </a:r>
            <a:r>
              <a:rPr lang="en-US" sz="2800" dirty="0" smtClean="0"/>
              <a:t> </a:t>
            </a:r>
            <a:r>
              <a:rPr lang="en-US" sz="2800" dirty="0" err="1" smtClean="0"/>
              <a:t>Iriso</a:t>
            </a:r>
            <a:r>
              <a:rPr lang="en-US" sz="2800" dirty="0" smtClean="0"/>
              <a:t>, Kazuhito </a:t>
            </a:r>
            <a:r>
              <a:rPr lang="en-US" sz="2800" dirty="0" smtClean="0"/>
              <a:t>Ohmi, EPFL team</a:t>
            </a:r>
            <a:endParaRPr lang="en-US" sz="2800" dirty="0" smtClean="0"/>
          </a:p>
          <a:p>
            <a:r>
              <a:rPr lang="en-US" dirty="0" err="1" smtClean="0"/>
              <a:t>A</a:t>
            </a:r>
            <a:r>
              <a:rPr lang="en-US" dirty="0" err="1" smtClean="0"/>
              <a:t>ccNet</a:t>
            </a:r>
            <a:r>
              <a:rPr lang="en-US" dirty="0" smtClean="0"/>
              <a:t> CERN-GSI </a:t>
            </a:r>
            <a:r>
              <a:rPr lang="en-US" dirty="0" smtClean="0"/>
              <a:t>e-cloud workshop, </a:t>
            </a:r>
            <a:r>
              <a:rPr lang="en-US" dirty="0" smtClean="0"/>
              <a:t>7-8.03.2011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ot_4p0_6p0_and_linearity_Scrubb20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2011 scrubbing -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first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night experiments together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3429000"/>
            <a:ext cx="16002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Considering 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457200"/>
            <a:ext cx="9144000" cy="6400800"/>
            <a:chOff x="0" y="228600"/>
            <a:chExt cx="9144000" cy="6400800"/>
          </a:xfrm>
        </p:grpSpPr>
        <p:pic>
          <p:nvPicPr>
            <p:cNvPr id="6" name="Picture 5" descr="plot_log_3rd_both_a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57400" y="1447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2b</a:t>
              </a:r>
              <a:r>
                <a:rPr lang="en-US" b="1" dirty="0" smtClean="0">
                  <a:solidFill>
                    <a:srgbClr val="FF0000"/>
                  </a:solidFill>
                </a:rPr>
                <a:t>/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1b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53400" y="4572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FF66"/>
                  </a:solidFill>
                  <a:latin typeface="Symbol" pitchFamily="18" charset="2"/>
                </a:rPr>
                <a:t>f</a:t>
              </a:r>
              <a:r>
                <a:rPr lang="en-US" b="1" baseline="-25000" dirty="0">
                  <a:solidFill>
                    <a:srgbClr val="66FF66"/>
                  </a:solidFill>
                </a:rPr>
                <a:t>3</a:t>
              </a:r>
              <a:r>
                <a:rPr lang="en-US" b="1" baseline="-25000" dirty="0" smtClean="0">
                  <a:solidFill>
                    <a:srgbClr val="66FF66"/>
                  </a:solidFill>
                </a:rPr>
                <a:t>b</a:t>
              </a:r>
              <a:r>
                <a:rPr lang="en-US" b="1" dirty="0" smtClean="0">
                  <a:solidFill>
                    <a:srgbClr val="66FF66"/>
                  </a:solidFill>
                </a:rPr>
                <a:t>/</a:t>
              </a:r>
              <a:r>
                <a:rPr lang="en-US" b="1" dirty="0" smtClean="0">
                  <a:solidFill>
                    <a:srgbClr val="66FF66"/>
                  </a:solidFill>
                  <a:latin typeface="Symbol" pitchFamily="18" charset="2"/>
                </a:rPr>
                <a:t>f</a:t>
              </a:r>
              <a:r>
                <a:rPr lang="en-US" b="1" baseline="-25000" dirty="0" smtClean="0">
                  <a:solidFill>
                    <a:srgbClr val="66FF66"/>
                  </a:solidFill>
                </a:rPr>
                <a:t>1b</a:t>
              </a:r>
              <a:endParaRPr lang="en-US" b="1" baseline="-25000" dirty="0">
                <a:solidFill>
                  <a:srgbClr val="66FF6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990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FF"/>
                  </a:solidFill>
                  <a:latin typeface="Symbol" pitchFamily="18" charset="2"/>
                </a:rPr>
                <a:t>f</a:t>
              </a:r>
              <a:r>
                <a:rPr lang="en-US" b="1" baseline="-25000" dirty="0">
                  <a:solidFill>
                    <a:srgbClr val="FF00FF"/>
                  </a:solidFill>
                </a:rPr>
                <a:t>5</a:t>
              </a:r>
              <a:r>
                <a:rPr lang="en-US" b="1" baseline="-25000" dirty="0" smtClean="0">
                  <a:solidFill>
                    <a:srgbClr val="FF00FF"/>
                  </a:solidFill>
                </a:rPr>
                <a:t>b</a:t>
              </a:r>
              <a:r>
                <a:rPr lang="en-US" b="1" dirty="0" smtClean="0">
                  <a:solidFill>
                    <a:srgbClr val="FF00FF"/>
                  </a:solidFill>
                </a:rPr>
                <a:t>/</a:t>
              </a:r>
              <a:r>
                <a:rPr lang="en-US" b="1" dirty="0" smtClean="0">
                  <a:solidFill>
                    <a:srgbClr val="FF00FF"/>
                  </a:solidFill>
                  <a:latin typeface="Symbol" pitchFamily="18" charset="2"/>
                </a:rPr>
                <a:t>f</a:t>
              </a:r>
              <a:r>
                <a:rPr lang="en-US" b="1" baseline="-25000" dirty="0" smtClean="0">
                  <a:solidFill>
                    <a:srgbClr val="FF00FF"/>
                  </a:solidFill>
                </a:rPr>
                <a:t>1b</a:t>
              </a:r>
              <a:endParaRPr lang="en-US" b="1" baseline="-25000" dirty="0">
                <a:solidFill>
                  <a:srgbClr val="FF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1219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Symbol" pitchFamily="18" charset="2"/>
                </a:rPr>
                <a:t>f</a:t>
              </a:r>
              <a:r>
                <a:rPr lang="en-US" b="1" baseline="-25000" dirty="0">
                  <a:solidFill>
                    <a:srgbClr val="0000FF"/>
                  </a:solidFill>
                </a:rPr>
                <a:t>4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b</a:t>
              </a:r>
              <a:r>
                <a:rPr lang="en-US" b="1" dirty="0" smtClean="0">
                  <a:solidFill>
                    <a:srgbClr val="0000FF"/>
                  </a:solidFill>
                </a:rPr>
                <a:t>/</a:t>
              </a:r>
              <a:r>
                <a:rPr lang="en-US" b="1" dirty="0" smtClean="0">
                  <a:solidFill>
                    <a:srgbClr val="0000FF"/>
                  </a:solidFill>
                  <a:latin typeface="Symbol" pitchFamily="18" charset="2"/>
                </a:rPr>
                <a:t>f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1b</a:t>
              </a:r>
              <a:endParaRPr lang="en-US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4495800"/>
              <a:ext cx="990600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FFFF"/>
                  </a:solidFill>
                  <a:latin typeface="Symbol" pitchFamily="18" charset="2"/>
                </a:rPr>
                <a:t>f</a:t>
              </a:r>
              <a:r>
                <a:rPr lang="en-US" b="1" baseline="-25000" dirty="0" smtClean="0">
                  <a:solidFill>
                    <a:srgbClr val="00FFFF"/>
                  </a:solidFill>
                </a:rPr>
                <a:t>4us</a:t>
              </a:r>
              <a:r>
                <a:rPr lang="en-US" b="1" dirty="0" smtClean="0">
                  <a:solidFill>
                    <a:srgbClr val="00FFFF"/>
                  </a:solidFill>
                </a:rPr>
                <a:t>/</a:t>
              </a:r>
              <a:r>
                <a:rPr lang="en-US" b="1" dirty="0" smtClean="0">
                  <a:solidFill>
                    <a:srgbClr val="00FFFF"/>
                  </a:solidFill>
                  <a:latin typeface="Symbol" pitchFamily="18" charset="2"/>
                </a:rPr>
                <a:t>f</a:t>
              </a:r>
              <a:r>
                <a:rPr lang="en-US" b="1" baseline="-25000" dirty="0" smtClean="0">
                  <a:solidFill>
                    <a:srgbClr val="00FFFF"/>
                  </a:solidFill>
                </a:rPr>
                <a:t>2us</a:t>
              </a:r>
              <a:endParaRPr lang="en-US" b="1" baseline="-25000" dirty="0">
                <a:solidFill>
                  <a:srgbClr val="00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1143000"/>
              <a:ext cx="990600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Symbol" pitchFamily="18" charset="2"/>
                </a:rPr>
                <a:t>f</a:t>
              </a:r>
              <a:r>
                <a:rPr lang="en-US" baseline="-25000" dirty="0">
                  <a:solidFill>
                    <a:srgbClr val="FFFF00"/>
                  </a:solidFill>
                </a:rPr>
                <a:t>6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us</a:t>
              </a:r>
              <a:r>
                <a:rPr lang="en-US" dirty="0" smtClean="0">
                  <a:solidFill>
                    <a:srgbClr val="FFFF00"/>
                  </a:solidFill>
                </a:rPr>
                <a:t>/</a:t>
              </a:r>
              <a:r>
                <a:rPr lang="en-US" dirty="0" smtClean="0">
                  <a:solidFill>
                    <a:srgbClr val="FFFF00"/>
                  </a:solidFill>
                  <a:latin typeface="Symbol" pitchFamily="18" charset="2"/>
                </a:rPr>
                <a:t>f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2us</a:t>
              </a:r>
              <a:endParaRPr lang="en-US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2011 scrubbing -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first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night experiments together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3429000"/>
            <a:ext cx="2438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order fit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est </a:t>
            </a:r>
            <a:r>
              <a:rPr lang="en-US" dirty="0" smtClean="0"/>
              <a:t>estimate </a:t>
            </a:r>
            <a:r>
              <a:rPr lang="en-US" dirty="0" smtClean="0"/>
              <a:t>for LSS surface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2 Nov. 2010: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=1.85±0.05, R=0.15±0.1</a:t>
            </a:r>
          </a:p>
          <a:p>
            <a:r>
              <a:rPr lang="en-US" dirty="0" smtClean="0"/>
              <a:t>6 April 2011: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=1.89±0.05, R=0.15±0.1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at same </a:t>
            </a:r>
            <a:r>
              <a:rPr lang="en-US" dirty="0" smtClean="0"/>
              <a:t>ionization gauge, </a:t>
            </a:r>
            <a:r>
              <a:rPr lang="en-US" i="1" dirty="0" smtClean="0"/>
              <a:t>b</a:t>
            </a:r>
            <a:r>
              <a:rPr lang="en-US" dirty="0" smtClean="0"/>
              <a:t>=40 </a:t>
            </a:r>
            <a:r>
              <a:rPr lang="en-US" dirty="0" smtClean="0"/>
              <a:t>mm, single beam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</a:t>
            </a:r>
            <a:r>
              <a:rPr lang="en-US" dirty="0" smtClean="0"/>
              <a:t>o evidence for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reduction due to surface conditioning at this location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threshold-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82" y="1905000"/>
            <a:ext cx="8554918" cy="426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57200" y="609600"/>
            <a:ext cx="66503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Calibri" pitchFamily="34" charset="0"/>
              </a:rPr>
              <a:t>multipacting</a:t>
            </a:r>
            <a:r>
              <a:rPr lang="en-US" sz="3200" b="1" dirty="0">
                <a:latin typeface="Calibri" pitchFamily="34" charset="0"/>
              </a:rPr>
              <a:t> threshold in the LHC arcs</a:t>
            </a:r>
          </a:p>
          <a:p>
            <a:r>
              <a:rPr lang="en-US" sz="3200" b="1" dirty="0">
                <a:latin typeface="Calibri" pitchFamily="34" charset="0"/>
              </a:rPr>
              <a:t>		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010400" y="2438400"/>
            <a:ext cx="1345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H.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Maury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December 2010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rc heat load – some 2010 data</a:t>
            </a:r>
            <a:endParaRPr lang="en-US" dirty="0"/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29" y="1066800"/>
            <a:ext cx="4486835" cy="2933700"/>
          </a:xfrm>
          <a:prstGeom prst="rect">
            <a:avLst/>
          </a:prstGeom>
          <a:noFill/>
        </p:spPr>
      </p:pic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629" y="1066800"/>
            <a:ext cx="4414371" cy="28956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5068" tIns="722085" rIns="895068" bIns="639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7629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457200" algn="l"/>
                <a:tab pos="7207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04800" y="4128701"/>
            <a:ext cx="84957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20725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Heat load measured in the beam screen of the cells 21L3, 33L6, 13R7 during injection and ramp of 108 bunches before (left) ~30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mW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/m/beam ) and after (right) the 2010 scrubbing run.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 descr="\\cern.ch\dfs\Users\a\arduini\Documents\MyDocs\PAPERS\2010\50nswith1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029200"/>
            <a:ext cx="541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089352" y="6488668"/>
            <a:ext cx="11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Arduini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rc heat load – some 2011 data</a:t>
            </a:r>
            <a:endParaRPr 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5068" tIns="722085" rIns="895068" bIns="63956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7629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457200" algn="l"/>
                <a:tab pos="7207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20440" y="838200"/>
          <a:ext cx="5623560" cy="2506218"/>
        </p:xfrm>
        <a:graphic>
          <a:graphicData uri="http://schemas.openxmlformats.org/drawingml/2006/table">
            <a:tbl>
              <a:tblPr/>
              <a:tblGrid>
                <a:gridCol w="769620"/>
                <a:gridCol w="547370"/>
                <a:gridCol w="684530"/>
                <a:gridCol w="565150"/>
                <a:gridCol w="809625"/>
                <a:gridCol w="639445"/>
                <a:gridCol w="1007110"/>
                <a:gridCol w="600710"/>
              </a:tblGrid>
              <a:tr h="571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Injection #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RF bucket #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Bunch spacing [ns]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Bunches/inj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Spacing between PS trains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PS trains/injection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pilot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pilot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ring_2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5441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04800"/>
            <a:ext cx="3810000" cy="39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Fill 1704 (13/4/2011 – 12:16 to 16:47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Filling scheme (for both beams): 228 bunches/beam - Average intensity 1.22 e 11 p/bunch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(first ramp after scrubbing): 50ns_1164b_36x2bi_18inj_scrub (cut at 228 bunches)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Emittances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at injection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834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16" descr="G:\Workspaces\a\arduini_studies\MDs\LHCecloud\Scrubbingrun2011\heat_load\heat loads 13April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495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191000" y="4800600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70-80 </a:t>
            </a:r>
            <a:r>
              <a:rPr lang="en-US" dirty="0" err="1" smtClean="0"/>
              <a:t>mW</a:t>
            </a:r>
            <a:r>
              <a:rPr lang="en-US" dirty="0" smtClean="0"/>
              <a:t>/m/beam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3733800"/>
            <a:ext cx="2383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trains of 72 bunches</a:t>
            </a:r>
          </a:p>
          <a:p>
            <a:r>
              <a:rPr lang="en-US" dirty="0" smtClean="0"/>
              <a:t>spaced </a:t>
            </a:r>
            <a:r>
              <a:rPr lang="en-US" dirty="0" err="1" smtClean="0"/>
              <a:t>alternatingly</a:t>
            </a:r>
            <a:endParaRPr lang="en-US" dirty="0" smtClean="0"/>
          </a:p>
          <a:p>
            <a:r>
              <a:rPr lang="en-US" dirty="0" smtClean="0"/>
              <a:t>by 225 ns and by 1.1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89352" y="6488668"/>
            <a:ext cx="11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Arduini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0"/>
          <a:ext cx="9818043" cy="6858000"/>
        </p:xfrm>
        <a:graphic>
          <a:graphicData uri="http://schemas.openxmlformats.org/presentationml/2006/ole">
            <p:oleObj spid="_x0000_s39938" name="Graph" r:id="rId3" imgW="4154400" imgH="290160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si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mulated 2011 heat load versus </a:t>
            </a:r>
            <a:r>
              <a:rPr lang="en-US" sz="3200" b="1" dirty="0" err="1" smtClean="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sz="32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endParaRPr lang="en-US" sz="3200" b="1" baseline="-250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2133600"/>
            <a:ext cx="67818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175260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70 </a:t>
            </a:r>
            <a:r>
              <a:rPr lang="en-US" sz="2400" b="1" dirty="0" err="1" smtClean="0">
                <a:solidFill>
                  <a:srgbClr val="FF0000"/>
                </a:solidFill>
              </a:rPr>
              <a:t>mW</a:t>
            </a:r>
            <a:r>
              <a:rPr lang="en-US" sz="2400" b="1" dirty="0" smtClean="0">
                <a:solidFill>
                  <a:srgbClr val="FF0000"/>
                </a:solidFill>
              </a:rPr>
              <a:t>/m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t.load.contour.p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384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s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imulated heat load in </a:t>
            </a:r>
            <a:r>
              <a:rPr lang="en-US" sz="3200" b="1" dirty="0" err="1" smtClean="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sz="3200" b="1" baseline="-25000" dirty="0" err="1" smtClean="0">
                <a:solidFill>
                  <a:schemeClr val="tx2"/>
                </a:solidFill>
                <a:latin typeface="Calibri" pitchFamily="34" charset="0"/>
              </a:rPr>
              <a:t>max</a:t>
            </a:r>
            <a:r>
              <a:rPr lang="en-US" sz="3200" b="1" baseline="-25000" dirty="0" smtClean="0">
                <a:solidFill>
                  <a:schemeClr val="tx2"/>
                </a:solidFill>
                <a:latin typeface="Calibri" pitchFamily="34" charset="0"/>
              </a:rPr>
              <a:t>-R 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plane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114800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</a:t>
            </a:r>
            <a:r>
              <a:rPr lang="en-US" b="1" dirty="0" smtClean="0">
                <a:solidFill>
                  <a:srgbClr val="0000CC"/>
                </a:solidFill>
              </a:rPr>
              <a:t>easured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h</a:t>
            </a:r>
            <a:r>
              <a:rPr lang="en-US" b="1" dirty="0" smtClean="0">
                <a:solidFill>
                  <a:srgbClr val="0000CC"/>
                </a:solidFill>
              </a:rPr>
              <a:t>eat load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c</a:t>
            </a:r>
            <a:r>
              <a:rPr lang="en-US" b="1" dirty="0" smtClean="0">
                <a:solidFill>
                  <a:srgbClr val="0000CC"/>
                </a:solidFill>
              </a:rPr>
              <a:t>orresponds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t</a:t>
            </a:r>
            <a:r>
              <a:rPr lang="en-US" b="1" dirty="0" smtClean="0">
                <a:solidFill>
                  <a:srgbClr val="0000CC"/>
                </a:solidFill>
              </a:rPr>
              <a:t>o blue region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6565" y="629084"/>
          <a:ext cx="8917435" cy="6228916"/>
        </p:xfrm>
        <a:graphic>
          <a:graphicData uri="http://schemas.openxmlformats.org/presentationml/2006/ole">
            <p:oleObj spid="_x0000_s43010" name="Graph" r:id="rId3" imgW="4154400" imgH="290160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Calibri" pitchFamily="34" charset="0"/>
              </a:rPr>
              <a:t>m</a:t>
            </a:r>
            <a:r>
              <a:rPr lang="en-US" sz="3200" b="1" dirty="0" err="1" smtClean="0">
                <a:solidFill>
                  <a:schemeClr val="tx2"/>
                </a:solidFill>
                <a:latin typeface="Calibri" pitchFamily="34" charset="0"/>
              </a:rPr>
              <a:t>ultipacting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 threshold versus chamber radius,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50 ns bunch spacing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2265" y="303868"/>
          <a:ext cx="9371335" cy="6545969"/>
        </p:xfrm>
        <a:graphic>
          <a:graphicData uri="http://schemas.openxmlformats.org/presentationml/2006/ole">
            <p:oleObj spid="_x0000_s41986" name="Graph" r:id="rId3" imgW="4154400" imgH="290160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eat load versus chamber radius, 50 ns spacing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main </a:t>
            </a:r>
            <a:r>
              <a:rPr lang="en-US" dirty="0" smtClean="0"/>
              <a:t>focus /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understand LHC electron-cloud observations</a:t>
            </a:r>
          </a:p>
          <a:p>
            <a:r>
              <a:rPr lang="en-US" sz="2800" dirty="0" smtClean="0"/>
              <a:t>determine </a:t>
            </a:r>
            <a:r>
              <a:rPr lang="en-US" sz="2800" b="1" dirty="0" smtClean="0">
                <a:solidFill>
                  <a:srgbClr val="0000CC"/>
                </a:solidFill>
              </a:rPr>
              <a:t>LHC surface parameters </a:t>
            </a:r>
            <a:r>
              <a:rPr lang="en-US" sz="2800" dirty="0" smtClean="0"/>
              <a:t>at different locations by </a:t>
            </a:r>
            <a:r>
              <a:rPr lang="en-US" sz="2800" b="1" dirty="0" smtClean="0">
                <a:solidFill>
                  <a:srgbClr val="0000CC"/>
                </a:solidFill>
              </a:rPr>
              <a:t>benchmarking simulations and observations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measured </a:t>
            </a:r>
            <a:r>
              <a:rPr lang="en-US" b="1" dirty="0" smtClean="0">
                <a:solidFill>
                  <a:srgbClr val="FF0000"/>
                </a:solidFill>
              </a:rPr>
              <a:t>relative pressure rise </a:t>
            </a:r>
            <a:r>
              <a:rPr lang="en-US" dirty="0" smtClean="0"/>
              <a:t>in the straight section </a:t>
            </a:r>
            <a:r>
              <a:rPr lang="en-US" b="1" dirty="0" smtClean="0">
                <a:solidFill>
                  <a:srgbClr val="FF0000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different filling </a:t>
            </a:r>
            <a:r>
              <a:rPr lang="en-US" b="1" dirty="0" smtClean="0">
                <a:solidFill>
                  <a:srgbClr val="FF0000"/>
                </a:solidFill>
              </a:rPr>
              <a:t>schemes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m</a:t>
            </a:r>
            <a:r>
              <a:rPr lang="en-US" dirty="0" smtClean="0"/>
              <a:t>easured </a:t>
            </a:r>
            <a:r>
              <a:rPr lang="en-US" b="1" dirty="0" smtClean="0">
                <a:solidFill>
                  <a:srgbClr val="FF0000"/>
                </a:solidFill>
              </a:rPr>
              <a:t>heat load in the arcs 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synchronous phase shift (with RF &amp; GSI)</a:t>
            </a:r>
            <a:endParaRPr lang="en-US" dirty="0" smtClean="0"/>
          </a:p>
          <a:p>
            <a:pPr lvl="1"/>
            <a:r>
              <a:rPr lang="en-US" dirty="0" smtClean="0"/>
              <a:t>(non-)observation of </a:t>
            </a:r>
            <a:r>
              <a:rPr lang="en-US" b="1" dirty="0" smtClean="0">
                <a:solidFill>
                  <a:srgbClr val="FF0000"/>
                </a:solidFill>
              </a:rPr>
              <a:t>instabilities</a:t>
            </a:r>
            <a:r>
              <a:rPr lang="en-US" dirty="0" smtClean="0"/>
              <a:t> </a:t>
            </a:r>
            <a:r>
              <a:rPr lang="en-US" dirty="0" smtClean="0"/>
              <a:t>→ constrain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baseline="-25000" dirty="0" smtClean="0"/>
              <a:t>e</a:t>
            </a:r>
            <a:endParaRPr lang="en-US" baseline="-25000" dirty="0" smtClean="0"/>
          </a:p>
          <a:p>
            <a:pPr marL="341313" lvl="1" indent="-341313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scrubbing and running </a:t>
            </a:r>
            <a:r>
              <a:rPr lang="en-US" b="1" dirty="0" smtClean="0">
                <a:solidFill>
                  <a:srgbClr val="0000CC"/>
                </a:solidFill>
              </a:rPr>
              <a:t>scenarios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2011 &amp; 2012</a:t>
            </a:r>
            <a:endParaRPr lang="en-US" dirty="0" smtClean="0"/>
          </a:p>
          <a:p>
            <a:pPr marL="341313" lvl="1" indent="-341313">
              <a:buFont typeface="Arial" pitchFamily="34" charset="0"/>
              <a:buChar char="•"/>
            </a:pPr>
            <a:r>
              <a:rPr lang="en-US" dirty="0" smtClean="0"/>
              <a:t>longer-term operation modes &amp; </a:t>
            </a:r>
            <a:r>
              <a:rPr lang="en-US" b="1" dirty="0" smtClean="0">
                <a:solidFill>
                  <a:srgbClr val="0000CC"/>
                </a:solidFill>
              </a:rPr>
              <a:t>upgrade path </a:t>
            </a:r>
          </a:p>
          <a:p>
            <a:pPr marL="341313" lvl="1" indent="-341313">
              <a:buFont typeface="Arial" pitchFamily="34" charset="0"/>
              <a:buChar char="•"/>
            </a:pPr>
            <a:r>
              <a:rPr lang="en-US" dirty="0" smtClean="0"/>
              <a:t>beam </a:t>
            </a:r>
            <a:r>
              <a:rPr lang="en-US" b="1" dirty="0" smtClean="0">
                <a:solidFill>
                  <a:srgbClr val="0000CC"/>
                </a:solidFill>
              </a:rPr>
              <a:t>instabilities </a:t>
            </a:r>
            <a:r>
              <a:rPr lang="en-US" b="1" dirty="0" smtClean="0">
                <a:solidFill>
                  <a:srgbClr val="0000CC"/>
                </a:solidFill>
              </a:rPr>
              <a:t>&amp; </a:t>
            </a:r>
            <a:r>
              <a:rPr lang="en-US" b="1" dirty="0" err="1" smtClean="0">
                <a:solidFill>
                  <a:srgbClr val="0000CC"/>
                </a:solidFill>
              </a:rPr>
              <a:t>emittance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growth </a:t>
            </a:r>
            <a:r>
              <a:rPr lang="en-US" dirty="0" smtClean="0"/>
              <a:t>due to e-cloud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5703887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e-cloud </a:t>
            </a:r>
            <a:r>
              <a:rPr lang="en-US" dirty="0" smtClean="0"/>
              <a:t>heat </a:t>
            </a:r>
            <a:r>
              <a:rPr lang="en-US" dirty="0" smtClean="0"/>
              <a:t>load for LHC upgrades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357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25-ns bunch spacing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57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50-ns bunch spacing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5181600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  <p:pic>
        <p:nvPicPr>
          <p:cNvPr id="8" name="Picture 7" descr="humberto-ec-50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15829" y="1353430"/>
            <a:ext cx="3200400" cy="4455941"/>
          </a:xfrm>
          <a:prstGeom prst="rect">
            <a:avLst/>
          </a:prstGeom>
        </p:spPr>
      </p:pic>
      <p:pic>
        <p:nvPicPr>
          <p:cNvPr id="9" name="Picture 8" descr="Figura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4677860" cy="3367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5715000"/>
            <a:ext cx="7403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electron cloud contribution acceptable if </a:t>
            </a: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800" baseline="-25000" dirty="0" smtClean="0">
                <a:solidFill>
                  <a:srgbClr val="0000FF"/>
                </a:solidFill>
              </a:rPr>
              <a:t>max</a:t>
            </a:r>
            <a:r>
              <a:rPr lang="en-US" sz="2800" dirty="0" smtClean="0">
                <a:solidFill>
                  <a:srgbClr val="0000FF"/>
                </a:solidFill>
                <a:latin typeface="Calibri"/>
              </a:rPr>
              <a:t>≤1.2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e-cloud heat load also OK for 50 ns spacing  plus “</a:t>
            </a:r>
            <a:r>
              <a:rPr lang="en-US" dirty="0" err="1" smtClean="0"/>
              <a:t>LHCb</a:t>
            </a:r>
            <a:r>
              <a:rPr lang="en-US" dirty="0" smtClean="0"/>
              <a:t> satellites”</a:t>
            </a:r>
            <a:endParaRPr lang="en-US" dirty="0"/>
          </a:p>
        </p:txBody>
      </p:sp>
      <p:pic>
        <p:nvPicPr>
          <p:cNvPr id="3" name="Picture 2" descr="humberto-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308978"/>
            <a:ext cx="8839200" cy="3549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971800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  <p:pic>
        <p:nvPicPr>
          <p:cNvPr id="49154" name="Picture 2" descr="Fig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"/>
            <a:ext cx="4648200" cy="29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s from kevinlin-gsicern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2"/>
            <a:ext cx="9144000" cy="6858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7819" y="62484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 smtClean="0"/>
              <a:t>. Li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s from kevinlin-gsicern_Pa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" y="-322"/>
            <a:ext cx="9143571" cy="6858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7819" y="62484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 smtClean="0"/>
              <a:t>. Li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s from kevinlin-gsicern_Pag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" y="-297"/>
            <a:ext cx="9143603" cy="6858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7819" y="62484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 smtClean="0"/>
              <a:t>. Li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s from kevinlin-gsicern_Pag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" y="-298"/>
            <a:ext cx="9143603" cy="6858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7819" y="62484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 smtClean="0"/>
              <a:t>. Li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506175" cy="2964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threshold e- density : 	3-6x10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m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 at 450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r>
              <a:rPr lang="en-US" sz="2800" dirty="0" smtClean="0"/>
              <a:t>				6-10x10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m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 at 4 </a:t>
            </a:r>
            <a:r>
              <a:rPr lang="en-US" sz="2800" dirty="0" err="1" smtClean="0"/>
              <a:t>TeV</a:t>
            </a:r>
            <a:endParaRPr lang="en-US" sz="2800" dirty="0" smtClean="0"/>
          </a:p>
          <a:p>
            <a:endParaRPr lang="en-US" sz="2800" dirty="0" smtClean="0"/>
          </a:p>
          <a:p>
            <a:pPr>
              <a:tabLst>
                <a:tab pos="1371600" algn="l"/>
              </a:tabLst>
            </a:pPr>
            <a:r>
              <a:rPr lang="en-US" sz="2800" dirty="0" smtClean="0"/>
              <a:t>tune shift: 	~0.01 at injection for 2x10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/m</a:t>
            </a:r>
            <a:r>
              <a:rPr lang="en-US" sz="2800" baseline="30000" dirty="0" smtClean="0"/>
              <a:t>-3 </a:t>
            </a:r>
            <a:r>
              <a:rPr lang="en-US" sz="2800" dirty="0" smtClean="0"/>
              <a:t> (no field)</a:t>
            </a:r>
          </a:p>
          <a:p>
            <a:pPr defTabSz="346075"/>
            <a:r>
              <a:rPr lang="en-US" sz="2800" dirty="0" smtClean="0"/>
              <a:t>					~0.002 at 4 </a:t>
            </a:r>
            <a:r>
              <a:rPr lang="en-US" sz="2800" dirty="0" err="1" smtClean="0"/>
              <a:t>TeV</a:t>
            </a:r>
            <a:r>
              <a:rPr lang="en-US" sz="2800" dirty="0" smtClean="0"/>
              <a:t> for 2x10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/m</a:t>
            </a:r>
            <a:r>
              <a:rPr lang="en-US" sz="2800" baseline="30000" dirty="0" smtClean="0"/>
              <a:t>-3 </a:t>
            </a:r>
            <a:r>
              <a:rPr lang="en-US" sz="2800" dirty="0" smtClean="0"/>
              <a:t> (no field)</a:t>
            </a:r>
          </a:p>
          <a:p>
            <a:pPr defTabSz="346075"/>
            <a:endParaRPr lang="en-US" sz="2800" dirty="0" smtClean="0"/>
          </a:p>
          <a:p>
            <a:endParaRPr lang="en-US" sz="28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8577819" y="62484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 smtClean="0"/>
              <a:t>. Li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 arc chamber </a:t>
            </a:r>
            <a:r>
              <a:rPr lang="en-US" dirty="0" err="1" smtClean="0"/>
              <a:t>sawtooth</a:t>
            </a:r>
            <a:endParaRPr lang="en-US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sawtoo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0"/>
            <a:ext cx="458931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4876800"/>
            <a:ext cx="1086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en-US" dirty="0" smtClean="0"/>
              <a:t>I. Collins,</a:t>
            </a:r>
          </a:p>
          <a:p>
            <a:pPr marL="400050" indent="-400050"/>
            <a:r>
              <a:rPr lang="en-US" dirty="0" smtClean="0"/>
              <a:t>V. </a:t>
            </a:r>
            <a:r>
              <a:rPr lang="en-US" dirty="0" err="1" smtClean="0"/>
              <a:t>Baglin</a:t>
            </a:r>
            <a:r>
              <a:rPr lang="en-US" dirty="0" smtClean="0"/>
              <a:t>, </a:t>
            </a:r>
          </a:p>
          <a:p>
            <a:pPr marL="400050" indent="-400050"/>
            <a:r>
              <a:rPr lang="en-US" dirty="0" smtClean="0"/>
              <a:t>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beam-screen orientation in S3-4</a:t>
            </a:r>
            <a:endParaRPr lang="en-US" dirty="0"/>
          </a:p>
        </p:txBody>
      </p:sp>
      <p:pic>
        <p:nvPicPr>
          <p:cNvPr id="4" name="Picture 3" descr="ecr-screen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914400"/>
            <a:ext cx="6114288" cy="3512463"/>
          </a:xfrm>
          <a:prstGeom prst="rect">
            <a:avLst/>
          </a:prstGeom>
        </p:spPr>
      </p:pic>
      <p:pic>
        <p:nvPicPr>
          <p:cNvPr id="3" name="Picture 2" descr="ecr-screen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191000"/>
            <a:ext cx="4431163" cy="2667000"/>
          </a:xfrm>
          <a:prstGeom prst="rect">
            <a:avLst/>
          </a:prstGeom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7" name="Picture 1" descr="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97244"/>
            <a:ext cx="4800600" cy="29607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0" y="6477000"/>
            <a:ext cx="434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434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-parame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5144947" cy="2322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388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Baglin</a:t>
            </a:r>
            <a:r>
              <a:rPr lang="en-US" dirty="0" smtClean="0"/>
              <a:t>  I. Collins, O. </a:t>
            </a:r>
            <a:r>
              <a:rPr lang="en-US" dirty="0" err="1" smtClean="0"/>
              <a:t>Grobner</a:t>
            </a:r>
            <a:r>
              <a:rPr lang="en-US" dirty="0" smtClean="0"/>
              <a:t>, EPAC’98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ffect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sawtooth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82597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assumptions agreed with Humberto Maury </a:t>
            </a:r>
          </a:p>
          <a:p>
            <a:r>
              <a:rPr lang="en-US" sz="2400" dirty="0" smtClean="0"/>
              <a:t>to model chamber w/o </a:t>
            </a:r>
            <a:r>
              <a:rPr lang="en-US" sz="2400" dirty="0" err="1" smtClean="0"/>
              <a:t>sawtooth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change distribution of reflected photons from cos</a:t>
            </a:r>
            <a:r>
              <a:rPr lang="en-US" sz="2400" baseline="30000" dirty="0" smtClean="0"/>
              <a:t>2</a:t>
            </a:r>
            <a:r>
              <a:rPr lang="en-US" sz="2400" dirty="0" smtClean="0">
                <a:latin typeface="Symbol" pitchFamily="18" charset="2"/>
              </a:rPr>
              <a:t>y </a:t>
            </a:r>
            <a:r>
              <a:rPr lang="en-US" sz="2400" dirty="0" smtClean="0"/>
              <a:t>to uniform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increase reflectivity from 20% to 80%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increase photoelectron yield by factor 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xample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enchmarking surface parameters with </a:t>
            </a:r>
            <a:r>
              <a:rPr lang="en-US" b="1" dirty="0" smtClean="0">
                <a:solidFill>
                  <a:srgbClr val="0000CC"/>
                </a:solidFill>
              </a:rPr>
              <a:t>pressure rise at LSS gauges </a:t>
            </a:r>
            <a:r>
              <a:rPr lang="en-US" dirty="0" smtClean="0"/>
              <a:t>(Octavio Dominguez)</a:t>
            </a:r>
          </a:p>
          <a:p>
            <a:r>
              <a:rPr lang="en-US" dirty="0" smtClean="0"/>
              <a:t>b</a:t>
            </a:r>
            <a:r>
              <a:rPr lang="en-US" dirty="0" smtClean="0"/>
              <a:t>enchmarking surface parameters with </a:t>
            </a:r>
            <a:r>
              <a:rPr lang="en-US" b="1" dirty="0" smtClean="0">
                <a:solidFill>
                  <a:srgbClr val="0000CC"/>
                </a:solidFill>
              </a:rPr>
              <a:t>arc heat load</a:t>
            </a:r>
            <a:r>
              <a:rPr lang="en-US" dirty="0" smtClean="0"/>
              <a:t> (Humberto Maury)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u</a:t>
            </a:r>
            <a:r>
              <a:rPr lang="en-US" b="1" dirty="0" smtClean="0">
                <a:solidFill>
                  <a:srgbClr val="0000CC"/>
                </a:solidFill>
              </a:rPr>
              <a:t>pgrade scenarios </a:t>
            </a:r>
            <a:r>
              <a:rPr lang="en-US" dirty="0" smtClean="0"/>
              <a:t>(Humberto Maury)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i</a:t>
            </a:r>
            <a:r>
              <a:rPr lang="en-US" b="1" dirty="0" smtClean="0">
                <a:solidFill>
                  <a:srgbClr val="0000CC"/>
                </a:solidFill>
              </a:rPr>
              <a:t>nstability thresholds </a:t>
            </a:r>
            <a:r>
              <a:rPr lang="en-US" dirty="0" smtClean="0"/>
              <a:t>&amp; tune shifts (Kevin Li)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PS e-cloud </a:t>
            </a:r>
            <a:r>
              <a:rPr lang="en-US" dirty="0" smtClean="0"/>
              <a:t>simulations for experimental test of LHC LPA upgrade scheme (Chandra Bhat)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15-1p41p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1600198"/>
            <a:ext cx="5258090" cy="3657601"/>
          </a:xfrm>
          <a:prstGeom prst="rect">
            <a:avLst/>
          </a:prstGeom>
        </p:spPr>
      </p:pic>
      <p:pic>
        <p:nvPicPr>
          <p:cNvPr id="4" name="Picture 3" descr="Graph15-1p51p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599" y="1600200"/>
            <a:ext cx="5148545" cy="3581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e-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build up with &amp; w/o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sawtooth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97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=1.4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447800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=1.5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6-h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11718"/>
            <a:ext cx="8229600" cy="57462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eat load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&amp; w/o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sawtooth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9352" y="6488668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81175"/>
            <a:ext cx="72485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PS e-cloud</a:t>
            </a:r>
            <a:r>
              <a:rPr lang="en-US" sz="2800" dirty="0" smtClean="0"/>
              <a:t>: </a:t>
            </a:r>
            <a:r>
              <a:rPr lang="en-US" sz="2800" dirty="0" smtClean="0">
                <a:sym typeface="Symbol"/>
              </a:rPr>
              <a:t></a:t>
            </a:r>
            <a:r>
              <a:rPr lang="en-US" sz="2800" baseline="-25000" dirty="0" smtClean="0">
                <a:sym typeface="Symbol"/>
              </a:rPr>
              <a:t>ion</a:t>
            </a:r>
            <a:r>
              <a:rPr lang="en-US" sz="2800" dirty="0" smtClean="0">
                <a:sym typeface="Symbol"/>
              </a:rPr>
              <a:t>=</a:t>
            </a:r>
            <a:r>
              <a:rPr lang="en-US" sz="2800" dirty="0" smtClean="0"/>
              <a:t>2.9 </a:t>
            </a:r>
            <a:r>
              <a:rPr lang="en-US" sz="2800" dirty="0" err="1" smtClean="0"/>
              <a:t>Mbarn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SEY=1.5</a:t>
            </a:r>
            <a:r>
              <a:rPr lang="en-US" sz="2800" dirty="0" smtClean="0"/>
              <a:t>, </a:t>
            </a:r>
            <a:r>
              <a:rPr lang="en-US" sz="2800" i="1" dirty="0" smtClean="0"/>
              <a:t>R</a:t>
            </a:r>
            <a:r>
              <a:rPr lang="en-US" sz="2800" dirty="0" smtClean="0"/>
              <a:t>=0.6, </a:t>
            </a:r>
            <a:r>
              <a:rPr lang="en-US" sz="2800" dirty="0" smtClean="0"/>
              <a:t>B=0 G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err="1" smtClean="0"/>
              <a:t>sz</a:t>
            </a:r>
            <a:r>
              <a:rPr lang="en-US" sz="2800" dirty="0" smtClean="0"/>
              <a:t>=60-85cm, Gaussian bunch(2000 macro particles)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0"/>
            <a:ext cx="8042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PS e-cloud simulations for different </a:t>
            </a:r>
            <a:r>
              <a:rPr lang="en-US" sz="4000" dirty="0" err="1" smtClean="0">
                <a:latin typeface="Symbol" pitchFamily="18" charset="2"/>
              </a:rPr>
              <a:t>s</a:t>
            </a:r>
            <a:r>
              <a:rPr lang="en-US" sz="4000" baseline="-25000" dirty="0" err="1" smtClean="0"/>
              <a:t>z</a:t>
            </a:r>
            <a:endParaRPr lang="en-US" sz="4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292998" y="6488668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Bhat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54846"/>
            <a:ext cx="9144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f/once method is established </a:t>
            </a:r>
            <a:r>
              <a:rPr lang="en-US" sz="3200" b="1" dirty="0" smtClean="0">
                <a:solidFill>
                  <a:srgbClr val="0000CC"/>
                </a:solidFill>
              </a:rPr>
              <a:t>map surface parameters around the machine </a:t>
            </a:r>
            <a:r>
              <a:rPr lang="en-US" sz="3200" dirty="0" smtClean="0">
                <a:solidFill>
                  <a:prstClr val="black"/>
                </a:solidFill>
              </a:rPr>
              <a:t>(&gt;100 gauges); and track their changes 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</a:t>
            </a:r>
            <a:r>
              <a:rPr lang="en-US" sz="3200" dirty="0" smtClean="0">
                <a:solidFill>
                  <a:prstClr val="black"/>
                </a:solidFill>
              </a:rPr>
              <a:t>raw conclusions for </a:t>
            </a:r>
            <a:r>
              <a:rPr lang="en-US" sz="3200" b="1" dirty="0" smtClean="0">
                <a:solidFill>
                  <a:srgbClr val="0000CC"/>
                </a:solidFill>
              </a:rPr>
              <a:t>inverted </a:t>
            </a:r>
            <a:r>
              <a:rPr lang="en-US" sz="3200" b="1" dirty="0" err="1" smtClean="0">
                <a:solidFill>
                  <a:srgbClr val="0000CC"/>
                </a:solidFill>
              </a:rPr>
              <a:t>sawtooth</a:t>
            </a:r>
            <a:r>
              <a:rPr lang="en-US" sz="3200" b="1" dirty="0" smtClean="0">
                <a:solidFill>
                  <a:srgbClr val="0000CC"/>
                </a:solidFill>
              </a:rPr>
              <a:t> chambers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m</a:t>
            </a:r>
            <a:r>
              <a:rPr lang="en-US" sz="3200" dirty="0" smtClean="0">
                <a:solidFill>
                  <a:prstClr val="black"/>
                </a:solidFill>
              </a:rPr>
              <a:t>ake updated </a:t>
            </a:r>
            <a:r>
              <a:rPr lang="en-US" sz="3200" b="1" dirty="0">
                <a:solidFill>
                  <a:srgbClr val="0000CC"/>
                </a:solidFill>
              </a:rPr>
              <a:t>predictions for </a:t>
            </a:r>
            <a:r>
              <a:rPr lang="en-US" sz="3200" b="1" dirty="0" smtClean="0">
                <a:solidFill>
                  <a:srgbClr val="0000CC"/>
                </a:solidFill>
              </a:rPr>
              <a:t>LHC </a:t>
            </a:r>
            <a:r>
              <a:rPr lang="en-US" sz="3200" b="1" dirty="0">
                <a:solidFill>
                  <a:srgbClr val="0000CC"/>
                </a:solidFill>
              </a:rPr>
              <a:t>at 25 ns spacing</a:t>
            </a:r>
            <a:r>
              <a:rPr lang="en-US" sz="3200" dirty="0">
                <a:solidFill>
                  <a:prstClr val="black"/>
                </a:solidFill>
              </a:rPr>
              <a:t>, e.g. optimize filling patterns for 25-ns </a:t>
            </a:r>
            <a:r>
              <a:rPr lang="en-US" sz="3200" dirty="0" smtClean="0">
                <a:solidFill>
                  <a:prstClr val="black"/>
                </a:solidFill>
              </a:rPr>
              <a:t>scrubbing; </a:t>
            </a:r>
            <a:r>
              <a:rPr lang="en-US" sz="3200" b="1" dirty="0" smtClean="0">
                <a:solidFill>
                  <a:srgbClr val="0000CC"/>
                </a:solidFill>
              </a:rPr>
              <a:t>scrubbing/commissioning scenarios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u</a:t>
            </a:r>
            <a:r>
              <a:rPr lang="en-US" sz="3200" dirty="0" smtClean="0">
                <a:solidFill>
                  <a:prstClr val="black"/>
                </a:solidFill>
              </a:rPr>
              <a:t>pdate predictions for </a:t>
            </a:r>
            <a:r>
              <a:rPr lang="en-US" sz="3200" b="1" dirty="0" smtClean="0">
                <a:solidFill>
                  <a:srgbClr val="0000CC"/>
                </a:solidFill>
              </a:rPr>
              <a:t>LHC upgrade scenarios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CC"/>
                </a:solidFill>
              </a:rPr>
              <a:t>higher-order coupled-bunch head-tail instability </a:t>
            </a:r>
            <a:r>
              <a:rPr lang="en-US" sz="3200" dirty="0" smtClean="0"/>
              <a:t>driven by </a:t>
            </a:r>
            <a:r>
              <a:rPr lang="en-US" sz="3200" dirty="0" smtClean="0"/>
              <a:t>e- </a:t>
            </a:r>
            <a:r>
              <a:rPr lang="en-US" sz="3200" dirty="0" smtClean="0"/>
              <a:t>cloud: “wake field” </a:t>
            </a:r>
            <a:r>
              <a:rPr lang="en-US" sz="3200" dirty="0" smtClean="0"/>
              <a:t>&amp;</a:t>
            </a:r>
            <a:r>
              <a:rPr lang="en-US" sz="3200" dirty="0" smtClean="0"/>
              <a:t> </a:t>
            </a:r>
            <a:r>
              <a:rPr lang="en-US" sz="3200" dirty="0" smtClean="0"/>
              <a:t>growth rates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ther ongoing or planned activities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e-cloud </a:t>
            </a:r>
            <a:r>
              <a:rPr lang="en-US" sz="3200" b="1" dirty="0" smtClean="0">
                <a:solidFill>
                  <a:srgbClr val="0000CC"/>
                </a:solidFill>
              </a:rPr>
              <a:t>pinch in </a:t>
            </a:r>
            <a:r>
              <a:rPr lang="en-US" sz="3200" b="1" dirty="0" err="1" smtClean="0">
                <a:solidFill>
                  <a:srgbClr val="0000CC"/>
                </a:solidFill>
              </a:rPr>
              <a:t>quadrupoles</a:t>
            </a:r>
            <a:r>
              <a:rPr lang="en-US" sz="3200" dirty="0" smtClean="0"/>
              <a:t>, &amp; new approach 	to 	</a:t>
            </a:r>
            <a:r>
              <a:rPr lang="en-US" sz="3200" b="1" dirty="0" smtClean="0">
                <a:solidFill>
                  <a:srgbClr val="0000CC"/>
                </a:solidFill>
              </a:rPr>
              <a:t>resonance crossing </a:t>
            </a:r>
            <a:r>
              <a:rPr lang="en-US" sz="2800" dirty="0" smtClean="0"/>
              <a:t>(G. </a:t>
            </a:r>
            <a:r>
              <a:rPr lang="en-US" sz="2800" dirty="0" err="1" smtClean="0"/>
              <a:t>Franchetti</a:t>
            </a:r>
            <a:r>
              <a:rPr lang="en-US" sz="2800" dirty="0" smtClean="0"/>
              <a:t>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code development with EPFL </a:t>
            </a:r>
            <a:r>
              <a:rPr lang="en-US" sz="2800" dirty="0" smtClean="0"/>
              <a:t>(M. Mattes &amp; E. 	</a:t>
            </a:r>
            <a:r>
              <a:rPr lang="en-US" sz="2800" dirty="0" err="1" smtClean="0"/>
              <a:t>Sorolla</a:t>
            </a:r>
            <a:r>
              <a:rPr lang="en-US" sz="2800" dirty="0" smtClean="0"/>
              <a:t>) </a:t>
            </a:r>
            <a:r>
              <a:rPr lang="en-US" sz="3200" dirty="0" smtClean="0"/>
              <a:t>modeling </a:t>
            </a:r>
            <a:r>
              <a:rPr lang="en-US" sz="3200" b="1" dirty="0" err="1" smtClean="0">
                <a:solidFill>
                  <a:srgbClr val="0000CC"/>
                </a:solidFill>
                <a:latin typeface="Symbol" pitchFamily="18" charset="2"/>
              </a:rPr>
              <a:t>m</a:t>
            </a:r>
            <a:r>
              <a:rPr lang="en-US" sz="3200" b="1" dirty="0" err="1" smtClean="0">
                <a:solidFill>
                  <a:srgbClr val="0000CC"/>
                </a:solidFill>
              </a:rPr>
              <a:t>waves</a:t>
            </a:r>
            <a:r>
              <a:rPr lang="en-US" sz="3200" b="1" dirty="0" smtClean="0">
                <a:solidFill>
                  <a:srgbClr val="0000CC"/>
                </a:solidFill>
              </a:rPr>
              <a:t> &amp; electron cloud 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e-cloud simulations for </a:t>
            </a:r>
            <a:r>
              <a:rPr lang="en-US" sz="3200" b="1" dirty="0" smtClean="0">
                <a:solidFill>
                  <a:srgbClr val="0000CC"/>
                </a:solidFill>
              </a:rPr>
              <a:t>flat intense bunches in 	PS/SPS </a:t>
            </a:r>
            <a:r>
              <a:rPr lang="en-US" sz="3200" dirty="0" smtClean="0"/>
              <a:t>&amp; corresponding MDs </a:t>
            </a:r>
            <a:r>
              <a:rPr lang="en-US" sz="2800" dirty="0" smtClean="0"/>
              <a:t>(Chandra Bhat)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planned studies of </a:t>
            </a:r>
            <a:r>
              <a:rPr lang="en-US" sz="3200" b="1" dirty="0" smtClean="0">
                <a:solidFill>
                  <a:srgbClr val="0000CC"/>
                </a:solidFill>
              </a:rPr>
              <a:t>SPS feedback </a:t>
            </a:r>
            <a:r>
              <a:rPr lang="en-US" sz="3200" dirty="0" smtClean="0"/>
              <a:t>with LARP &amp; ICE</a:t>
            </a:r>
          </a:p>
          <a:p>
            <a:pPr lvl="1"/>
            <a:r>
              <a:rPr lang="en-US" sz="3200" dirty="0"/>
              <a:t>	</a:t>
            </a:r>
            <a:r>
              <a:rPr lang="en-US" sz="2800" dirty="0" smtClean="0"/>
              <a:t>(W. </a:t>
            </a:r>
            <a:r>
              <a:rPr lang="en-US" sz="2800" dirty="0" err="1" smtClean="0"/>
              <a:t>Höfle</a:t>
            </a:r>
            <a:r>
              <a:rPr lang="en-US" sz="2800" dirty="0" smtClean="0"/>
              <a:t>, E. Metral, G. Rumolo)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longitudinal wake field &amp; energy loss </a:t>
            </a:r>
            <a:r>
              <a:rPr lang="en-US" sz="3200" dirty="0" smtClean="0"/>
              <a:t>in </a:t>
            </a:r>
            <a:r>
              <a:rPr lang="en-US" sz="3200" dirty="0" smtClean="0"/>
              <a:t>SPS and </a:t>
            </a:r>
            <a:r>
              <a:rPr lang="en-US" sz="3200" dirty="0" smtClean="0"/>
              <a:t>	LHC </a:t>
            </a:r>
            <a:r>
              <a:rPr lang="en-US" sz="2800" dirty="0" smtClean="0"/>
              <a:t>(</a:t>
            </a:r>
            <a:r>
              <a:rPr lang="en-US" sz="2800" dirty="0" smtClean="0"/>
              <a:t>collaboration with </a:t>
            </a:r>
            <a:r>
              <a:rPr lang="en-US" sz="2800" dirty="0" smtClean="0"/>
              <a:t>GSI </a:t>
            </a:r>
            <a:r>
              <a:rPr lang="en-US" sz="2800" dirty="0" smtClean="0"/>
              <a:t>(F.</a:t>
            </a:r>
            <a:r>
              <a:rPr lang="en-US" sz="2800" dirty="0" smtClean="0"/>
              <a:t>	</a:t>
            </a:r>
            <a:r>
              <a:rPr lang="en-US" sz="2800" dirty="0" err="1" smtClean="0"/>
              <a:t>Yaman</a:t>
            </a:r>
            <a:r>
              <a:rPr lang="en-US" sz="2800" dirty="0" smtClean="0"/>
              <a:t>, </a:t>
            </a:r>
            <a:r>
              <a:rPr lang="en-US" sz="2800" dirty="0" smtClean="0"/>
              <a:t>O. </a:t>
            </a:r>
            <a:r>
              <a:rPr lang="en-US" sz="2800" dirty="0" err="1" smtClean="0"/>
              <a:t>Boine</a:t>
            </a:r>
            <a:r>
              <a:rPr lang="en-US" sz="2800" dirty="0" smtClean="0"/>
              <a:t>-	</a:t>
            </a:r>
            <a:r>
              <a:rPr lang="en-US" sz="2800" dirty="0" err="1" smtClean="0"/>
              <a:t>Frankenheim</a:t>
            </a:r>
            <a:r>
              <a:rPr lang="en-US" sz="2800" dirty="0" smtClean="0"/>
              <a:t>, </a:t>
            </a:r>
            <a:r>
              <a:rPr lang="en-US" sz="2800" dirty="0" smtClean="0"/>
              <a:t>G. Rumolo</a:t>
            </a:r>
            <a:r>
              <a:rPr lang="en-US" sz="2800" dirty="0" smtClean="0"/>
              <a:t>, E. </a:t>
            </a:r>
            <a:r>
              <a:rPr lang="en-US" sz="2800" dirty="0" err="1" smtClean="0"/>
              <a:t>Shaposhnikova</a:t>
            </a:r>
            <a:r>
              <a:rPr lang="en-US" sz="2800" dirty="0" smtClean="0"/>
              <a:t> , F. </a:t>
            </a:r>
            <a:r>
              <a:rPr lang="en-US" sz="2800" dirty="0" smtClean="0"/>
              <a:t>Z.)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e-cloud at </a:t>
            </a:r>
            <a:r>
              <a:rPr lang="en-US" sz="3200" b="1" dirty="0" smtClean="0">
                <a:solidFill>
                  <a:srgbClr val="0000CC"/>
                </a:solidFill>
              </a:rPr>
              <a:t>collimators</a:t>
            </a:r>
            <a:r>
              <a:rPr lang="en-US" sz="3200" dirty="0" smtClean="0"/>
              <a:t>, field emission, heating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400" dirty="0" smtClean="0"/>
              <a:t>: maximum secondary electron yield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400" dirty="0" smtClean="0"/>
              <a:t>: </a:t>
            </a:r>
            <a:r>
              <a:rPr lang="en-US" sz="2400" dirty="0"/>
              <a:t>e</a:t>
            </a:r>
            <a:r>
              <a:rPr lang="en-US" sz="2400" dirty="0" smtClean="0"/>
              <a:t>lectron energy at which yield is maximum =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max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: reflection probability for low-energy electrons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2562225"/>
            <a:ext cx="5356234" cy="3762375"/>
            <a:chOff x="1981200" y="2438400"/>
            <a:chExt cx="5356234" cy="3762375"/>
          </a:xfrm>
        </p:grpSpPr>
        <p:grpSp>
          <p:nvGrpSpPr>
            <p:cNvPr id="5" name="Group 14"/>
            <p:cNvGrpSpPr/>
            <p:nvPr/>
          </p:nvGrpSpPr>
          <p:grpSpPr>
            <a:xfrm>
              <a:off x="1981200" y="2438400"/>
              <a:ext cx="5356234" cy="3762375"/>
              <a:chOff x="1981200" y="2438400"/>
              <a:chExt cx="5356234" cy="3762375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1981200" y="2438400"/>
                <a:ext cx="5356234" cy="3762375"/>
                <a:chOff x="3330566" y="2286000"/>
                <a:chExt cx="5356234" cy="3762375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30566" y="2286000"/>
                  <a:ext cx="5356234" cy="3762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" name="Group 12"/>
                <p:cNvGrpSpPr/>
                <p:nvPr/>
              </p:nvGrpSpPr>
              <p:grpSpPr>
                <a:xfrm>
                  <a:off x="4800600" y="2819400"/>
                  <a:ext cx="762000" cy="2590800"/>
                  <a:chOff x="4800600" y="2819400"/>
                  <a:chExt cx="762000" cy="2590800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 rot="5400000">
                    <a:off x="3581400" y="4114800"/>
                    <a:ext cx="25908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800600" y="4876800"/>
                    <a:ext cx="762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>
                        <a:latin typeface="Symbol" pitchFamily="18" charset="2"/>
                      </a:rPr>
                      <a:t>e</a:t>
                    </a:r>
                    <a:r>
                      <a:rPr lang="en-US" baseline="-25000" dirty="0" err="1" smtClean="0"/>
                      <a:t>max</a:t>
                    </a:r>
                    <a:endParaRPr lang="en-US" dirty="0"/>
                  </a:p>
                </p:txBody>
              </p:sp>
            </p:grpSp>
          </p:grpSp>
          <p:sp>
            <p:nvSpPr>
              <p:cNvPr id="8" name="TextBox 7"/>
              <p:cNvSpPr txBox="1"/>
              <p:nvPr/>
            </p:nvSpPr>
            <p:spPr>
              <a:xfrm>
                <a:off x="2362200" y="4648200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</a:t>
                </a:r>
                <a:endParaRPr lang="en-US" sz="1600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2667000" y="48006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96000" y="29718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)!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 is assumed to be independent of </a:t>
            </a:r>
            <a:r>
              <a:rPr lang="en-US" sz="2400" dirty="0" smtClean="0">
                <a:latin typeface="Symbol" pitchFamily="18" charset="2"/>
              </a:rPr>
              <a:t>q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/>
              <a:t>plot assumes 	</a:t>
            </a:r>
            <a:r>
              <a:rPr lang="en-US" sz="2400" dirty="0" smtClean="0">
                <a:latin typeface="Symbol" pitchFamily="18" charset="2"/>
              </a:rPr>
              <a:t>q=90°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</a:t>
            </a:r>
            <a:r>
              <a:rPr lang="en-US" sz="4400" noProof="0" dirty="0" err="1" smtClean="0">
                <a:latin typeface="+mj-lt"/>
                <a:ea typeface="+mj-ea"/>
                <a:cs typeface="+mj-cs"/>
              </a:rPr>
              <a:t>econdary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 emission parameters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_Observations50ns_line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6934200" cy="47243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</a:t>
            </a:r>
            <a:r>
              <a:rPr lang="en-US" sz="4400" noProof="0" dirty="0" err="1" smtClean="0">
                <a:latin typeface="+mj-lt"/>
                <a:ea typeface="+mj-ea"/>
                <a:cs typeface="+mj-cs"/>
              </a:rPr>
              <a:t>xample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 2010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bservation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685800"/>
            <a:ext cx="6712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pressure increase versus </a:t>
            </a:r>
            <a:r>
              <a:rPr lang="en-US" sz="3200" dirty="0" smtClean="0"/>
              <a:t>batch spacing </a:t>
            </a:r>
            <a:endParaRPr lang="en-US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24200" y="2590800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Pilot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bunch +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Batch 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(12 bunches) +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1950 ns +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Batch 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(24 bunches) +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batch spacing (variable according to measurement) +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Batch 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(24 bunches)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172200" y="5791200"/>
          <a:ext cx="2632710" cy="914400"/>
        </p:xfrm>
        <a:graphic>
          <a:graphicData uri="http://schemas.openxmlformats.org/presentationml/2006/ole">
            <p:oleObj spid="_x0000_s20481" name="Equation" r:id="rId4" imgW="1320480" imgH="431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096000"/>
            <a:ext cx="629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</a:t>
            </a:r>
            <a:r>
              <a:rPr lang="en-US" sz="2400" dirty="0" smtClean="0"/>
              <a:t>increase </a:t>
            </a:r>
            <a:r>
              <a:rPr lang="en-US" sz="2400" dirty="0" smtClean="0"/>
              <a:t>related to </a:t>
            </a:r>
            <a:r>
              <a:rPr lang="en-US" sz="2400" dirty="0" smtClean="0"/>
              <a:t>electron </a:t>
            </a:r>
            <a:r>
              <a:rPr lang="en-US" sz="2400" dirty="0" smtClean="0"/>
              <a:t>flux @ wall: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40896" y="0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ot_grid2D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731520"/>
            <a:ext cx="8534400" cy="597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ot_grid3D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ot_grid3D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0896" y="6488668"/>
            <a:ext cx="150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Dominguez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12500</TotalTime>
  <Words>1115</Words>
  <Application>Microsoft Office PowerPoint</Application>
  <PresentationFormat>On-screen Show (4:3)</PresentationFormat>
  <Paragraphs>318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Equation</vt:lpstr>
      <vt:lpstr>Graph</vt:lpstr>
      <vt:lpstr>Main Activities and News from LHC e-Cloud Simulations</vt:lpstr>
      <vt:lpstr>e-cloud simulation meetings</vt:lpstr>
      <vt:lpstr>main focus / mission</vt:lpstr>
      <vt:lpstr>example studies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best estimate for LSS surface :</vt:lpstr>
      <vt:lpstr>Slide 23</vt:lpstr>
      <vt:lpstr>arc heat load – some 2010 data</vt:lpstr>
      <vt:lpstr>arc heat load – some 2011 data</vt:lpstr>
      <vt:lpstr>Slide 26</vt:lpstr>
      <vt:lpstr>Slide 27</vt:lpstr>
      <vt:lpstr>Slide 28</vt:lpstr>
      <vt:lpstr>Slide 29</vt:lpstr>
      <vt:lpstr>e-cloud heat load for LHC upgrades</vt:lpstr>
      <vt:lpstr>e-cloud heat load also OK for 50 ns spacing  plus “LHCb satellites”</vt:lpstr>
      <vt:lpstr>Slide 32</vt:lpstr>
      <vt:lpstr>Slide 33</vt:lpstr>
      <vt:lpstr>Slide 34</vt:lpstr>
      <vt:lpstr>Slide 35</vt:lpstr>
      <vt:lpstr>instabilities</vt:lpstr>
      <vt:lpstr>LHC arc chamber sawtooth</vt:lpstr>
      <vt:lpstr>beam-screen orientation in S3-4</vt:lpstr>
      <vt:lpstr>Slide 39</vt:lpstr>
      <vt:lpstr>Slide 40</vt:lpstr>
      <vt:lpstr>Slide 41</vt:lpstr>
      <vt:lpstr>Slide 42</vt:lpstr>
      <vt:lpstr>next steps</vt:lpstr>
      <vt:lpstr>other ongoing or planned activities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Activities and News from LHC E-Cloud Simulations</dc:title>
  <dc:creator>frankz</dc:creator>
  <cp:lastModifiedBy>frankz</cp:lastModifiedBy>
  <cp:revision>37</cp:revision>
  <dcterms:created xsi:type="dcterms:W3CDTF">2011-05-29T10:01:06Z</dcterms:created>
  <dcterms:modified xsi:type="dcterms:W3CDTF">2011-06-08T08:34:24Z</dcterms:modified>
</cp:coreProperties>
</file>