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58" r:id="rId6"/>
    <p:sldId id="306" r:id="rId7"/>
    <p:sldId id="257" r:id="rId8"/>
    <p:sldId id="259" r:id="rId9"/>
    <p:sldId id="288" r:id="rId10"/>
    <p:sldId id="278" r:id="rId11"/>
    <p:sldId id="281" r:id="rId12"/>
    <p:sldId id="277" r:id="rId13"/>
    <p:sldId id="275" r:id="rId14"/>
    <p:sldId id="286" r:id="rId15"/>
    <p:sldId id="289" r:id="rId16"/>
    <p:sldId id="282" r:id="rId17"/>
    <p:sldId id="284" r:id="rId18"/>
    <p:sldId id="283" r:id="rId19"/>
    <p:sldId id="291" r:id="rId20"/>
    <p:sldId id="285" r:id="rId21"/>
    <p:sldId id="292" r:id="rId22"/>
    <p:sldId id="295" r:id="rId23"/>
    <p:sldId id="298" r:id="rId24"/>
    <p:sldId id="293" r:id="rId25"/>
    <p:sldId id="294" r:id="rId26"/>
    <p:sldId id="299" r:id="rId27"/>
    <p:sldId id="301" r:id="rId28"/>
    <p:sldId id="302" r:id="rId29"/>
    <p:sldId id="303" r:id="rId30"/>
    <p:sldId id="305" r:id="rId31"/>
    <p:sldId id="304" r:id="rId32"/>
    <p:sldId id="290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06C63-E965-E740-942B-955F1E45C67A}" type="datetimeFigureOut">
              <a:rPr lang="en-US" smtClean="0"/>
              <a:t>6/8/11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9047-4FAC-C540-A357-D7C213BF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/>
              <a:t>What is changing is mainly the production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8FD414-A606-1346-9C0F-723D5509D1FF}" type="slidenum">
              <a:rPr lang="sk-SK" sz="1200"/>
              <a:pPr eaLnBrk="1" hangingPunct="1"/>
              <a:t>21</a:t>
            </a:fld>
            <a:endParaRPr lang="sk-SK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8FD414-A606-1346-9C0F-723D5509D1FF}" type="slidenum">
              <a:rPr lang="sk-SK" sz="1200"/>
              <a:pPr eaLnBrk="1" hangingPunct="1"/>
              <a:t>22</a:t>
            </a:fld>
            <a:endParaRPr lang="sk-SK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8FD414-A606-1346-9C0F-723D5509D1FF}" type="slidenum">
              <a:rPr lang="sk-SK" sz="1200"/>
              <a:pPr eaLnBrk="1" hangingPunct="1"/>
              <a:t>23</a:t>
            </a:fld>
            <a:endParaRPr lang="sk-SK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/>
              <a:t>What is changing is mainly the production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/>
              <a:t>What is changing is mainly the production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8FD414-A606-1346-9C0F-723D5509D1FF}" type="slidenum">
              <a:rPr lang="sk-SK" sz="1200"/>
              <a:pPr eaLnBrk="1" hangingPunct="1"/>
              <a:t>14</a:t>
            </a:fld>
            <a:endParaRPr lang="sk-SK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8FD414-A606-1346-9C0F-723D5509D1FF}" type="slidenum">
              <a:rPr lang="sk-SK" sz="1200"/>
              <a:pPr eaLnBrk="1" hangingPunct="1"/>
              <a:t>17</a:t>
            </a:fld>
            <a:endParaRPr lang="sk-SK" sz="12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17BFBD-0A19-614E-80EB-1F66549A19DE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BCC7B7-B7D0-8941-9A46-D4A236447BA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D9B97A-16AF-1F4F-8368-05AD223A844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57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fld id="{45683C0A-2F40-4E21-BF97-1910A22C41AC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fld id="{83E7CDDE-5570-44DD-8244-3DDD3F9166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Beta Beams </a:t>
            </a:r>
            <a:br>
              <a:rPr lang="en-US" dirty="0" smtClean="0"/>
            </a:b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Elena Wildner</a:t>
            </a:r>
          </a:p>
          <a:p>
            <a:r>
              <a:rPr lang="en-US" dirty="0" smtClean="0"/>
              <a:t>LIS meeting 8/6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10200"/>
          </a:xfrm>
        </p:spPr>
        <p:txBody>
          <a:bodyPr/>
          <a:lstStyle/>
          <a:p>
            <a:r>
              <a:rPr lang="en-US" sz="2400" dirty="0" smtClean="0"/>
              <a:t>Neutel11, February, Venice</a:t>
            </a:r>
          </a:p>
          <a:p>
            <a:pPr lvl="1"/>
            <a:r>
              <a:rPr lang="en-US" sz="2000" dirty="0" smtClean="0"/>
              <a:t>Presentation on web</a:t>
            </a:r>
            <a:endParaRPr lang="en-US" sz="2000" dirty="0"/>
          </a:p>
          <a:p>
            <a:r>
              <a:rPr lang="en-US" sz="2400" dirty="0" smtClean="0"/>
              <a:t>EUCARD</a:t>
            </a:r>
          </a:p>
          <a:p>
            <a:pPr lvl="1"/>
            <a:r>
              <a:rPr lang="en-US" sz="2000" dirty="0" smtClean="0"/>
              <a:t>Discussions one day on Neutrinos</a:t>
            </a:r>
          </a:p>
          <a:p>
            <a:pPr lvl="1"/>
            <a:r>
              <a:rPr lang="en-US" sz="2000" dirty="0" smtClean="0"/>
              <a:t>Minutes on web</a:t>
            </a:r>
          </a:p>
          <a:p>
            <a:r>
              <a:rPr lang="en-US" sz="2400" dirty="0" err="1" smtClean="0"/>
              <a:t>Nufact</a:t>
            </a:r>
            <a:r>
              <a:rPr lang="en-US" sz="2400" dirty="0" smtClean="0"/>
              <a:t> 1 August 2011, CERN</a:t>
            </a:r>
          </a:p>
          <a:p>
            <a:pPr lvl="1"/>
            <a:r>
              <a:rPr lang="en-US" sz="2000" dirty="0" smtClean="0"/>
              <a:t>I put all of us, You will be invited</a:t>
            </a:r>
          </a:p>
          <a:p>
            <a:pPr lvl="1"/>
            <a:r>
              <a:rPr lang="en-US" sz="2000" dirty="0" smtClean="0"/>
              <a:t>This is a chance for us! Please come, </a:t>
            </a:r>
          </a:p>
          <a:p>
            <a:r>
              <a:rPr lang="en-US" sz="2400" dirty="0" smtClean="0"/>
              <a:t>IPAC Beta Beam Paper</a:t>
            </a:r>
          </a:p>
          <a:p>
            <a:pPr lvl="1"/>
            <a:r>
              <a:rPr lang="en-US" sz="2000" dirty="0" smtClean="0"/>
              <a:t>I sent </a:t>
            </a:r>
            <a:r>
              <a:rPr lang="en-US" sz="2000" dirty="0"/>
              <a:t>an </a:t>
            </a:r>
            <a:r>
              <a:rPr lang="en-US" sz="2000" dirty="0" smtClean="0"/>
              <a:t>abstract Beta </a:t>
            </a:r>
            <a:r>
              <a:rPr lang="en-US" sz="2000" dirty="0"/>
              <a:t>Beams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lease read and give names for author list </a:t>
            </a:r>
          </a:p>
          <a:p>
            <a:r>
              <a:rPr lang="en-US" sz="2400" dirty="0" smtClean="0"/>
              <a:t>IPAC paper for </a:t>
            </a:r>
            <a:r>
              <a:rPr lang="en-US" sz="2400" dirty="0" err="1" smtClean="0"/>
              <a:t>EUROnu</a:t>
            </a:r>
            <a:r>
              <a:rPr lang="en-US" sz="2400" dirty="0" smtClean="0"/>
              <a:t> (all facilities)</a:t>
            </a:r>
          </a:p>
          <a:p>
            <a:pPr lvl="1"/>
            <a:r>
              <a:rPr lang="en-US" sz="2000" dirty="0" smtClean="0"/>
              <a:t>Rob </a:t>
            </a:r>
            <a:r>
              <a:rPr lang="en-US" sz="2000" dirty="0" err="1" smtClean="0"/>
              <a:t>Edgecock</a:t>
            </a:r>
            <a:r>
              <a:rPr lang="en-US" sz="2000" dirty="0" smtClean="0"/>
              <a:t> &amp; Elena W authors, </a:t>
            </a:r>
            <a:r>
              <a:rPr lang="en-US" sz="2000" dirty="0" smtClean="0"/>
              <a:t>Elena will present at IPAC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543800" cy="150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667000"/>
            <a:ext cx="8123769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91000"/>
            <a:ext cx="8458200" cy="19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E3BBC2-4B67-4346-B819-63966BBB69A8}" type="slidenum">
              <a:rPr lang="en-US" sz="1200">
                <a:latin typeface="Garamond" charset="0"/>
              </a:rPr>
              <a:pPr eaLnBrk="1" hangingPunct="1"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44036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66CA3F0-48E3-7A4A-BD70-E88D936120ED}" type="slidenum">
              <a:rPr lang="en-US" sz="1200">
                <a:latin typeface="Garamond" charset="0"/>
              </a:rPr>
              <a:pPr algn="r" eaLnBrk="1" hangingPunct="1"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44037" name="Rectangle 3"/>
          <p:cNvSpPr txBox="1">
            <a:spLocks noChangeArrowheads="1"/>
          </p:cNvSpPr>
          <p:nvPr/>
        </p:nvSpPr>
        <p:spPr bwMode="auto">
          <a:xfrm>
            <a:off x="893763" y="166688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>
                <a:solidFill>
                  <a:srgbClr val="000099"/>
                </a:solidFill>
                <a:latin typeface="Garamond" charset="0"/>
              </a:rPr>
              <a:t>CERN Beta Beams, Synoptic</a:t>
            </a:r>
          </a:p>
        </p:txBody>
      </p:sp>
      <p:pic>
        <p:nvPicPr>
          <p:cNvPr id="4403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1775" y="3965575"/>
            <a:ext cx="2736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39" name="Curved Connector 17"/>
          <p:cNvCxnSpPr>
            <a:cxnSpLocks noChangeShapeType="1"/>
            <a:stCxn id="44041" idx="7"/>
          </p:cNvCxnSpPr>
          <p:nvPr/>
        </p:nvCxnSpPr>
        <p:spPr bwMode="auto">
          <a:xfrm rot="16200000" flipH="1">
            <a:off x="6692107" y="4456906"/>
            <a:ext cx="1084262" cy="746125"/>
          </a:xfrm>
          <a:prstGeom prst="curvedConnector3">
            <a:avLst>
              <a:gd name="adj1" fmla="val 15245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19"/>
          <p:cNvCxnSpPr>
            <a:cxnSpLocks noChangeShapeType="1"/>
            <a:stCxn id="44050" idx="5"/>
            <a:endCxn id="44041" idx="1"/>
          </p:cNvCxnSpPr>
          <p:nvPr/>
        </p:nvCxnSpPr>
        <p:spPr bwMode="auto">
          <a:xfrm rot="5400000" flipH="1" flipV="1">
            <a:off x="5311775" y="4230688"/>
            <a:ext cx="401637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Oval 14"/>
          <p:cNvSpPr>
            <a:spLocks noChangeArrowheads="1"/>
          </p:cNvSpPr>
          <p:nvPr/>
        </p:nvSpPr>
        <p:spPr bwMode="auto">
          <a:xfrm>
            <a:off x="5545138" y="4071938"/>
            <a:ext cx="1541462" cy="1473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42" name="TextBox 39"/>
          <p:cNvSpPr txBox="1">
            <a:spLocks noChangeArrowheads="1"/>
          </p:cNvSpPr>
          <p:nvPr/>
        </p:nvSpPr>
        <p:spPr bwMode="auto">
          <a:xfrm>
            <a:off x="5956300" y="46736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SPS</a:t>
            </a:r>
          </a:p>
        </p:txBody>
      </p:sp>
      <p:sp>
        <p:nvSpPr>
          <p:cNvPr id="44043" name="TextBox 40"/>
          <p:cNvSpPr txBox="1">
            <a:spLocks noChangeArrowheads="1"/>
          </p:cNvSpPr>
          <p:nvPr/>
        </p:nvSpPr>
        <p:spPr bwMode="auto">
          <a:xfrm>
            <a:off x="4749800" y="429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PS</a:t>
            </a:r>
          </a:p>
        </p:txBody>
      </p:sp>
      <p:sp>
        <p:nvSpPr>
          <p:cNvPr id="44044" name="TextBox 41"/>
          <p:cNvSpPr txBox="1">
            <a:spLocks noChangeArrowheads="1"/>
          </p:cNvSpPr>
          <p:nvPr/>
        </p:nvSpPr>
        <p:spPr bwMode="auto">
          <a:xfrm>
            <a:off x="7683500" y="4229100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DR</a:t>
            </a:r>
          </a:p>
        </p:txBody>
      </p:sp>
      <p:cxnSp>
        <p:nvCxnSpPr>
          <p:cNvPr id="44045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893051" y="3054350"/>
            <a:ext cx="6985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6" name="Oval 61"/>
          <p:cNvSpPr>
            <a:spLocks noChangeArrowheads="1"/>
          </p:cNvSpPr>
          <p:nvPr/>
        </p:nvSpPr>
        <p:spPr bwMode="auto">
          <a:xfrm>
            <a:off x="4284663" y="4914900"/>
            <a:ext cx="363537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44047" name="Straight Connector 62"/>
          <p:cNvCxnSpPr>
            <a:cxnSpLocks noChangeShapeType="1"/>
            <a:stCxn id="44046" idx="6"/>
            <a:endCxn id="44050" idx="2"/>
          </p:cNvCxnSpPr>
          <p:nvPr/>
        </p:nvCxnSpPr>
        <p:spPr bwMode="auto">
          <a:xfrm flipV="1">
            <a:off x="4648200" y="4462463"/>
            <a:ext cx="42863" cy="623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Rectangle 64"/>
          <p:cNvSpPr>
            <a:spLocks noChangeArrowheads="1"/>
          </p:cNvSpPr>
          <p:nvPr/>
        </p:nvSpPr>
        <p:spPr bwMode="auto">
          <a:xfrm rot="5400000">
            <a:off x="3949700" y="4114800"/>
            <a:ext cx="723900" cy="1524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44049" name="Straight Connector 66"/>
          <p:cNvCxnSpPr>
            <a:cxnSpLocks noChangeShapeType="1"/>
            <a:stCxn id="44046" idx="2"/>
            <a:endCxn id="44048" idx="3"/>
          </p:cNvCxnSpPr>
          <p:nvPr/>
        </p:nvCxnSpPr>
        <p:spPr bwMode="auto">
          <a:xfrm rot="10800000" flipH="1">
            <a:off x="4284663" y="4552950"/>
            <a:ext cx="269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0" name="Oval 13"/>
          <p:cNvSpPr>
            <a:spLocks noChangeArrowheads="1"/>
          </p:cNvSpPr>
          <p:nvPr/>
        </p:nvSpPr>
        <p:spPr bwMode="auto">
          <a:xfrm>
            <a:off x="4691063" y="4140200"/>
            <a:ext cx="660400" cy="6429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1" name="Rectangle 70"/>
          <p:cNvSpPr>
            <a:spLocks noChangeArrowheads="1"/>
          </p:cNvSpPr>
          <p:nvPr/>
        </p:nvSpPr>
        <p:spPr bwMode="auto">
          <a:xfrm rot="5400000" flipV="1">
            <a:off x="1693068" y="1291432"/>
            <a:ext cx="620713" cy="1714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2" name="Rectangle 71"/>
          <p:cNvSpPr>
            <a:spLocks noChangeArrowheads="1"/>
          </p:cNvSpPr>
          <p:nvPr/>
        </p:nvSpPr>
        <p:spPr bwMode="auto">
          <a:xfrm>
            <a:off x="1651000" y="1917700"/>
            <a:ext cx="254000" cy="304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3" name="Oval 72"/>
          <p:cNvSpPr>
            <a:spLocks noChangeArrowheads="1"/>
          </p:cNvSpPr>
          <p:nvPr/>
        </p:nvSpPr>
        <p:spPr bwMode="auto">
          <a:xfrm rot="5400000" flipV="1">
            <a:off x="1176338" y="1238250"/>
            <a:ext cx="379412" cy="3698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4" name="Rectangle 73"/>
          <p:cNvSpPr>
            <a:spLocks noChangeArrowheads="1"/>
          </p:cNvSpPr>
          <p:nvPr/>
        </p:nvSpPr>
        <p:spPr bwMode="auto">
          <a:xfrm rot="5400000" flipV="1">
            <a:off x="2683668" y="1310482"/>
            <a:ext cx="481013" cy="1206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5" name="Rectangle 74"/>
          <p:cNvSpPr>
            <a:spLocks noChangeArrowheads="1"/>
          </p:cNvSpPr>
          <p:nvPr/>
        </p:nvSpPr>
        <p:spPr bwMode="auto">
          <a:xfrm>
            <a:off x="2794000" y="1930400"/>
            <a:ext cx="254000" cy="304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6" name="Rectangle 75"/>
          <p:cNvSpPr>
            <a:spLocks noChangeArrowheads="1"/>
          </p:cNvSpPr>
          <p:nvPr/>
        </p:nvSpPr>
        <p:spPr bwMode="auto">
          <a:xfrm>
            <a:off x="2336800" y="2628900"/>
            <a:ext cx="254000" cy="304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57" name="TextBox 76"/>
          <p:cNvSpPr txBox="1">
            <a:spLocks noChangeArrowheads="1"/>
          </p:cNvSpPr>
          <p:nvPr/>
        </p:nvSpPr>
        <p:spPr bwMode="auto">
          <a:xfrm>
            <a:off x="660400" y="12319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RCS</a:t>
            </a:r>
          </a:p>
        </p:txBody>
      </p:sp>
      <p:cxnSp>
        <p:nvCxnSpPr>
          <p:cNvPr id="44058" name="Straight Connector 78"/>
          <p:cNvCxnSpPr>
            <a:cxnSpLocks noChangeShapeType="1"/>
            <a:stCxn id="44053" idx="4"/>
            <a:endCxn id="44052" idx="0"/>
          </p:cNvCxnSpPr>
          <p:nvPr/>
        </p:nvCxnSpPr>
        <p:spPr bwMode="auto">
          <a:xfrm>
            <a:off x="1550988" y="1423988"/>
            <a:ext cx="227012" cy="4937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9" name="Straight Connector 79"/>
          <p:cNvCxnSpPr>
            <a:cxnSpLocks noChangeShapeType="1"/>
            <a:stCxn id="44051" idx="3"/>
            <a:endCxn id="44052" idx="0"/>
          </p:cNvCxnSpPr>
          <p:nvPr/>
        </p:nvCxnSpPr>
        <p:spPr bwMode="auto">
          <a:xfrm rot="5400000">
            <a:off x="1775619" y="1689894"/>
            <a:ext cx="230187" cy="2254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0" name="TextBox 82"/>
          <p:cNvSpPr txBox="1">
            <a:spLocks noChangeArrowheads="1"/>
          </p:cNvSpPr>
          <p:nvPr/>
        </p:nvSpPr>
        <p:spPr bwMode="auto">
          <a:xfrm>
            <a:off x="2057400" y="1206500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SPL</a:t>
            </a:r>
          </a:p>
        </p:txBody>
      </p:sp>
      <p:sp>
        <p:nvSpPr>
          <p:cNvPr id="44061" name="TextBox 83"/>
          <p:cNvSpPr txBox="1">
            <a:spLocks noChangeArrowheads="1"/>
          </p:cNvSpPr>
          <p:nvPr/>
        </p:nvSpPr>
        <p:spPr bwMode="auto">
          <a:xfrm>
            <a:off x="2946400" y="1219200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Linac4</a:t>
            </a:r>
          </a:p>
        </p:txBody>
      </p:sp>
      <p:cxnSp>
        <p:nvCxnSpPr>
          <p:cNvPr id="44062" name="Straight Connector 84"/>
          <p:cNvCxnSpPr>
            <a:cxnSpLocks noChangeShapeType="1"/>
            <a:stCxn id="44055" idx="0"/>
            <a:endCxn id="44054" idx="3"/>
          </p:cNvCxnSpPr>
          <p:nvPr/>
        </p:nvCxnSpPr>
        <p:spPr bwMode="auto">
          <a:xfrm rot="5400000" flipH="1" flipV="1">
            <a:off x="2763044" y="1769269"/>
            <a:ext cx="319087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Straight Connector 87"/>
          <p:cNvCxnSpPr>
            <a:cxnSpLocks noChangeShapeType="1"/>
            <a:stCxn id="44056" idx="0"/>
          </p:cNvCxnSpPr>
          <p:nvPr/>
        </p:nvCxnSpPr>
        <p:spPr bwMode="auto">
          <a:xfrm rot="16200000" flipV="1">
            <a:off x="1912144" y="2077244"/>
            <a:ext cx="407987" cy="695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Straight Connector 89"/>
          <p:cNvCxnSpPr>
            <a:cxnSpLocks noChangeShapeType="1"/>
            <a:stCxn id="44056" idx="0"/>
            <a:endCxn id="44055" idx="2"/>
          </p:cNvCxnSpPr>
          <p:nvPr/>
        </p:nvCxnSpPr>
        <p:spPr bwMode="auto">
          <a:xfrm rot="5400000" flipH="1" flipV="1">
            <a:off x="2495550" y="2203450"/>
            <a:ext cx="3937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5" name="TextBox 91"/>
          <p:cNvSpPr txBox="1">
            <a:spLocks noChangeArrowheads="1"/>
          </p:cNvSpPr>
          <p:nvPr/>
        </p:nvSpPr>
        <p:spPr bwMode="auto">
          <a:xfrm>
            <a:off x="990600" y="1778000"/>
            <a:ext cx="97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ISOL target</a:t>
            </a:r>
          </a:p>
        </p:txBody>
      </p:sp>
      <p:sp>
        <p:nvSpPr>
          <p:cNvPr id="44066" name="TextBox 92"/>
          <p:cNvSpPr txBox="1">
            <a:spLocks noChangeArrowheads="1"/>
          </p:cNvSpPr>
          <p:nvPr/>
        </p:nvSpPr>
        <p:spPr bwMode="auto">
          <a:xfrm>
            <a:off x="3048000" y="1790700"/>
            <a:ext cx="97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Molten Salt Loop</a:t>
            </a:r>
          </a:p>
        </p:txBody>
      </p:sp>
      <p:sp>
        <p:nvSpPr>
          <p:cNvPr id="44067" name="TextBox 93"/>
          <p:cNvSpPr txBox="1">
            <a:spLocks noChangeArrowheads="1"/>
          </p:cNvSpPr>
          <p:nvPr/>
        </p:nvSpPr>
        <p:spPr bwMode="auto">
          <a:xfrm>
            <a:off x="1714500" y="2324100"/>
            <a:ext cx="51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6He</a:t>
            </a:r>
          </a:p>
        </p:txBody>
      </p:sp>
      <p:sp>
        <p:nvSpPr>
          <p:cNvPr id="44068" name="TextBox 94"/>
          <p:cNvSpPr txBox="1">
            <a:spLocks noChangeArrowheads="1"/>
          </p:cNvSpPr>
          <p:nvPr/>
        </p:nvSpPr>
        <p:spPr bwMode="auto">
          <a:xfrm>
            <a:off x="2616200" y="2324100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18Ne</a:t>
            </a:r>
          </a:p>
        </p:txBody>
      </p:sp>
      <p:cxnSp>
        <p:nvCxnSpPr>
          <p:cNvPr id="44069" name="Straight Connector 95"/>
          <p:cNvCxnSpPr>
            <a:cxnSpLocks noChangeShapeType="1"/>
            <a:stCxn id="44071" idx="3"/>
            <a:endCxn id="44048" idx="1"/>
          </p:cNvCxnSpPr>
          <p:nvPr/>
        </p:nvCxnSpPr>
        <p:spPr bwMode="auto">
          <a:xfrm rot="16200000" flipH="1">
            <a:off x="3132138" y="2649537"/>
            <a:ext cx="501650" cy="18573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0" name="TextBox 96"/>
          <p:cNvSpPr txBox="1">
            <a:spLocks noChangeArrowheads="1"/>
          </p:cNvSpPr>
          <p:nvPr/>
        </p:nvSpPr>
        <p:spPr bwMode="auto">
          <a:xfrm>
            <a:off x="7924800" y="23368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  <a:cs typeface="Symbol" charset="0"/>
              </a:rPr>
              <a:t>n</a:t>
            </a:r>
            <a:r>
              <a:rPr lang="en-US" sz="1800"/>
              <a:t>-Beam</a:t>
            </a:r>
          </a:p>
        </p:txBody>
      </p:sp>
      <p:sp>
        <p:nvSpPr>
          <p:cNvPr id="44071" name="Rectangle 98"/>
          <p:cNvSpPr>
            <a:spLocks noChangeArrowheads="1"/>
          </p:cNvSpPr>
          <p:nvPr/>
        </p:nvSpPr>
        <p:spPr bwMode="auto">
          <a:xfrm rot="5400000">
            <a:off x="2305050" y="3117850"/>
            <a:ext cx="298450" cy="1206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72" name="TextBox 99"/>
          <p:cNvSpPr txBox="1">
            <a:spLocks noChangeArrowheads="1"/>
          </p:cNvSpPr>
          <p:nvPr/>
        </p:nvSpPr>
        <p:spPr bwMode="auto">
          <a:xfrm>
            <a:off x="1803400" y="29972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RFQ</a:t>
            </a:r>
          </a:p>
        </p:txBody>
      </p:sp>
      <p:cxnSp>
        <p:nvCxnSpPr>
          <p:cNvPr id="44073" name="Straight Connector 100"/>
          <p:cNvCxnSpPr>
            <a:cxnSpLocks noChangeShapeType="1"/>
            <a:stCxn id="44071" idx="1"/>
            <a:endCxn id="44056" idx="2"/>
          </p:cNvCxnSpPr>
          <p:nvPr/>
        </p:nvCxnSpPr>
        <p:spPr bwMode="auto">
          <a:xfrm rot="5400000" flipH="1" flipV="1">
            <a:off x="2411413" y="2976562"/>
            <a:ext cx="952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4" name="TextBox 105"/>
          <p:cNvSpPr txBox="1">
            <a:spLocks noChangeArrowheads="1"/>
          </p:cNvSpPr>
          <p:nvPr/>
        </p:nvSpPr>
        <p:spPr bwMode="auto">
          <a:xfrm>
            <a:off x="1816100" y="26162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ECR</a:t>
            </a:r>
          </a:p>
        </p:txBody>
      </p:sp>
      <p:sp>
        <p:nvSpPr>
          <p:cNvPr id="44075" name="Rounded Rectangle 107"/>
          <p:cNvSpPr>
            <a:spLocks noChangeArrowheads="1"/>
          </p:cNvSpPr>
          <p:nvPr/>
        </p:nvSpPr>
        <p:spPr bwMode="auto">
          <a:xfrm rot="5400000">
            <a:off x="4560887" y="1979613"/>
            <a:ext cx="531813" cy="5349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76" name="Rectangle 108"/>
          <p:cNvSpPr>
            <a:spLocks noChangeArrowheads="1"/>
          </p:cNvSpPr>
          <p:nvPr/>
        </p:nvSpPr>
        <p:spPr bwMode="auto">
          <a:xfrm rot="5400000" flipV="1">
            <a:off x="4842669" y="1553369"/>
            <a:ext cx="481012" cy="1206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44077" name="Straight Connector 109"/>
          <p:cNvCxnSpPr>
            <a:cxnSpLocks noChangeShapeType="1"/>
            <a:stCxn id="44076" idx="3"/>
            <a:endCxn id="44075" idx="0"/>
          </p:cNvCxnSpPr>
          <p:nvPr/>
        </p:nvCxnSpPr>
        <p:spPr bwMode="auto">
          <a:xfrm rot="16200000" flipH="1">
            <a:off x="4892675" y="2044700"/>
            <a:ext cx="392113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8" name="Isosceles Triangle 113"/>
          <p:cNvSpPr>
            <a:spLocks noChangeArrowheads="1"/>
          </p:cNvSpPr>
          <p:nvPr/>
        </p:nvSpPr>
        <p:spPr bwMode="auto">
          <a:xfrm rot="5400000" flipV="1">
            <a:off x="4960938" y="2036763"/>
            <a:ext cx="177800" cy="3937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79" name="Rectangle 114"/>
          <p:cNvSpPr>
            <a:spLocks noChangeArrowheads="1"/>
          </p:cNvSpPr>
          <p:nvPr/>
        </p:nvSpPr>
        <p:spPr bwMode="auto">
          <a:xfrm rot="5400000">
            <a:off x="5360988" y="2068513"/>
            <a:ext cx="254000" cy="304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44080" name="Straight Connector 115"/>
          <p:cNvCxnSpPr>
            <a:cxnSpLocks noChangeShapeType="1"/>
            <a:stCxn id="44079" idx="2"/>
            <a:endCxn id="44078" idx="3"/>
          </p:cNvCxnSpPr>
          <p:nvPr/>
        </p:nvCxnSpPr>
        <p:spPr bwMode="auto">
          <a:xfrm rot="10800000" flipV="1">
            <a:off x="5246688" y="2220913"/>
            <a:ext cx="88900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1" name="TextBox 123"/>
          <p:cNvSpPr txBox="1">
            <a:spLocks noChangeArrowheads="1"/>
          </p:cNvSpPr>
          <p:nvPr/>
        </p:nvSpPr>
        <p:spPr bwMode="auto">
          <a:xfrm>
            <a:off x="5118100" y="1460500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Linac</a:t>
            </a:r>
          </a:p>
        </p:txBody>
      </p:sp>
      <p:sp>
        <p:nvSpPr>
          <p:cNvPr id="44082" name="TextBox 124"/>
          <p:cNvSpPr txBox="1">
            <a:spLocks noChangeArrowheads="1"/>
          </p:cNvSpPr>
          <p:nvPr/>
        </p:nvSpPr>
        <p:spPr bwMode="auto">
          <a:xfrm>
            <a:off x="5638800" y="2057400"/>
            <a:ext cx="973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Collection</a:t>
            </a:r>
          </a:p>
        </p:txBody>
      </p:sp>
      <p:cxnSp>
        <p:nvCxnSpPr>
          <p:cNvPr id="44083" name="Straight Connector 125"/>
          <p:cNvCxnSpPr>
            <a:cxnSpLocks noChangeShapeType="1"/>
          </p:cNvCxnSpPr>
          <p:nvPr/>
        </p:nvCxnSpPr>
        <p:spPr bwMode="auto">
          <a:xfrm rot="5400000" flipH="1" flipV="1">
            <a:off x="5372894" y="2461419"/>
            <a:ext cx="255587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4" name="Rectangle 127"/>
          <p:cNvSpPr>
            <a:spLocks noChangeArrowheads="1"/>
          </p:cNvSpPr>
          <p:nvPr/>
        </p:nvSpPr>
        <p:spPr bwMode="auto">
          <a:xfrm>
            <a:off x="5384800" y="2590800"/>
            <a:ext cx="254000" cy="304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85" name="Rectangle 128"/>
          <p:cNvSpPr>
            <a:spLocks noChangeArrowheads="1"/>
          </p:cNvSpPr>
          <p:nvPr/>
        </p:nvSpPr>
        <p:spPr bwMode="auto">
          <a:xfrm rot="5400000">
            <a:off x="5353050" y="3079750"/>
            <a:ext cx="298450" cy="1206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sp>
        <p:nvSpPr>
          <p:cNvPr id="44086" name="TextBox 129"/>
          <p:cNvSpPr txBox="1">
            <a:spLocks noChangeArrowheads="1"/>
          </p:cNvSpPr>
          <p:nvPr/>
        </p:nvSpPr>
        <p:spPr bwMode="auto">
          <a:xfrm>
            <a:off x="4851400" y="29591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RFQ</a:t>
            </a:r>
          </a:p>
        </p:txBody>
      </p:sp>
      <p:cxnSp>
        <p:nvCxnSpPr>
          <p:cNvPr id="44087" name="Straight Connector 130"/>
          <p:cNvCxnSpPr>
            <a:cxnSpLocks noChangeShapeType="1"/>
            <a:stCxn id="44085" idx="1"/>
            <a:endCxn id="44084" idx="2"/>
          </p:cNvCxnSpPr>
          <p:nvPr/>
        </p:nvCxnSpPr>
        <p:spPr bwMode="auto">
          <a:xfrm rot="5400000" flipH="1" flipV="1">
            <a:off x="5459413" y="2938462"/>
            <a:ext cx="9525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8" name="TextBox 131"/>
          <p:cNvSpPr txBox="1">
            <a:spLocks noChangeArrowheads="1"/>
          </p:cNvSpPr>
          <p:nvPr/>
        </p:nvSpPr>
        <p:spPr bwMode="auto">
          <a:xfrm>
            <a:off x="4864100" y="25781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ECR</a:t>
            </a:r>
          </a:p>
        </p:txBody>
      </p:sp>
      <p:cxnSp>
        <p:nvCxnSpPr>
          <p:cNvPr id="44089" name="Straight Connector 132"/>
          <p:cNvCxnSpPr>
            <a:cxnSpLocks noChangeShapeType="1"/>
            <a:endCxn id="44048" idx="1"/>
          </p:cNvCxnSpPr>
          <p:nvPr/>
        </p:nvCxnSpPr>
        <p:spPr bwMode="auto">
          <a:xfrm rot="10800000" flipV="1">
            <a:off x="4311650" y="3263900"/>
            <a:ext cx="1263650" cy="565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90" name="TextBox 134"/>
          <p:cNvSpPr txBox="1">
            <a:spLocks noChangeArrowheads="1"/>
          </p:cNvSpPr>
          <p:nvPr/>
        </p:nvSpPr>
        <p:spPr bwMode="auto">
          <a:xfrm>
            <a:off x="2311400" y="3467100"/>
            <a:ext cx="99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6He/18Ne</a:t>
            </a:r>
          </a:p>
        </p:txBody>
      </p:sp>
      <p:sp>
        <p:nvSpPr>
          <p:cNvPr id="44091" name="TextBox 135"/>
          <p:cNvSpPr txBox="1">
            <a:spLocks noChangeArrowheads="1"/>
          </p:cNvSpPr>
          <p:nvPr/>
        </p:nvSpPr>
        <p:spPr bwMode="auto">
          <a:xfrm>
            <a:off x="4838700" y="3530600"/>
            <a:ext cx="69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8B/8Li</a:t>
            </a:r>
          </a:p>
        </p:txBody>
      </p:sp>
      <p:sp>
        <p:nvSpPr>
          <p:cNvPr id="44092" name="TextBox 136"/>
          <p:cNvSpPr txBox="1">
            <a:spLocks noChangeArrowheads="1"/>
          </p:cNvSpPr>
          <p:nvPr/>
        </p:nvSpPr>
        <p:spPr bwMode="auto">
          <a:xfrm>
            <a:off x="2895600" y="4114800"/>
            <a:ext cx="138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Linac 100 MeV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54700" y="1143000"/>
            <a:ext cx="3092450" cy="323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/>
              <a:t>Dotted lines: alternative layouts</a:t>
            </a:r>
          </a:p>
        </p:txBody>
      </p:sp>
      <p:sp>
        <p:nvSpPr>
          <p:cNvPr id="44094" name="TextBox 144"/>
          <p:cNvSpPr txBox="1">
            <a:spLocks noChangeArrowheads="1"/>
          </p:cNvSpPr>
          <p:nvPr/>
        </p:nvSpPr>
        <p:spPr bwMode="auto">
          <a:xfrm>
            <a:off x="4216400" y="524510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RCS</a:t>
            </a:r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>
            <a:off x="1004888" y="5768975"/>
            <a:ext cx="7199312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B</a:t>
            </a:r>
            <a:r>
              <a:rPr lang="en-US" sz="1800" b="1" dirty="0" smtClean="0">
                <a:solidFill>
                  <a:srgbClr val="000000"/>
                </a:solidFill>
                <a:latin typeface="Symbol"/>
              </a:rPr>
              <a:t>r</a:t>
            </a:r>
            <a:r>
              <a:rPr lang="en-US" sz="1800" b="1" dirty="0" smtClean="0">
                <a:solidFill>
                  <a:srgbClr val="000000"/>
                </a:solidFill>
              </a:rPr>
              <a:t> ~ 500 Tm, B = ~6 T, C = ~6900 m, </a:t>
            </a:r>
            <a:r>
              <a:rPr lang="en-US" sz="1800" b="1" dirty="0" err="1" smtClean="0">
                <a:solidFill>
                  <a:srgbClr val="000000"/>
                </a:solidFill>
              </a:rPr>
              <a:t>L</a:t>
            </a:r>
            <a:r>
              <a:rPr lang="en-US" sz="1800" b="1" baseline="-25000" dirty="0" err="1" smtClean="0">
                <a:solidFill>
                  <a:srgbClr val="000000"/>
                </a:solidFill>
              </a:rPr>
              <a:t>ss</a:t>
            </a:r>
            <a:r>
              <a:rPr lang="en-US" sz="1800" b="1" dirty="0" smtClean="0">
                <a:solidFill>
                  <a:srgbClr val="000000"/>
                </a:solidFill>
              </a:rPr>
              <a:t>= ~2500 m, </a:t>
            </a:r>
            <a:r>
              <a:rPr lang="en-US" sz="1800" b="1" dirty="0" smtClean="0">
                <a:solidFill>
                  <a:srgbClr val="00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b="1" dirty="0" smtClean="0">
                <a:solidFill>
                  <a:srgbClr val="000000"/>
                </a:solidFill>
              </a:rPr>
              <a:t> = 100, all ions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130800" y="5016500"/>
            <a:ext cx="2082800" cy="3238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/>
              <a:t>PS and SPS existing</a:t>
            </a:r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673100" y="977900"/>
            <a:ext cx="3340100" cy="2895600"/>
            <a:chOff x="495300" y="965200"/>
            <a:chExt cx="4013200" cy="4483100"/>
          </a:xfrm>
        </p:grpSpPr>
        <p:sp>
          <p:nvSpPr>
            <p:cNvPr id="44099" name="Rectangle 148"/>
            <p:cNvSpPr>
              <a:spLocks noChangeArrowheads="1"/>
            </p:cNvSpPr>
            <p:nvPr/>
          </p:nvSpPr>
          <p:spPr bwMode="auto">
            <a:xfrm>
              <a:off x="495300" y="965200"/>
              <a:ext cx="4013200" cy="44831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495300" indent="-495300">
                <a:spcBef>
                  <a:spcPct val="20000"/>
                </a:spcBef>
                <a:buClr>
                  <a:srgbClr val="CC0000"/>
                </a:buClr>
                <a:buFont typeface="Wingdings" charset="0"/>
                <a:buNone/>
              </a:pPr>
              <a:endParaRPr lang="en-US" sz="1600"/>
            </a:p>
          </p:txBody>
        </p:sp>
        <p:sp>
          <p:nvSpPr>
            <p:cNvPr id="44100" name="TextBox 151"/>
            <p:cNvSpPr txBox="1">
              <a:spLocks noChangeArrowheads="1"/>
            </p:cNvSpPr>
            <p:nvPr/>
          </p:nvSpPr>
          <p:spPr bwMode="auto">
            <a:xfrm>
              <a:off x="576391" y="4580578"/>
              <a:ext cx="1919217" cy="76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>
                  <a:solidFill>
                    <a:srgbClr val="0000FF"/>
                  </a:solidFill>
                </a:rPr>
                <a:t>Baseline</a:t>
              </a:r>
            </a:p>
          </p:txBody>
        </p:sp>
      </p:grpSp>
      <p:sp>
        <p:nvSpPr>
          <p:cNvPr id="44098" name="TextBox 160"/>
          <p:cNvSpPr txBox="1">
            <a:spLocks noChangeArrowheads="1"/>
          </p:cNvSpPr>
          <p:nvPr/>
        </p:nvSpPr>
        <p:spPr bwMode="auto">
          <a:xfrm>
            <a:off x="4521200" y="2171700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6460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6238875"/>
            <a:ext cx="34782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latin typeface="Garamond" charset="0"/>
              </a:rPr>
              <a:t>Neu2012, EUCARD, Beta Beams, Elena Wildner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1001713" y="163513"/>
            <a:ext cx="7056437" cy="1139825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Isotope production rates</a:t>
            </a:r>
          </a:p>
        </p:txBody>
      </p:sp>
      <p:sp>
        <p:nvSpPr>
          <p:cNvPr id="39940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2011-10-06</a:t>
            </a:r>
          </a:p>
        </p:txBody>
      </p:sp>
      <p:sp>
        <p:nvSpPr>
          <p:cNvPr id="3994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689600" y="6473825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82009870-BA08-5C4D-9A3F-E77F7CDCD8CA}" type="slidenum">
              <a:rPr lang="en-US" sz="1200" b="1">
                <a:latin typeface="Garamond" charset="0"/>
              </a:rPr>
              <a:pPr algn="ctr" eaLnBrk="1" hangingPunct="1"/>
              <a:t>13</a:t>
            </a:fld>
            <a:endParaRPr lang="en-US" sz="1200" b="1">
              <a:latin typeface="Garamond" charset="0"/>
            </a:endParaRPr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404813" y="1098550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Aim: 2.0 10</a:t>
            </a:r>
            <a:r>
              <a:rPr lang="en-US" b="1" baseline="30000">
                <a:solidFill>
                  <a:srgbClr val="CC3300"/>
                </a:solidFill>
              </a:rPr>
              <a:t>13</a:t>
            </a:r>
            <a:r>
              <a:rPr lang="en-US" b="1">
                <a:solidFill>
                  <a:srgbClr val="CC3300"/>
                </a:solidFill>
              </a:rPr>
              <a:t> for low-Q</a:t>
            </a:r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11150" y="1497013"/>
          <a:ext cx="8353425" cy="3375116"/>
        </p:xfrm>
        <a:graphic>
          <a:graphicData uri="http://schemas.openxmlformats.org/drawingml/2006/table">
            <a:tbl>
              <a:tblPr/>
              <a:tblGrid>
                <a:gridCol w="1123950"/>
                <a:gridCol w="1104900"/>
                <a:gridCol w="619125"/>
                <a:gridCol w="647700"/>
                <a:gridCol w="657225"/>
                <a:gridCol w="609600"/>
                <a:gridCol w="1485900"/>
                <a:gridCol w="742950"/>
                <a:gridCol w="842963"/>
                <a:gridCol w="519112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Accelerator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MeV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kW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Isotope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Ok?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n-converter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SPL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0.07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135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W/BeO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6He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n-converter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Saraf/GANIL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680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C/BeO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6He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 4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960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23Na 19F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Molten NaF loop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Cyclo/Linac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900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23Na 19F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Molten NaF loop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F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LinacX1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3He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85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1800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cm disk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P-Ring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LinacX2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7Li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8Li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P-Ring</a:t>
                      </a:r>
                    </a:p>
                  </a:txBody>
                  <a:tcPr marT="45729" marB="45729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LinacX2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3He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0.160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6Li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8B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8  10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32600" y="4953000"/>
          <a:ext cx="2159000" cy="820739"/>
        </p:xfrm>
        <a:graphic>
          <a:graphicData uri="http://schemas.openxmlformats.org/drawingml/2006/table">
            <a:tbl>
              <a:tblPr/>
              <a:tblGrid>
                <a:gridCol w="477838"/>
                <a:gridCol w="168116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Experimentally 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 paper OK, exp.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 OK yet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058" name="TextBox 29"/>
          <p:cNvSpPr txBox="1">
            <a:spLocks noChangeArrowheads="1"/>
          </p:cNvSpPr>
          <p:nvPr/>
        </p:nvSpPr>
        <p:spPr bwMode="auto">
          <a:xfrm>
            <a:off x="5002213" y="5864225"/>
            <a:ext cx="3938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</a:rPr>
              <a:t>T. Stora, P Valko, E. Benedetto, E. Wildner…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480175" y="2844800"/>
            <a:ext cx="1781175" cy="9255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6108700" y="3821113"/>
            <a:ext cx="1274763" cy="1271587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95700" y="4889500"/>
            <a:ext cx="248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</a:rPr>
              <a:t>Planned experiments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89300" y="1090613"/>
            <a:ext cx="627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</a:rPr>
              <a:t>Targets below MWatt is a considerable advantage!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565900" y="1955800"/>
            <a:ext cx="1768475" cy="471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2197100" y="2298700"/>
            <a:ext cx="4330700" cy="29083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1300" y="498792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</a:rPr>
              <a:t>More is  possible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7650" y="5426075"/>
            <a:ext cx="6381750" cy="293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300" b="1" smtClean="0">
                <a:solidFill>
                  <a:srgbClr val="C00000"/>
                </a:solidFill>
              </a:rPr>
              <a:t>NB :8Li can be produced in rates comparable to 6He using similar technology</a:t>
            </a:r>
          </a:p>
        </p:txBody>
      </p:sp>
    </p:spTree>
    <p:extLst>
      <p:ext uri="{BB962C8B-B14F-4D97-AF65-F5344CB8AC3E}">
        <p14:creationId xmlns:p14="http://schemas.microsoft.com/office/powerpoint/2010/main" val="291507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8" grpId="0"/>
      <p:bldP spid="30" grpId="0" animBg="1"/>
      <p:bldP spid="32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>
                <a:latin typeface="Garamond" charset="0"/>
              </a:rPr>
              <a:t>Experiments </a:t>
            </a:r>
            <a:r>
              <a:rPr lang="sk-SK" baseline="33000">
                <a:latin typeface="Garamond" charset="0"/>
              </a:rPr>
              <a:t>18</a:t>
            </a:r>
            <a:r>
              <a:rPr lang="sk-SK">
                <a:latin typeface="Garamond" charset="0"/>
              </a:rPr>
              <a:t>Ne </a:t>
            </a:r>
            <a:r>
              <a:rPr lang="en-US">
                <a:latin typeface="Garamond" charset="0"/>
              </a:rPr>
              <a:t>for Beta Beams</a:t>
            </a:r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222250" y="1249363"/>
            <a:ext cx="85264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/>
              <a:t>  Measure </a:t>
            </a:r>
            <a:r>
              <a:rPr lang="en-US" sz="2600">
                <a:solidFill>
                  <a:srgbClr val="0000FF"/>
                </a:solidFill>
              </a:rPr>
              <a:t>production and release from a sodium target</a:t>
            </a:r>
            <a:r>
              <a:rPr lang="en-US" sz="2600"/>
              <a:t>         at ISOLDE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000"/>
              <a:t>   Proposal sent to INTC (</a:t>
            </a:r>
            <a:r>
              <a:rPr lang="en-US" sz="1600"/>
              <a:t>ISOLDE and Neutron Time-of-flight Committee)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000">
                <a:solidFill>
                  <a:srgbClr val="FF0000"/>
                </a:solidFill>
              </a:rPr>
              <a:t>   Accepted !!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>
                <a:solidFill>
                  <a:srgbClr val="0000FF"/>
                </a:solidFill>
              </a:rPr>
              <a:t>  Molten salt loop to produce 18Ne !  </a:t>
            </a:r>
            <a:endParaRPr lang="en-US" sz="2600">
              <a:solidFill>
                <a:srgbClr val="FF0000"/>
              </a:solidFill>
            </a:endParaRP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000"/>
              <a:t>   Experimental setup and measurements, from May 2011</a:t>
            </a:r>
          </a:p>
        </p:txBody>
      </p:sp>
      <p:sp>
        <p:nvSpPr>
          <p:cNvPr id="48132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Garamond" charset="0"/>
              </a:rPr>
              <a:t>2011-10-06</a:t>
            </a:r>
          </a:p>
        </p:txBody>
      </p:sp>
      <p:sp>
        <p:nvSpPr>
          <p:cNvPr id="48133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9EFC6-3831-B645-A103-F9147C130D64}" type="slidenum">
              <a:rPr lang="en-US" sz="1200">
                <a:latin typeface="Garamond" charset="0"/>
              </a:rPr>
              <a:pPr eaLnBrk="1" hangingPunct="1"/>
              <a:t>14</a:t>
            </a:fld>
            <a:endParaRPr lang="en-US" sz="1200">
              <a:latin typeface="Garamond" charset="0"/>
            </a:endParaRPr>
          </a:p>
        </p:txBody>
      </p:sp>
      <p:sp>
        <p:nvSpPr>
          <p:cNvPr id="48134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544638" y="6438900"/>
            <a:ext cx="4391025" cy="24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Garamond" charset="0"/>
              </a:rPr>
              <a:t>Neu2012, EUCARD, Beta Beams, Elena </a:t>
            </a:r>
            <a:r>
              <a:rPr lang="en-US" sz="1200" dirty="0" err="1" smtClean="0">
                <a:latin typeface="Garamond" charset="0"/>
              </a:rPr>
              <a:t>Widner</a:t>
            </a:r>
            <a:endParaRPr lang="en-US" sz="1200" dirty="0">
              <a:latin typeface="Garamond" charset="0"/>
            </a:endParaRPr>
          </a:p>
        </p:txBody>
      </p:sp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551238"/>
            <a:ext cx="36639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6286500" y="6208713"/>
            <a:ext cx="192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T. Stora, P. Valko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2071" y="3674516"/>
            <a:ext cx="3722567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cs typeface="Arial" charset="0"/>
              </a:rPr>
              <a:t>The</a:t>
            </a:r>
            <a:r>
              <a:rPr lang="en-US" sz="1600" b="1">
                <a:latin typeface="Symbol" charset="0"/>
              </a:rPr>
              <a:t> n</a:t>
            </a:r>
            <a:r>
              <a:rPr lang="en-US" sz="1600" b="1" baseline="-25000"/>
              <a:t>e</a:t>
            </a:r>
            <a:r>
              <a:rPr lang="en-US" sz="1600" b="1"/>
              <a:t>  beam needs production of</a:t>
            </a:r>
            <a:r>
              <a:rPr lang="en-US" sz="1200" b="1"/>
              <a:t>  </a:t>
            </a:r>
            <a:r>
              <a:rPr lang="en-US" sz="1600" b="1">
                <a:solidFill>
                  <a:srgbClr val="CC3300"/>
                </a:solidFill>
              </a:rPr>
              <a:t>2.0 10</a:t>
            </a:r>
            <a:r>
              <a:rPr lang="en-US" sz="1600" b="1" baseline="30000">
                <a:solidFill>
                  <a:srgbClr val="CC3300"/>
                </a:solidFill>
              </a:rPr>
              <a:t>13   </a:t>
            </a:r>
            <a:r>
              <a:rPr lang="en-US" sz="1600" b="1">
                <a:solidFill>
                  <a:srgbClr val="CC3300"/>
                </a:solidFill>
              </a:rPr>
              <a:t> </a:t>
            </a:r>
            <a:r>
              <a:rPr lang="en-US" sz="1600" b="1" baseline="30000">
                <a:solidFill>
                  <a:srgbClr val="CC3300"/>
                </a:solidFill>
              </a:rPr>
              <a:t>18</a:t>
            </a:r>
            <a:r>
              <a:rPr lang="en-US" sz="1600" b="1">
                <a:solidFill>
                  <a:srgbClr val="CC3300"/>
                </a:solidFill>
              </a:rPr>
              <a:t>Ne/s</a:t>
            </a:r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>
                <a:solidFill>
                  <a:srgbClr val="CC3300"/>
                </a:solidFill>
              </a:rPr>
              <a:t>Theoretically possible</a:t>
            </a:r>
            <a:r>
              <a:rPr lang="en-US" sz="1600" b="1"/>
              <a:t> </a:t>
            </a:r>
          </a:p>
          <a:p>
            <a:pPr eaLnBrk="1" hangingPunct="1"/>
            <a:r>
              <a:rPr lang="en-US" sz="1600" b="1"/>
              <a:t>with 10 mA 70 MeV protons on NaF </a:t>
            </a:r>
          </a:p>
          <a:p>
            <a:pPr eaLnBrk="1" hangingPunct="1"/>
            <a:endParaRPr lang="en-US" sz="1600" b="1"/>
          </a:p>
          <a:p>
            <a:pPr eaLnBrk="1" hangingPunct="1"/>
            <a:r>
              <a:rPr lang="en-US" sz="1600" b="1">
                <a:solidFill>
                  <a:srgbClr val="CC3300"/>
                </a:solidFill>
              </a:rPr>
              <a:t>We need measurements of the crossection  </a:t>
            </a:r>
            <a:r>
              <a:rPr lang="en-US" sz="1600" b="1" baseline="30000"/>
              <a:t>19</a:t>
            </a:r>
            <a:r>
              <a:rPr lang="en-US" sz="1600" b="1"/>
              <a:t>F(p, 2n)</a:t>
            </a:r>
            <a:r>
              <a:rPr lang="en-US" sz="1600" b="1" baseline="30000"/>
              <a:t>18</a:t>
            </a:r>
            <a:r>
              <a:rPr lang="en-US" sz="1600" b="1"/>
              <a:t>Ne !</a:t>
            </a:r>
          </a:p>
        </p:txBody>
      </p:sp>
    </p:spTree>
    <p:extLst>
      <p:ext uri="{BB962C8B-B14F-4D97-AF65-F5344CB8AC3E}">
        <p14:creationId xmlns:p14="http://schemas.microsoft.com/office/powerpoint/2010/main" val="3199360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2011-10-06</a:t>
            </a: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19288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Neu2012, EUCARD, Beta Beams, Elena Wildner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145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72B498-DD25-F447-B416-18219CE1A05F}" type="slidenum">
              <a:rPr lang="en-US" sz="1200">
                <a:latin typeface="Garamond" charset="0"/>
              </a:rPr>
              <a:pPr eaLnBrk="1" hangingPunct="1"/>
              <a:t>15</a:t>
            </a:fld>
            <a:endParaRPr lang="en-US" sz="1200">
              <a:latin typeface="Garamond" charset="0"/>
            </a:endParaRPr>
          </a:p>
        </p:txBody>
      </p:sp>
      <p:sp>
        <p:nvSpPr>
          <p:cNvPr id="41989" name="Title 1"/>
          <p:cNvSpPr txBox="1">
            <a:spLocks/>
          </p:cNvSpPr>
          <p:nvPr/>
        </p:nvSpPr>
        <p:spPr bwMode="auto">
          <a:xfrm>
            <a:off x="793750" y="-306388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Garamond" charset="0"/>
              </a:rPr>
              <a:t>Managing intensities: </a:t>
            </a:r>
            <a:r>
              <a:rPr lang="ja-JP" altLang="en-US" sz="3600">
                <a:latin typeface="Garamond" charset="0"/>
              </a:rPr>
              <a:t>“</a:t>
            </a:r>
            <a:r>
              <a:rPr lang="en-US" altLang="ja-JP" sz="3600">
                <a:latin typeface="Garamond" charset="0"/>
              </a:rPr>
              <a:t>Ion Cocktails</a:t>
            </a:r>
            <a:r>
              <a:rPr lang="ja-JP" altLang="en-US" sz="3600">
                <a:latin typeface="Garamond" charset="0"/>
              </a:rPr>
              <a:t>”</a:t>
            </a:r>
            <a:r>
              <a:rPr lang="en-US" altLang="ja-JP" sz="3600">
                <a:latin typeface="Garamond" charset="0"/>
              </a:rPr>
              <a:t> 1</a:t>
            </a:r>
            <a:endParaRPr lang="en-US" sz="3600">
              <a:latin typeface="Garamond" charset="0"/>
            </a:endParaRPr>
          </a:p>
        </p:txBody>
      </p:sp>
      <p:pic>
        <p:nvPicPr>
          <p:cNvPr id="4199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138238"/>
            <a:ext cx="65627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268663" y="2128838"/>
            <a:ext cx="1219200" cy="4429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rot="10800000" flipV="1">
            <a:off x="4487863" y="1836738"/>
            <a:ext cx="1447800" cy="527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5663" y="1666875"/>
            <a:ext cx="2195512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Less collective effects</a:t>
            </a:r>
          </a:p>
        </p:txBody>
      </p:sp>
      <p:sp>
        <p:nvSpPr>
          <p:cNvPr id="14" name="Oval 13"/>
          <p:cNvSpPr/>
          <p:nvPr/>
        </p:nvSpPr>
        <p:spPr>
          <a:xfrm>
            <a:off x="3227388" y="3968750"/>
            <a:ext cx="1219200" cy="442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Straight Arrow Connector 14"/>
          <p:cNvCxnSpPr>
            <a:stCxn id="16" idx="1"/>
            <a:endCxn id="14" idx="6"/>
          </p:cNvCxnSpPr>
          <p:nvPr/>
        </p:nvCxnSpPr>
        <p:spPr>
          <a:xfrm rot="10800000" flipV="1">
            <a:off x="4446588" y="3748088"/>
            <a:ext cx="1408112" cy="441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4700" y="3578225"/>
            <a:ext cx="2308225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Less collective effects</a:t>
            </a:r>
          </a:p>
        </p:txBody>
      </p:sp>
      <p:sp>
        <p:nvSpPr>
          <p:cNvPr id="17" name="Oval 16"/>
          <p:cNvSpPr/>
          <p:nvPr/>
        </p:nvSpPr>
        <p:spPr>
          <a:xfrm>
            <a:off x="3278188" y="1387475"/>
            <a:ext cx="1219200" cy="442913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rot="10800000" flipV="1">
            <a:off x="4524375" y="974725"/>
            <a:ext cx="1304925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29300" y="803275"/>
            <a:ext cx="2689225" cy="342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Collective effects important</a:t>
            </a:r>
          </a:p>
        </p:txBody>
      </p:sp>
      <p:sp>
        <p:nvSpPr>
          <p:cNvPr id="20" name="Oval 19"/>
          <p:cNvSpPr/>
          <p:nvPr/>
        </p:nvSpPr>
        <p:spPr>
          <a:xfrm>
            <a:off x="3287713" y="5453063"/>
            <a:ext cx="1108075" cy="120808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" name="Straight Arrow Connector 20"/>
          <p:cNvCxnSpPr>
            <a:stCxn id="22" idx="1"/>
            <a:endCxn id="20" idx="6"/>
          </p:cNvCxnSpPr>
          <p:nvPr/>
        </p:nvCxnSpPr>
        <p:spPr>
          <a:xfrm rot="10800000" flipV="1">
            <a:off x="4395788" y="5776913"/>
            <a:ext cx="1325562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1350" y="5607050"/>
            <a:ext cx="3422650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We can get 8Li </a:t>
            </a:r>
            <a:r>
              <a:rPr lang="ja-JP" altLang="en-US" sz="1600">
                <a:solidFill>
                  <a:srgbClr val="000000"/>
                </a:solidFill>
              </a:rPr>
              <a:t>“</a:t>
            </a:r>
            <a:r>
              <a:rPr lang="en-US" altLang="ja-JP" sz="1600">
                <a:solidFill>
                  <a:srgbClr val="000000"/>
                </a:solidFill>
              </a:rPr>
              <a:t>easily</a:t>
            </a:r>
            <a:r>
              <a:rPr lang="ja-JP" altLang="en-US" sz="1600">
                <a:solidFill>
                  <a:srgbClr val="000000"/>
                </a:solidFill>
              </a:rPr>
              <a:t>”</a:t>
            </a:r>
            <a:r>
              <a:rPr lang="en-US" altLang="ja-JP" sz="1600">
                <a:solidFill>
                  <a:srgbClr val="000000"/>
                </a:solidFill>
              </a:rPr>
              <a:t>, but not 8B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8338" y="4849813"/>
            <a:ext cx="1219200" cy="58737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>
            <a:stCxn id="16" idx="1"/>
          </p:cNvCxnSpPr>
          <p:nvPr/>
        </p:nvCxnSpPr>
        <p:spPr>
          <a:xfrm rot="10800000" flipV="1">
            <a:off x="4505325" y="3748088"/>
            <a:ext cx="1349375" cy="1354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228975" y="4405313"/>
            <a:ext cx="1219200" cy="44291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7463" y="6332538"/>
            <a:ext cx="2468562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Summary by A. </a:t>
            </a:r>
            <a:r>
              <a:rPr lang="en-US" dirty="0" err="1"/>
              <a:t>Donini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3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5632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7492D6-6067-DF46-8512-9364E4A80C18}" type="slidenum">
              <a:rPr lang="en-US" sz="1200">
                <a:latin typeface="Garamond" charset="0"/>
              </a:rPr>
              <a:pPr eaLnBrk="1" hangingPunct="1"/>
              <a:t>16</a:t>
            </a:fld>
            <a:endParaRPr lang="en-US" sz="1200">
              <a:latin typeface="Garamond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822324" y="261938"/>
            <a:ext cx="8093075" cy="760412"/>
          </a:xfrm>
        </p:spPr>
        <p:txBody>
          <a:bodyPr/>
          <a:lstStyle/>
          <a:p>
            <a:r>
              <a:rPr lang="en-US" sz="3600" dirty="0">
                <a:latin typeface="Garamond" charset="0"/>
              </a:rPr>
              <a:t>The Production Ring </a:t>
            </a:r>
            <a:r>
              <a:rPr lang="en-US" sz="3600" dirty="0" smtClean="0">
                <a:latin typeface="Garamond" charset="0"/>
              </a:rPr>
              <a:t>on Ice (</a:t>
            </a:r>
            <a:r>
              <a:rPr lang="en-US" sz="3600" dirty="0">
                <a:latin typeface="Garamond" charset="0"/>
              </a:rPr>
              <a:t>8B and 8Li)</a:t>
            </a:r>
          </a:p>
        </p:txBody>
      </p:sp>
      <p:sp>
        <p:nvSpPr>
          <p:cNvPr id="56325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D122BF2-9EA5-5F4D-B788-6F98E736047A}" type="slidenum">
              <a:rPr lang="en-US" sz="1200">
                <a:latin typeface="Garamond" charset="0"/>
              </a:rPr>
              <a:pPr algn="r" eaLnBrk="1" hangingPunct="1"/>
              <a:t>16</a:t>
            </a:fld>
            <a:endParaRPr lang="en-US" sz="1200">
              <a:latin typeface="Garamond" charset="0"/>
            </a:endParaRPr>
          </a:p>
        </p:txBody>
      </p: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1989138" y="26225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5632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76313"/>
            <a:ext cx="42783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Box 11"/>
          <p:cNvSpPr txBox="1">
            <a:spLocks noChangeArrowheads="1"/>
          </p:cNvSpPr>
          <p:nvPr/>
        </p:nvSpPr>
        <p:spPr bwMode="auto">
          <a:xfrm>
            <a:off x="430213" y="3889375"/>
            <a:ext cx="871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Basic lattice and 6D tracking ok, RF feasible (10 MHz, 300 kV) 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</a:t>
            </a:r>
            <a:r>
              <a:rPr lang="en-US" sz="2000" dirty="0" smtClean="0">
                <a:solidFill>
                  <a:srgbClr val="0033CD"/>
                </a:solidFill>
              </a:rPr>
              <a:t>Simulations ongoing (E. Forest helping)</a:t>
            </a:r>
            <a:endParaRPr lang="en-US" sz="2000" dirty="0">
              <a:solidFill>
                <a:srgbClr val="0033CD"/>
              </a:solidFill>
            </a:endParaRP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Charge exchange injection to be designed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Direct kinematics could give good production </a:t>
            </a:r>
            <a:r>
              <a:rPr lang="en-US" sz="2000" dirty="0" smtClean="0">
                <a:solidFill>
                  <a:srgbClr val="0033CD"/>
                </a:solidFill>
              </a:rPr>
              <a:t>efficiencies (Nolen active)</a:t>
            </a:r>
            <a:endParaRPr lang="en-US" sz="2000" dirty="0">
              <a:solidFill>
                <a:srgbClr val="0033CD"/>
              </a:solidFill>
            </a:endParaRP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Experiment/simulations at ERIT, (FFAG solution, larger aperture)</a:t>
            </a:r>
          </a:p>
          <a:p>
            <a:pPr lvl="1"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Proposal postponed (hardware changes needed)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>
                <a:solidFill>
                  <a:srgbClr val="0033CD"/>
                </a:solidFill>
              </a:rPr>
              <a:t>  Experiment/simulations at TSR, ion storage ring, Heidelberg or CERN</a:t>
            </a:r>
          </a:p>
          <a:p>
            <a:pPr eaLnBrk="1" hangingPunct="1">
              <a:buClr>
                <a:srgbClr val="FFC000"/>
              </a:buClr>
              <a:buSzPct val="150000"/>
            </a:pPr>
            <a:endParaRPr lang="en-US" sz="2000" dirty="0">
              <a:solidFill>
                <a:srgbClr val="0033CD"/>
              </a:solidFill>
            </a:endParaRPr>
          </a:p>
        </p:txBody>
      </p:sp>
      <p:sp>
        <p:nvSpPr>
          <p:cNvPr id="56329" name="TextBox 12"/>
          <p:cNvSpPr txBox="1">
            <a:spLocks noChangeArrowheads="1"/>
          </p:cNvSpPr>
          <p:nvPr/>
        </p:nvSpPr>
        <p:spPr bwMode="auto">
          <a:xfrm>
            <a:off x="3098800" y="2281238"/>
            <a:ext cx="5808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 dirty="0"/>
              <a:t>  Gas Jet target proposed in FP7: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 dirty="0"/>
              <a:t> too high density would be needed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 dirty="0"/>
              <a:t> vacuum problems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 dirty="0"/>
              <a:t>  Direct Production (D. </a:t>
            </a:r>
            <a:r>
              <a:rPr lang="en-US" sz="1800" dirty="0" err="1"/>
              <a:t>Neuffer</a:t>
            </a:r>
            <a:r>
              <a:rPr lang="en-US" sz="1800" dirty="0"/>
              <a:t>) with liquid film targets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 dirty="0"/>
              <a:t> Collaboration ANL (Benedetto/Nolen)</a:t>
            </a:r>
          </a:p>
        </p:txBody>
      </p: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5027613" y="1395413"/>
            <a:ext cx="321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Production of 8B and 8Li</a:t>
            </a:r>
          </a:p>
          <a:p>
            <a:pPr eaLnBrk="1" hangingPunct="1"/>
            <a:r>
              <a:rPr lang="en-US" sz="1800"/>
              <a:t>C. Rubbia, EUROnu proposal</a:t>
            </a:r>
          </a:p>
        </p:txBody>
      </p:sp>
      <p:sp>
        <p:nvSpPr>
          <p:cNvPr id="56331" name="TextBox 2"/>
          <p:cNvSpPr txBox="1">
            <a:spLocks noChangeArrowheads="1"/>
          </p:cNvSpPr>
          <p:nvPr/>
        </p:nvSpPr>
        <p:spPr bwMode="auto">
          <a:xfrm>
            <a:off x="5592763" y="6138863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Aachen Univ., GSI, CERN </a:t>
            </a:r>
          </a:p>
        </p:txBody>
      </p:sp>
    </p:spTree>
    <p:extLst>
      <p:ext uri="{BB962C8B-B14F-4D97-AF65-F5344CB8AC3E}">
        <p14:creationId xmlns:p14="http://schemas.microsoft.com/office/powerpoint/2010/main" val="4932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Garamond" charset="0"/>
              </a:rPr>
              <a:t>High Intensities</a:t>
            </a:r>
            <a:endParaRPr lang="en-US" dirty="0">
              <a:latin typeface="Garamond" charset="0"/>
            </a:endParaRPr>
          </a:p>
        </p:txBody>
      </p:sp>
      <p:sp>
        <p:nvSpPr>
          <p:cNvPr id="48131" name="TextBox 12"/>
          <p:cNvSpPr txBox="1">
            <a:spLocks noChangeArrowheads="1"/>
          </p:cNvSpPr>
          <p:nvPr/>
        </p:nvSpPr>
        <p:spPr bwMode="auto">
          <a:xfrm>
            <a:off x="0" y="1143000"/>
            <a:ext cx="96012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  Instabilities </a:t>
            </a:r>
            <a:r>
              <a:rPr lang="en-US" sz="2800" dirty="0" smtClean="0">
                <a:solidFill>
                  <a:srgbClr val="000000"/>
                </a:solidFill>
              </a:rPr>
              <a:t>in Decay Ring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    Probably Treatable (Optics, Impedance, Double bore magnet…)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SPS is a problem, a way out?</a:t>
            </a:r>
            <a:endParaRPr lang="en-US" sz="2800" dirty="0"/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/>
              <a:t>   </a:t>
            </a:r>
            <a:r>
              <a:rPr lang="en-US" dirty="0" smtClean="0"/>
              <a:t>Instabilities (TMCI)</a:t>
            </a:r>
            <a:endParaRPr lang="en-US" sz="1800" dirty="0"/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/>
              <a:t>   </a:t>
            </a:r>
            <a:r>
              <a:rPr lang="en-US" dirty="0" smtClean="0"/>
              <a:t>Increase </a:t>
            </a:r>
            <a:r>
              <a:rPr lang="en-US" dirty="0" err="1" smtClean="0"/>
              <a:t>emmittance</a:t>
            </a:r>
            <a:r>
              <a:rPr lang="en-US" dirty="0" smtClean="0"/>
              <a:t> in SPS?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Many-bore magnet in </a:t>
            </a:r>
            <a:r>
              <a:rPr lang="en-US" dirty="0" smtClean="0"/>
              <a:t>DR, </a:t>
            </a:r>
            <a:r>
              <a:rPr lang="en-US" dirty="0" smtClean="0"/>
              <a:t>lower intensity per aperture 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Lower merging losses “gain” in production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  <a:r>
              <a:rPr lang="en-US" dirty="0"/>
              <a:t>restructuring (SPS upgrade participation) </a:t>
            </a:r>
            <a:r>
              <a:rPr lang="en-US" dirty="0" smtClean="0"/>
              <a:t>?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Magnet should not make the Decay ring too expensive</a:t>
            </a:r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Keep </a:t>
            </a:r>
            <a:r>
              <a:rPr lang="en-US" dirty="0" err="1" smtClean="0"/>
              <a:t>dutyfactor</a:t>
            </a:r>
            <a:endParaRPr lang="en-US" dirty="0" smtClean="0"/>
          </a:p>
          <a:p>
            <a:pPr lvl="1"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 Use existing machines: not </a:t>
            </a:r>
            <a:r>
              <a:rPr lang="en-US" dirty="0" err="1" smtClean="0"/>
              <a:t>conveniemt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8132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Garamond" charset="0"/>
              </a:rPr>
              <a:t>2011-10-06</a:t>
            </a:r>
          </a:p>
        </p:txBody>
      </p:sp>
      <p:sp>
        <p:nvSpPr>
          <p:cNvPr id="48133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9EFC6-3831-B645-A103-F9147C130D64}" type="slidenum">
              <a:rPr lang="en-US" sz="1200">
                <a:latin typeface="Garamond" charset="0"/>
              </a:rPr>
              <a:pPr eaLnBrk="1" hangingPunct="1"/>
              <a:t>17</a:t>
            </a:fld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45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282950"/>
            <a:ext cx="7239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78CBD7-DFA6-9043-B10F-7D1EE46986FD}" type="slidenum">
              <a:rPr lang="en-US" sz="1200">
                <a:latin typeface="Garamond" charset="0"/>
              </a:rPr>
              <a:pPr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66565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361D711-641E-AB4F-BFF2-64D306CB877C}" type="slidenum">
              <a:rPr lang="en-US" sz="1200">
                <a:latin typeface="Garamond" charset="0"/>
              </a:rPr>
              <a:pPr algn="r"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66566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310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limits, Decay Ring</a:t>
            </a:r>
          </a:p>
        </p:txBody>
      </p:sp>
      <p:sp>
        <p:nvSpPr>
          <p:cNvPr id="66567" name="TextBox 5"/>
          <p:cNvSpPr txBox="1">
            <a:spLocks noChangeArrowheads="1"/>
          </p:cNvSpPr>
          <p:nvPr/>
        </p:nvSpPr>
        <p:spPr bwMode="auto">
          <a:xfrm>
            <a:off x="3656013" y="5384800"/>
            <a:ext cx="4672012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Phase slip factor changed</a:t>
            </a:r>
          </a:p>
          <a:p>
            <a:pPr eaLnBrk="1" hangingPunct="1"/>
            <a:endParaRPr lang="en-US" sz="1800"/>
          </a:p>
        </p:txBody>
      </p:sp>
      <p:pic>
        <p:nvPicPr>
          <p:cNvPr id="665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74725"/>
            <a:ext cx="7253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Rectangle 9"/>
          <p:cNvSpPr txBox="1">
            <a:spLocks noChangeArrowheads="1"/>
          </p:cNvSpPr>
          <p:nvPr/>
        </p:nvSpPr>
        <p:spPr bwMode="auto">
          <a:xfrm>
            <a:off x="323850" y="3184525"/>
            <a:ext cx="855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Garamond" charset="0"/>
              </a:rPr>
              <a:t>Recent Encouraging results, redesigned decay ring !</a:t>
            </a:r>
          </a:p>
        </p:txBody>
      </p:sp>
      <p:sp>
        <p:nvSpPr>
          <p:cNvPr id="56330" name="TextBox 13"/>
          <p:cNvSpPr txBox="1">
            <a:spLocks noChangeArrowheads="1"/>
          </p:cNvSpPr>
          <p:nvPr/>
        </p:nvSpPr>
        <p:spPr bwMode="auto">
          <a:xfrm>
            <a:off x="5549900" y="5748338"/>
            <a:ext cx="3594100" cy="323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smtClean="0">
                <a:solidFill>
                  <a:srgbClr val="FFFFFF"/>
                </a:solidFill>
              </a:rPr>
              <a:t>C. Hansen, CERN &amp;  A. Chance, CEA</a:t>
            </a:r>
          </a:p>
        </p:txBody>
      </p:sp>
      <p:sp>
        <p:nvSpPr>
          <p:cNvPr id="66571" name="TextBox 14"/>
          <p:cNvSpPr txBox="1">
            <a:spLocks noChangeArrowheads="1"/>
          </p:cNvSpPr>
          <p:nvPr/>
        </p:nvSpPr>
        <p:spPr bwMode="auto">
          <a:xfrm>
            <a:off x="4013200" y="2851150"/>
            <a:ext cx="48291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B02C81"/>
                </a:solidFill>
              </a:rPr>
              <a:t>Only Transverse Mode Coupling Instabilities </a:t>
            </a:r>
          </a:p>
        </p:txBody>
      </p:sp>
    </p:spTree>
    <p:extLst>
      <p:ext uri="{BB962C8B-B14F-4D97-AF65-F5344CB8AC3E}">
        <p14:creationId xmlns:p14="http://schemas.microsoft.com/office/powerpoint/2010/main" val="38777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343275"/>
            <a:ext cx="73342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686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CB9DDE-25DF-CA40-B3E5-EA3CF281622A}" type="slidenum">
              <a:rPr lang="en-US" sz="1200">
                <a:latin typeface="Garamond" charset="0"/>
              </a:rPr>
              <a:pPr eaLnBrk="1" hangingPunct="1"/>
              <a:t>19</a:t>
            </a:fld>
            <a:endParaRPr lang="en-US" sz="1200">
              <a:latin typeface="Garamond" charset="0"/>
            </a:endParaRPr>
          </a:p>
        </p:txBody>
      </p:sp>
      <p:sp>
        <p:nvSpPr>
          <p:cNvPr id="68613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EEDA71-C567-4646-82A0-A5A93677AEC1}" type="slidenum">
              <a:rPr lang="en-US" sz="1200">
                <a:latin typeface="Garamond" charset="0"/>
              </a:rPr>
              <a:pPr algn="r" eaLnBrk="1" hangingPunct="1"/>
              <a:t>19</a:t>
            </a:fld>
            <a:endParaRPr lang="en-US" sz="1200">
              <a:latin typeface="Garamond" charset="0"/>
            </a:endParaRPr>
          </a:p>
        </p:txBody>
      </p:sp>
      <p:sp>
        <p:nvSpPr>
          <p:cNvPr id="68614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152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limits, Decay Ring</a:t>
            </a:r>
          </a:p>
        </p:txBody>
      </p:sp>
      <p:sp>
        <p:nvSpPr>
          <p:cNvPr id="68615" name="TextBox 5"/>
          <p:cNvSpPr txBox="1">
            <a:spLocks noChangeArrowheads="1"/>
          </p:cNvSpPr>
          <p:nvPr/>
        </p:nvSpPr>
        <p:spPr bwMode="auto">
          <a:xfrm>
            <a:off x="3725863" y="5541963"/>
            <a:ext cx="4672012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Phase slip factor changed</a:t>
            </a:r>
          </a:p>
          <a:p>
            <a:pPr eaLnBrk="1" hangingPunct="1"/>
            <a:endParaRPr lang="en-US" sz="1800"/>
          </a:p>
        </p:txBody>
      </p:sp>
      <p:pic>
        <p:nvPicPr>
          <p:cNvPr id="686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093788"/>
            <a:ext cx="7362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Rectangle 9"/>
          <p:cNvSpPr txBox="1">
            <a:spLocks noChangeArrowheads="1"/>
          </p:cNvSpPr>
          <p:nvPr/>
        </p:nvSpPr>
        <p:spPr bwMode="auto">
          <a:xfrm>
            <a:off x="323850" y="3260725"/>
            <a:ext cx="8550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0000"/>
                </a:solidFill>
                <a:latin typeface="Garamond" charset="0"/>
              </a:rPr>
              <a:t>Recent</a:t>
            </a:r>
            <a:r>
              <a:rPr lang="en-US" sz="3000" b="1">
                <a:solidFill>
                  <a:srgbClr val="000099"/>
                </a:solidFill>
                <a:latin typeface="Garamond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Garamond" charset="0"/>
              </a:rPr>
              <a:t>Encouraging results, redesigned decay ring</a:t>
            </a:r>
          </a:p>
        </p:txBody>
      </p:sp>
      <p:sp>
        <p:nvSpPr>
          <p:cNvPr id="11" name="Rectangle 10"/>
          <p:cNvSpPr/>
          <p:nvPr/>
        </p:nvSpPr>
        <p:spPr>
          <a:xfrm rot="20559885">
            <a:off x="637851" y="2792537"/>
            <a:ext cx="7868138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Two beams, LHC style double bore Magnets !?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Less heavy: </a:t>
            </a:r>
            <a:r>
              <a:rPr lang="en-US" sz="2400" b="1" dirty="0" err="1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octupoles</a:t>
            </a:r>
            <a:r>
              <a:rPr lang="en-US" sz="2400" b="1" dirty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(but not working ?)</a:t>
            </a:r>
            <a:endParaRPr lang="en-US" sz="2400" b="1" dirty="0">
              <a:ln w="11430"/>
              <a:solidFill>
                <a:srgbClr val="CC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WP4 Meeting 1/6 </a:t>
            </a:r>
            <a:r>
              <a:rPr lang="en-US" dirty="0" smtClean="0"/>
              <a:t>in LLN, ~ Brussels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343400"/>
          </a:xfrm>
        </p:spPr>
        <p:txBody>
          <a:bodyPr/>
          <a:lstStyle/>
          <a:p>
            <a:r>
              <a:rPr lang="en-US" sz="2400" dirty="0" smtClean="0"/>
              <a:t>Good progress </a:t>
            </a:r>
            <a:endParaRPr lang="en-US" sz="2400" dirty="0" smtClean="0"/>
          </a:p>
          <a:p>
            <a:pPr lvl="1"/>
            <a:r>
              <a:rPr lang="en-US" sz="2000" dirty="0" smtClean="0"/>
              <a:t>Milestones and Deliverables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/>
            <a:r>
              <a:rPr lang="en-US" sz="2000" dirty="0" smtClean="0"/>
              <a:t>Annual Report to be prepared</a:t>
            </a:r>
            <a:endParaRPr lang="en-US" sz="2000" dirty="0" smtClean="0"/>
          </a:p>
          <a:p>
            <a:r>
              <a:rPr lang="en-US" sz="2400" dirty="0" smtClean="0"/>
              <a:t>New</a:t>
            </a:r>
            <a:endParaRPr lang="en-US" sz="2400" dirty="0" smtClean="0"/>
          </a:p>
          <a:p>
            <a:pPr lvl="1"/>
            <a:r>
              <a:rPr lang="en-US" sz="2000" dirty="0" err="1" smtClean="0"/>
              <a:t>Cockroft</a:t>
            </a:r>
            <a:r>
              <a:rPr lang="en-US" sz="2000" dirty="0" smtClean="0"/>
              <a:t> Lab (</a:t>
            </a:r>
            <a:r>
              <a:rPr lang="en-US" sz="2000" dirty="0"/>
              <a:t>a</a:t>
            </a:r>
            <a:r>
              <a:rPr lang="en-US" sz="2000" dirty="0" smtClean="0"/>
              <a:t>ssociate partner)  has started work on DR RF</a:t>
            </a:r>
          </a:p>
          <a:p>
            <a:pPr lvl="1"/>
            <a:r>
              <a:rPr lang="en-US" sz="2000" dirty="0" smtClean="0"/>
              <a:t>Seems feasible</a:t>
            </a:r>
            <a:endParaRPr lang="en-US" sz="2000" dirty="0" smtClean="0"/>
          </a:p>
          <a:p>
            <a:r>
              <a:rPr lang="en-US" sz="2400" dirty="0" smtClean="0"/>
              <a:t>Many Parts are in a development phase</a:t>
            </a:r>
          </a:p>
          <a:p>
            <a:pPr lvl="1"/>
            <a:r>
              <a:rPr lang="en-US" sz="2000" dirty="0" smtClean="0"/>
              <a:t>Discussion on costing: many pieces needing R&amp;D but in shadow</a:t>
            </a:r>
          </a:p>
          <a:p>
            <a:pPr lvl="1"/>
            <a:r>
              <a:rPr lang="en-US" sz="2000" dirty="0" smtClean="0"/>
              <a:t>Cost Drivers are Civil Engineering and DR magnets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B781D-69C0-F544-AAD5-BE4E9088ED0D}" type="slidenum">
              <a:rPr lang="en-US" sz="1200">
                <a:latin typeface="Garamond" charset="0"/>
              </a:rPr>
              <a:pPr eaLnBrk="1" hangingPunct="1"/>
              <a:t>20</a:t>
            </a:fld>
            <a:endParaRPr lang="en-US" sz="1200">
              <a:latin typeface="Garamond" charset="0"/>
            </a:endParaRPr>
          </a:p>
        </p:txBody>
      </p:sp>
      <p:sp>
        <p:nvSpPr>
          <p:cNvPr id="70660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1282EE9-B2CA-FB4A-BCCC-D8AE66F85781}" type="slidenum">
              <a:rPr lang="en-US" sz="1200">
                <a:latin typeface="Garamond" charset="0"/>
              </a:rPr>
              <a:pPr algn="r" eaLnBrk="1" hangingPunct="1"/>
              <a:t>20</a:t>
            </a:fld>
            <a:endParaRPr lang="en-US" sz="1200">
              <a:latin typeface="Garamond" charset="0"/>
            </a:endParaRPr>
          </a:p>
        </p:txBody>
      </p:sp>
      <p:sp>
        <p:nvSpPr>
          <p:cNvPr id="70661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152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limits, SPS</a:t>
            </a:r>
          </a:p>
        </p:txBody>
      </p:sp>
      <p:pic>
        <p:nvPicPr>
          <p:cNvPr id="7066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1684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486400" y="5811838"/>
            <a:ext cx="3594100" cy="323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500" smtClean="0">
                <a:solidFill>
                  <a:srgbClr val="FFFFFF"/>
                </a:solidFill>
              </a:rPr>
              <a:t>C. Hansen, CERN &amp;  A. Chance, CEA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900" y="1776006"/>
            <a:ext cx="8928100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Still much work to do and still several problems to </a:t>
            </a: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solve.</a:t>
            </a:r>
          </a:p>
          <a:p>
            <a:pPr algn="ctr">
              <a:defRPr/>
            </a:pPr>
            <a:endParaRPr lang="en-US" sz="2400" b="1" dirty="0">
              <a:ln w="11430"/>
              <a:solidFill>
                <a:srgbClr val="CC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Many bore magnets in decay ring:</a:t>
            </a:r>
          </a:p>
          <a:p>
            <a:pPr algn="ctr">
              <a:defRPr/>
            </a:pPr>
            <a:r>
              <a:rPr lang="en-US" sz="2400" b="1" dirty="0" err="1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Feasability</a:t>
            </a: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, Price</a:t>
            </a: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Merging more efficient</a:t>
            </a: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Change </a:t>
            </a:r>
            <a:r>
              <a:rPr lang="en-US" sz="2400" b="1" dirty="0" err="1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emmittance</a:t>
            </a: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(RF) in SPS</a:t>
            </a: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EW writing spec and discussing with L. </a:t>
            </a:r>
            <a:r>
              <a:rPr lang="en-US" sz="2400" b="1" dirty="0" err="1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Bottura</a:t>
            </a:r>
            <a:r>
              <a:rPr lang="en-US" sz="2400" b="1" dirty="0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/E. </a:t>
            </a:r>
            <a:r>
              <a:rPr lang="en-US" sz="2400" b="1" dirty="0" err="1" smtClean="0">
                <a:ln w="11430"/>
                <a:solidFill>
                  <a:srgbClr val="CC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Todesco</a:t>
            </a:r>
            <a:endParaRPr lang="en-US" sz="2400" b="1" dirty="0">
              <a:ln w="11430"/>
              <a:solidFill>
                <a:srgbClr val="CCFF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Garamond" charset="0"/>
              </a:rPr>
              <a:t>Space charge in PS</a:t>
            </a:r>
            <a:endParaRPr lang="en-US" dirty="0"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8216900" cy="4318000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2250" y="1143000"/>
            <a:ext cx="89217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</a:t>
            </a:r>
            <a:r>
              <a:rPr lang="en-US" sz="2600" dirty="0" smtClean="0"/>
              <a:t>Injection from RCS 3.5 </a:t>
            </a:r>
            <a:r>
              <a:rPr lang="en-US" sz="2600" dirty="0" err="1" smtClean="0"/>
              <a:t>GeV</a:t>
            </a:r>
            <a:r>
              <a:rPr lang="en-US" sz="2600" dirty="0" smtClean="0"/>
              <a:t>: not possible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PS upgrade 2GeV</a:t>
            </a:r>
            <a:endParaRPr lang="en-US" sz="2600" dirty="0"/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 smtClean="0"/>
              <a:t>  </a:t>
            </a:r>
            <a:r>
              <a:rPr lang="en-US" sz="2600" dirty="0"/>
              <a:t>T</a:t>
            </a:r>
            <a:r>
              <a:rPr lang="en-US" sz="2600" dirty="0" smtClean="0"/>
              <a:t>une scans to accommodate beams (LHC, </a:t>
            </a:r>
            <a:r>
              <a:rPr lang="en-US" sz="2600" dirty="0" smtClean="0">
                <a:latin typeface="Symbol" charset="2"/>
                <a:cs typeface="Symbol" charset="2"/>
              </a:rPr>
              <a:t>b</a:t>
            </a:r>
            <a:r>
              <a:rPr lang="en-US" sz="2600" dirty="0" smtClean="0"/>
              <a:t> Beams…)</a:t>
            </a:r>
            <a:endParaRPr lang="en-US" sz="2000" dirty="0" smtClean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62600" y="6324600"/>
            <a:ext cx="1519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E. Benedetto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46878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Garamond" charset="0"/>
              </a:rPr>
              <a:t>Imminent: RP for Beta Beams in PS</a:t>
            </a:r>
            <a:endParaRPr lang="en-US" dirty="0">
              <a:latin typeface="Garamond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2250" y="2209800"/>
            <a:ext cx="86931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</a:t>
            </a:r>
            <a:r>
              <a:rPr lang="en-US" sz="2600" dirty="0" smtClean="0"/>
              <a:t>Energies of 2, 3.5 and extraction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Models from LHC-&gt; used also for Beta Beams</a:t>
            </a:r>
            <a:r>
              <a:rPr lang="en-US" sz="2600" dirty="0" smtClean="0"/>
              <a:t> 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S. </a:t>
            </a:r>
            <a:r>
              <a:rPr lang="en-US" sz="2600" dirty="0" err="1" smtClean="0"/>
              <a:t>Gilardoni</a:t>
            </a:r>
            <a:r>
              <a:rPr lang="en-US" sz="2600" dirty="0" smtClean="0"/>
              <a:t> (Fellow?)</a:t>
            </a:r>
            <a:endParaRPr lang="en-US" sz="2000" dirty="0" smtClean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62600" y="6324600"/>
            <a:ext cx="1519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E. Benedetto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84462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844550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>
                <a:latin typeface="Garamond" charset="0"/>
              </a:rPr>
              <a:t>Collimation in Decay Ring</a:t>
            </a:r>
            <a:endParaRPr lang="en-US" dirty="0">
              <a:latin typeface="Garamond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2250" y="2209800"/>
            <a:ext cx="86931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</a:t>
            </a:r>
            <a:r>
              <a:rPr lang="en-US" sz="2600" dirty="0" smtClean="0"/>
              <a:t>Essentially from the stacking method (RF merging)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Collimators will melt</a:t>
            </a:r>
            <a:endParaRPr lang="en-US" sz="2600" dirty="0" smtClean="0"/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Crystals?</a:t>
            </a:r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 smtClean="0"/>
              <a:t>  Important Challenge</a:t>
            </a:r>
            <a:endParaRPr lang="en-US" sz="2600" dirty="0"/>
          </a:p>
          <a:p>
            <a:pPr eaLnBrk="1" hangingPunct="1">
              <a:buClr>
                <a:schemeClr val="accent1"/>
              </a:buClr>
              <a:buSzPct val="150000"/>
              <a:buFont typeface="Wingdings" charset="0"/>
              <a:buChar char="§"/>
            </a:pPr>
            <a:r>
              <a:rPr lang="en-US" sz="2600" dirty="0" smtClean="0"/>
              <a:t>  Contacted R </a:t>
            </a:r>
            <a:r>
              <a:rPr lang="en-US" sz="2600" dirty="0" err="1" smtClean="0"/>
              <a:t>Assmann</a:t>
            </a:r>
            <a:r>
              <a:rPr lang="en-US" sz="2600" dirty="0" smtClean="0"/>
              <a:t>, W </a:t>
            </a:r>
            <a:r>
              <a:rPr lang="en-US" sz="2600" dirty="0" err="1" smtClean="0"/>
              <a:t>Scandale</a:t>
            </a:r>
            <a:r>
              <a:rPr lang="en-US" sz="2600" dirty="0" smtClean="0"/>
              <a:t>, E </a:t>
            </a:r>
            <a:r>
              <a:rPr lang="en-US" sz="2600" dirty="0" err="1" smtClean="0"/>
              <a:t>Laface</a:t>
            </a:r>
            <a:endParaRPr lang="en-US" sz="2600" dirty="0" smtClean="0"/>
          </a:p>
          <a:p>
            <a:pPr eaLnBrk="1" hangingPunct="1">
              <a:buClr>
                <a:schemeClr val="accent1"/>
              </a:buClr>
              <a:buSzPct val="150000"/>
            </a:pPr>
            <a:endParaRPr lang="en-US" sz="2000" dirty="0" smtClean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562600" y="6324600"/>
            <a:ext cx="1519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E. Benedetto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051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288" y="122238"/>
            <a:ext cx="7772400" cy="461962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cs typeface="Times New Roman" charset="0"/>
              </a:rPr>
              <a:t>LNCMI site preparation for future experiments</a:t>
            </a:r>
          </a:p>
        </p:txBody>
      </p:sp>
      <p:sp>
        <p:nvSpPr>
          <p:cNvPr id="1024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CD75574A-D0E9-C842-90B7-4E73AF92F6A5}" type="slidenum">
              <a:rPr lang="en-US" sz="1400">
                <a:solidFill>
                  <a:srgbClr val="CCECFF"/>
                </a:solidFill>
              </a:rPr>
              <a:pPr eaLnBrk="1" hangingPunct="1"/>
              <a:t>24</a:t>
            </a:fld>
            <a:endParaRPr lang="en-US" sz="1400">
              <a:solidFill>
                <a:srgbClr val="CCECFF"/>
              </a:solidFill>
            </a:endParaRPr>
          </a:p>
        </p:txBody>
      </p:sp>
      <p:sp>
        <p:nvSpPr>
          <p:cNvPr id="9" name="Rectangle 51"/>
          <p:cNvSpPr txBox="1">
            <a:spLocks noChangeArrowheads="1"/>
          </p:cNvSpPr>
          <p:nvPr/>
        </p:nvSpPr>
        <p:spPr bwMode="auto">
          <a:xfrm>
            <a:off x="0" y="765175"/>
            <a:ext cx="9144000" cy="5400675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charset="0"/>
              <a:buChar char="§"/>
            </a:pPr>
            <a:r>
              <a:rPr kumimoji="1" lang="en-US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Design of the High intensity beam line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110000"/>
              <a:buFont typeface="Wingdings" charset="0"/>
              <a:buChar char="§"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Vacuum components (turbo pumps, chambers, tubes...) ordered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110000"/>
              <a:buFont typeface="Wingdings" charset="0"/>
              <a:buChar char="§"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Stands ordered next week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110000"/>
              <a:buFont typeface="Wingdings" charset="0"/>
              <a:buChar char="§"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Magnetic spectrometer current supply operational (since one week...)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110000"/>
              <a:buFont typeface="Wingdings" charset="0"/>
              <a:buChar char="§"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LNCMI installation in M3 room under evaluation</a:t>
            </a:r>
          </a:p>
          <a:p>
            <a:pPr lvl="3" eaLnBrk="1" hangingPunct="1">
              <a:spcBef>
                <a:spcPct val="2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 </a:t>
            </a:r>
            <a:r>
              <a:rPr kumimoji="1"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Concrete foundation slab resistance ... (Magnet &gt; 2 tons)...</a:t>
            </a:r>
          </a:p>
          <a:p>
            <a:pPr lvl="3" eaLnBrk="1" hangingPunct="1">
              <a:spcBef>
                <a:spcPct val="2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 Layout</a:t>
            </a:r>
          </a:p>
          <a:p>
            <a:pPr lvl="3" eaLnBrk="1" hangingPunct="1">
              <a:spcBef>
                <a:spcPct val="2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Arial" charset="0"/>
                <a:sym typeface="Symbol" charset="0"/>
              </a:rPr>
              <a:t> Magnetic fringing fields from other magnets and prototype (for gyrotron)</a:t>
            </a:r>
          </a:p>
        </p:txBody>
      </p:sp>
      <p:pic>
        <p:nvPicPr>
          <p:cNvPr id="1024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-2" r="25761" b="43472"/>
          <a:stretch>
            <a:fillRect/>
          </a:stretch>
        </p:blipFill>
        <p:spPr bwMode="auto">
          <a:xfrm>
            <a:off x="2671763" y="3930650"/>
            <a:ext cx="417671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39" descr="alim 400 A 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167188"/>
            <a:ext cx="19097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e 4"/>
          <p:cNvGrpSpPr>
            <a:grpSpLocks/>
          </p:cNvGrpSpPr>
          <p:nvPr/>
        </p:nvGrpSpPr>
        <p:grpSpPr bwMode="auto">
          <a:xfrm>
            <a:off x="7177088" y="3848100"/>
            <a:ext cx="1543050" cy="2265363"/>
            <a:chOff x="6794710" y="3766782"/>
            <a:chExt cx="1544072" cy="2264183"/>
          </a:xfrm>
        </p:grpSpPr>
        <p:pic>
          <p:nvPicPr>
            <p:cNvPr id="10248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525" y="3766782"/>
              <a:ext cx="1472442" cy="1104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710" y="4905691"/>
              <a:ext cx="1544072" cy="112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5842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cs typeface="Times New Roman" charset="0"/>
              </a:rPr>
              <a:t>Application for magnet time</a:t>
            </a:r>
          </a:p>
        </p:txBody>
      </p:sp>
      <p:pic>
        <p:nvPicPr>
          <p:cNvPr id="12291" name="Picture 42" descr="logo_euromagnet_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8" y="1447800"/>
            <a:ext cx="8850312" cy="497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GB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Characterization of ion beams extracted from a 28 GHz ECR plasma in a split magnet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endParaRPr kumimoji="1" lang="en-GB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To progress towards 60 GHz ECR operation of the ECRIS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Simple beam line : magnetic spectrometer and beam characterization devices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10 kW 28 GHz </a:t>
            </a:r>
            <a:r>
              <a:rPr kumimoji="1" lang="en-US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gyrotron</a:t>
            </a: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 available from LPSC</a:t>
            </a:r>
          </a:p>
          <a:p>
            <a:pPr marL="800100" lvl="1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A lot of safety issues (Microwaves, X rays, High voltage...)</a:t>
            </a:r>
          </a:p>
          <a:p>
            <a:pPr lvl="1" algn="just">
              <a:spcBef>
                <a:spcPct val="20000"/>
              </a:spcBef>
              <a:buClr>
                <a:schemeClr val="folHlink"/>
              </a:buClr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r>
              <a:rPr kumimoji="1"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After beam measurements ( a few weeks)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Font typeface="Tahoma" pitchFamily="34" charset="0"/>
              <a:buChar char="-"/>
              <a:defRPr/>
            </a:pPr>
            <a:endParaRPr kumimoji="1"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defRPr/>
            </a:pPr>
            <a:r>
              <a:rPr kumimoji="1" lang="en-US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  <a:cs typeface="Arial" pitchFamily="34" charset="0"/>
              </a:rPr>
              <a:t>Terminate magnetic field measurements from 15000 up to 30000 A</a:t>
            </a:r>
            <a:endParaRPr kumimoji="1" lang="fr-FR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925" y="0"/>
            <a:ext cx="7772400" cy="584200"/>
          </a:xfrm>
        </p:spPr>
        <p:txBody>
          <a:bodyPr/>
          <a:lstStyle/>
          <a:p>
            <a:r>
              <a:rPr lang="en-US">
                <a:latin typeface="Tahoma" charset="0"/>
                <a:cs typeface="Times New Roman" charset="0"/>
              </a:rPr>
              <a:t>60 GHz gyrotron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34845BA-0E4D-DE49-A1E2-CAED634FF5E8}" type="slidenum">
              <a:rPr lang="en-US" sz="1400">
                <a:solidFill>
                  <a:srgbClr val="CCECFF"/>
                </a:solidFill>
              </a:rPr>
              <a:pPr eaLnBrk="1" hangingPunct="1"/>
              <a:t>26</a:t>
            </a:fld>
            <a:endParaRPr lang="en-US" sz="1400">
              <a:solidFill>
                <a:srgbClr val="CCECFF"/>
              </a:solidFill>
            </a:endParaRPr>
          </a:p>
        </p:txBody>
      </p:sp>
      <p:sp>
        <p:nvSpPr>
          <p:cNvPr id="7" name="Espace réservé du contenu 51"/>
          <p:cNvSpPr txBox="1">
            <a:spLocks/>
          </p:cNvSpPr>
          <p:nvPr/>
        </p:nvSpPr>
        <p:spPr bwMode="auto">
          <a:xfrm>
            <a:off x="0" y="831850"/>
            <a:ext cx="9144000" cy="5583238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0"/>
              <a:buChar char="n"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60 GHz 350 kW gyrotron manufacturing at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0"/>
              <a:buNone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  Institute of Applied Physics - RAS (Nizhny Novgorod – Russia)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0"/>
              <a:buNone/>
            </a:pPr>
            <a:r>
              <a:rPr kumimoji="1"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  ISTC Project No. 3965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Radiation frequency 60 GHz, MW power 10 - 300 kW</a:t>
            </a:r>
            <a:endParaRPr kumimoji="1" lang="fr-FR" sz="1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Pulse duration from 50 </a:t>
            </a:r>
            <a:r>
              <a:rPr kumimoji="1"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</a:t>
            </a: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s to 1 </a:t>
            </a:r>
            <a:r>
              <a:rPr kumimoji="1" lang="fr-FR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ms</a:t>
            </a:r>
            <a:r>
              <a:rPr kumimoji="1"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, pulse repetition rate up to 5 Hz </a:t>
            </a:r>
            <a:endParaRPr kumimoji="1" lang="fr-FR" sz="18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lvl="1"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endParaRPr kumimoji="1" lang="fr-FR" sz="16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0"/>
              <a:buChar char="n"/>
            </a:pPr>
            <a:endParaRPr kumimoji="1" lang="en-US" sz="20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FontTx/>
              <a:buChar char="–"/>
            </a:pPr>
            <a:endParaRPr kumimoji="1" lang="en-US" sz="1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pic>
        <p:nvPicPr>
          <p:cNvPr id="13317" name="Picture 37" descr="logoIS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485900"/>
            <a:ext cx="8778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8045450" y="952500"/>
            <a:ext cx="863600" cy="404813"/>
            <a:chOff x="2587" y="1229"/>
            <a:chExt cx="565" cy="408"/>
          </a:xfrm>
        </p:grpSpPr>
        <p:pic>
          <p:nvPicPr>
            <p:cNvPr id="1333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85" b="38383"/>
            <a:stretch>
              <a:fillRect/>
            </a:stretch>
          </p:blipFill>
          <p:spPr bwMode="auto">
            <a:xfrm>
              <a:off x="2587" y="1515"/>
              <a:ext cx="5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3" r="78647"/>
            <a:stretch>
              <a:fillRect/>
            </a:stretch>
          </p:blipFill>
          <p:spPr bwMode="auto">
            <a:xfrm>
              <a:off x="2587" y="1229"/>
              <a:ext cx="56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e 13"/>
          <p:cNvGrpSpPr>
            <a:grpSpLocks/>
          </p:cNvGrpSpPr>
          <p:nvPr/>
        </p:nvGrpSpPr>
        <p:grpSpPr bwMode="auto">
          <a:xfrm>
            <a:off x="0" y="3089275"/>
            <a:ext cx="2840038" cy="2089150"/>
            <a:chOff x="1213063" y="2350143"/>
            <a:chExt cx="4843181" cy="3564684"/>
          </a:xfrm>
        </p:grpSpPr>
        <p:pic>
          <p:nvPicPr>
            <p:cNvPr id="13328" name="Image 7" descr="gyrotron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063" y="2421451"/>
              <a:ext cx="4843181" cy="349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2"/>
            <p:cNvSpPr txBox="1">
              <a:spLocks noChangeArrowheads="1"/>
            </p:cNvSpPr>
            <p:nvPr/>
          </p:nvSpPr>
          <p:spPr bwMode="auto">
            <a:xfrm>
              <a:off x="4502311" y="2350143"/>
              <a:ext cx="1432108" cy="788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solidFill>
                    <a:srgbClr val="FFFF00"/>
                  </a:solidFill>
                  <a:latin typeface="+mn-lt"/>
                  <a:ea typeface="+mn-ea"/>
                  <a:cs typeface="Times New Roman" pitchFamily="18" charset="0"/>
                </a:rPr>
                <a:t>Tube</a:t>
              </a:r>
            </a:p>
          </p:txBody>
        </p:sp>
      </p:grpSp>
      <p:grpSp>
        <p:nvGrpSpPr>
          <p:cNvPr id="13320" name="Groupe 11"/>
          <p:cNvGrpSpPr>
            <a:grpSpLocks/>
          </p:cNvGrpSpPr>
          <p:nvPr/>
        </p:nvGrpSpPr>
        <p:grpSpPr bwMode="auto">
          <a:xfrm>
            <a:off x="2962275" y="2778125"/>
            <a:ext cx="2960688" cy="2692400"/>
            <a:chOff x="3125338" y="2791213"/>
            <a:chExt cx="2961564" cy="2692509"/>
          </a:xfrm>
        </p:grpSpPr>
        <p:pic>
          <p:nvPicPr>
            <p:cNvPr id="13326" name="Picture 3" descr="gyrmag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338" y="2799836"/>
              <a:ext cx="2961564" cy="268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2"/>
            <p:cNvSpPr txBox="1">
              <a:spLocks noChangeArrowheads="1"/>
            </p:cNvSpPr>
            <p:nvPr/>
          </p:nvSpPr>
          <p:spPr bwMode="auto">
            <a:xfrm>
              <a:off x="4168635" y="2791213"/>
              <a:ext cx="1902388" cy="7080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dirty="0" err="1" smtClean="0">
                  <a:solidFill>
                    <a:srgbClr val="FFFF00"/>
                  </a:solidFill>
                  <a:latin typeface="+mn-lt"/>
                  <a:ea typeface="+mn-ea"/>
                  <a:cs typeface="Times New Roman" pitchFamily="18" charset="0"/>
                </a:rPr>
                <a:t>Gyrotron</a:t>
              </a:r>
              <a:r>
                <a:rPr lang="en-US" sz="2000" dirty="0" smtClean="0">
                  <a:solidFill>
                    <a:srgbClr val="FFFF00"/>
                  </a:solidFill>
                  <a:latin typeface="+mn-lt"/>
                  <a:ea typeface="+mn-ea"/>
                  <a:cs typeface="Times New Roman" pitchFamily="18" charset="0"/>
                </a:rPr>
                <a:t> in the</a:t>
              </a:r>
            </a:p>
            <a:p>
              <a:pPr algn="ctr" eaLnBrk="1" hangingPunct="1">
                <a:defRPr/>
              </a:pPr>
              <a:r>
                <a:rPr lang="en-US" sz="2000" dirty="0" err="1" smtClean="0">
                  <a:solidFill>
                    <a:srgbClr val="FFFF00"/>
                  </a:solidFill>
                  <a:latin typeface="+mn-lt"/>
                  <a:ea typeface="+mn-ea"/>
                  <a:cs typeface="Times New Roman" pitchFamily="18" charset="0"/>
                </a:rPr>
                <a:t>cryomagnet</a:t>
              </a:r>
              <a:endParaRPr lang="en-US" sz="2000" dirty="0" smtClean="0">
                <a:solidFill>
                  <a:srgbClr val="FFFF00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321" name="Groupe 12"/>
          <p:cNvGrpSpPr>
            <a:grpSpLocks/>
          </p:cNvGrpSpPr>
          <p:nvPr/>
        </p:nvGrpSpPr>
        <p:grpSpPr bwMode="auto">
          <a:xfrm>
            <a:off x="5961063" y="3302000"/>
            <a:ext cx="3087687" cy="1454150"/>
            <a:chOff x="6057367" y="3330054"/>
            <a:chExt cx="3086633" cy="1452942"/>
          </a:xfrm>
        </p:grpSpPr>
        <p:pic>
          <p:nvPicPr>
            <p:cNvPr id="13323" name="Image 8" descr="MOU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895" y="3330054"/>
              <a:ext cx="1583105" cy="145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Image 9" descr="MOU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67" y="3335074"/>
              <a:ext cx="1463394" cy="144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16"/>
            <p:cNvSpPr txBox="1">
              <a:spLocks noChangeArrowheads="1"/>
            </p:cNvSpPr>
            <p:nvPr/>
          </p:nvSpPr>
          <p:spPr bwMode="auto">
            <a:xfrm>
              <a:off x="6319215" y="4376934"/>
              <a:ext cx="2524851" cy="3997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1pPr>
              <a:lvl2pPr marL="742950" indent="-28575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2pPr>
              <a:lvl3pPr marL="11430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3pPr>
              <a:lvl4pPr marL="16002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4pPr>
              <a:lvl5pPr marL="2057400" indent="-228600" eaLnBrk="0" hangingPunct="0"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82C1E"/>
                  </a:solidFill>
                  <a:latin typeface="Optima" charset="0"/>
                  <a:sym typeface="Optima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dirty="0" smtClean="0">
                  <a:solidFill>
                    <a:srgbClr val="FFFF00"/>
                  </a:solidFill>
                  <a:latin typeface="+mn-lt"/>
                  <a:ea typeface="+mn-ea"/>
                  <a:cs typeface="Times New Roman" pitchFamily="18" charset="0"/>
                </a:rPr>
                <a:t>Matching Optics Unit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694238" y="5581650"/>
            <a:ext cx="42116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Delivery at Grenoble fall 2012</a:t>
            </a:r>
          </a:p>
        </p:txBody>
      </p:sp>
    </p:spTree>
    <p:extLst>
      <p:ext uri="{BB962C8B-B14F-4D97-AF65-F5344CB8AC3E}">
        <p14:creationId xmlns:p14="http://schemas.microsoft.com/office/powerpoint/2010/main" val="35819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2AB5D3-0804-154E-A95C-D6BAB4212261}" type="slidenum">
              <a:rPr lang="en-US" sz="1200">
                <a:latin typeface="Garamond" charset="0"/>
              </a:rPr>
              <a:pPr eaLnBrk="1" hangingPunct="1"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Garamond" charset="0"/>
              </a:rPr>
              <a:t>Collection </a:t>
            </a:r>
            <a:r>
              <a:rPr lang="en-US" sz="3400" dirty="0" smtClean="0">
                <a:latin typeface="Garamond" charset="0"/>
              </a:rPr>
              <a:t>device for the Production ring</a:t>
            </a:r>
            <a:endParaRPr lang="en-US" sz="3400" dirty="0">
              <a:latin typeface="Garamond" charset="0"/>
            </a:endParaRPr>
          </a:p>
        </p:txBody>
      </p:sp>
      <p:pic>
        <p:nvPicPr>
          <p:cNvPr id="849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7713"/>
            <a:ext cx="42005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Box 11"/>
          <p:cNvSpPr txBox="1">
            <a:spLocks noChangeArrowheads="1"/>
          </p:cNvSpPr>
          <p:nvPr/>
        </p:nvSpPr>
        <p:spPr bwMode="auto">
          <a:xfrm>
            <a:off x="322263" y="1054100"/>
            <a:ext cx="87137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</a:t>
            </a:r>
            <a:r>
              <a:rPr lang="en-US" sz="2000" dirty="0" smtClean="0"/>
              <a:t>We saw the device last week!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Measurements/Analysis ongoing for the collected 8Li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Direct kinematics </a:t>
            </a:r>
            <a:r>
              <a:rPr lang="en-US" sz="2000" dirty="0" smtClean="0"/>
              <a:t>seems ok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Setup and measurements for 8B production and collection ongoing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endParaRPr lang="en-US" sz="2000" dirty="0"/>
          </a:p>
        </p:txBody>
      </p:sp>
      <p:pic>
        <p:nvPicPr>
          <p:cNvPr id="8500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551238"/>
            <a:ext cx="37179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TextBox 10"/>
          <p:cNvSpPr txBox="1">
            <a:spLocks noChangeArrowheads="1"/>
          </p:cNvSpPr>
          <p:nvPr/>
        </p:nvSpPr>
        <p:spPr bwMode="auto">
          <a:xfrm>
            <a:off x="6223000" y="2963863"/>
            <a:ext cx="259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CRC, Louvain la Neuve</a:t>
            </a:r>
          </a:p>
        </p:txBody>
      </p:sp>
    </p:spTree>
    <p:extLst>
      <p:ext uri="{BB962C8B-B14F-4D97-AF65-F5344CB8AC3E}">
        <p14:creationId xmlns:p14="http://schemas.microsoft.com/office/powerpoint/2010/main" val="181234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448893-BA2D-294F-93A3-9EF100389D93}" type="slidenum">
              <a:rPr lang="en-US" sz="1200">
                <a:latin typeface="Garamond" charset="0"/>
              </a:rPr>
              <a:pPr eaLnBrk="1" hangingPunct="1"/>
              <a:t>28</a:t>
            </a:fld>
            <a:endParaRPr lang="en-US" sz="1200">
              <a:latin typeface="Garamond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16013" y="277813"/>
            <a:ext cx="70564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200" kern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The collection device setup</a:t>
            </a:r>
          </a:p>
        </p:txBody>
      </p:sp>
      <p:pic>
        <p:nvPicPr>
          <p:cNvPr id="8704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117600"/>
            <a:ext cx="7210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1125" y="1192213"/>
            <a:ext cx="3508375" cy="839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sz="1600" baseline="30000" smtClean="0">
                <a:solidFill>
                  <a:srgbClr val="0000FF"/>
                </a:solidFill>
              </a:rPr>
              <a:t>7</a:t>
            </a:r>
            <a:r>
              <a:rPr lang="en-US" sz="1600" smtClean="0">
                <a:solidFill>
                  <a:srgbClr val="0000FF"/>
                </a:solidFill>
              </a:rPr>
              <a:t>Li(d,p)</a:t>
            </a:r>
            <a:r>
              <a:rPr lang="en-US" sz="1600" baseline="30000" smtClean="0">
                <a:solidFill>
                  <a:srgbClr val="0000FF"/>
                </a:solidFill>
              </a:rPr>
              <a:t> 8</a:t>
            </a:r>
            <a:r>
              <a:rPr lang="en-US" sz="1600" smtClean="0">
                <a:solidFill>
                  <a:srgbClr val="0000FF"/>
                </a:solidFill>
              </a:rPr>
              <a:t>Li         and </a:t>
            </a:r>
            <a:r>
              <a:rPr lang="en-US" sz="1600" baseline="30000" smtClean="0">
                <a:solidFill>
                  <a:srgbClr val="0000FF"/>
                </a:solidFill>
              </a:rPr>
              <a:t>6</a:t>
            </a:r>
            <a:r>
              <a:rPr lang="en-US" sz="1600" smtClean="0">
                <a:solidFill>
                  <a:srgbClr val="0000FF"/>
                </a:solidFill>
              </a:rPr>
              <a:t>Li(</a:t>
            </a:r>
            <a:r>
              <a:rPr lang="en-GB" sz="1600" baseline="30000" smtClean="0">
                <a:solidFill>
                  <a:srgbClr val="0000FF"/>
                </a:solidFill>
              </a:rPr>
              <a:t>3</a:t>
            </a:r>
            <a:r>
              <a:rPr lang="en-GB" sz="1600" smtClean="0">
                <a:solidFill>
                  <a:srgbClr val="0000FF"/>
                </a:solidFill>
              </a:rPr>
              <a:t>He</a:t>
            </a:r>
            <a:r>
              <a:rPr lang="en-US" sz="1600" smtClean="0">
                <a:solidFill>
                  <a:srgbClr val="0000FF"/>
                </a:solidFill>
              </a:rPr>
              <a:t>,n)</a:t>
            </a:r>
            <a:r>
              <a:rPr lang="en-US" sz="1600" baseline="30000" smtClean="0">
                <a:solidFill>
                  <a:srgbClr val="0000FF"/>
                </a:solidFill>
              </a:rPr>
              <a:t> 8</a:t>
            </a:r>
            <a:r>
              <a:rPr lang="en-US" sz="1600" smtClean="0">
                <a:solidFill>
                  <a:srgbClr val="0000FF"/>
                </a:solidFill>
              </a:rPr>
              <a:t>B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sz="1600" baseline="30000" smtClean="0">
                <a:solidFill>
                  <a:srgbClr val="0000FF"/>
                </a:solidFill>
              </a:rPr>
              <a:t>7</a:t>
            </a:r>
            <a:r>
              <a:rPr lang="en-US" sz="1600" smtClean="0">
                <a:solidFill>
                  <a:srgbClr val="0000FF"/>
                </a:solidFill>
              </a:rPr>
              <a:t>Li(10-25 MeV) and </a:t>
            </a:r>
            <a:r>
              <a:rPr lang="en-US" sz="1600" baseline="30000" smtClean="0">
                <a:solidFill>
                  <a:srgbClr val="0000FF"/>
                </a:solidFill>
              </a:rPr>
              <a:t>6</a:t>
            </a:r>
            <a:r>
              <a:rPr lang="en-US" sz="1600" smtClean="0">
                <a:solidFill>
                  <a:srgbClr val="0000FF"/>
                </a:solidFill>
              </a:rPr>
              <a:t>Li(4-15 MeV)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  <a:defRPr/>
            </a:pPr>
            <a:r>
              <a:rPr lang="en-US" sz="1600" smtClean="0">
                <a:solidFill>
                  <a:srgbClr val="FFFFFF"/>
                </a:solidFill>
              </a:rPr>
              <a:t>~ 1nA beams deuteron</a:t>
            </a:r>
            <a:r>
              <a:rPr lang="fr-BE" sz="1600" smtClean="0">
                <a:solidFill>
                  <a:srgbClr val="FFFFFF"/>
                </a:solidFill>
              </a:rPr>
              <a:t> or </a:t>
            </a:r>
            <a:r>
              <a:rPr lang="en-GB" sz="1600" baseline="30000" smtClean="0">
                <a:solidFill>
                  <a:srgbClr val="FFFFFF"/>
                </a:solidFill>
              </a:rPr>
              <a:t>3</a:t>
            </a:r>
            <a:r>
              <a:rPr lang="en-GB" sz="1600" smtClean="0">
                <a:solidFill>
                  <a:srgbClr val="FFFFFF"/>
                </a:solidFill>
              </a:rPr>
              <a:t>He</a:t>
            </a:r>
            <a:r>
              <a:rPr lang="fr-BE" sz="1600" smtClean="0">
                <a:solidFill>
                  <a:srgbClr val="FFFFFF"/>
                </a:solidFill>
              </a:rPr>
              <a:t> </a:t>
            </a:r>
            <a:r>
              <a:rPr lang="en-US" sz="1600" smtClean="0">
                <a:solidFill>
                  <a:srgbClr val="FFFFFF"/>
                </a:solidFill>
              </a:rPr>
              <a:t>target.</a:t>
            </a:r>
            <a:endParaRPr lang="ru-RU" sz="16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  <a:defRPr/>
            </a:pPr>
            <a:endParaRPr lang="en-US" sz="16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  <a:defRPr/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9238" y="5465763"/>
            <a:ext cx="200641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S.Mitrofanov</a:t>
            </a:r>
            <a:r>
              <a:rPr lang="en-US" dirty="0" smtClean="0"/>
              <a:t>, LNL</a:t>
            </a:r>
            <a:endParaRPr lang="en-US" dirty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793884"/>
            <a:ext cx="2438401" cy="18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9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A7A1CB-3DD0-B44C-B8F6-18283C566D11}" type="slidenum">
              <a:rPr lang="en-US" sz="1200">
                <a:latin typeface="Garamond" charset="0"/>
              </a:rPr>
              <a:pPr eaLnBrk="1" hangingPunct="1"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48132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15DC553-DFB7-D247-9EAD-0D55BEF7FDDD}" type="slidenum">
              <a:rPr lang="en-US" sz="1200">
                <a:latin typeface="Garamond" charset="0"/>
              </a:rPr>
              <a:pPr algn="r" eaLnBrk="1" hangingPunct="1"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893763" y="166688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>
                <a:solidFill>
                  <a:srgbClr val="000099"/>
                </a:solidFill>
                <a:latin typeface="Garamond" charset="0"/>
              </a:rPr>
              <a:t>Gamma 350 implications</a:t>
            </a:r>
          </a:p>
        </p:txBody>
      </p:sp>
      <p:pic>
        <p:nvPicPr>
          <p:cNvPr id="481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084263"/>
            <a:ext cx="5319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573088" y="2262188"/>
            <a:ext cx="83883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Choice: Decay ring the same size as the gamma = 100 decay ring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Choice: Flux after straight section the same as for the gamma = 100 decay ring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Duty factors can be reduced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We need an accelerator to give gamma 350 (SPS upgrade!?)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Superconducting magnets of 26 T not realistic for 20 years, means larger arcs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20 T magnets may be envisaged, short models in 20 years…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Price related to superconductor and iron volume (aperture)  in addition to a necessary bulk cost for development and tooling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Collective effects improved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>
                <a:solidFill>
                  <a:srgbClr val="0033CD"/>
                </a:solidFill>
              </a:rPr>
              <a:t>Detailed studies needed (septa, RF, Radiation…)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1600" b="1">
                <a:solidFill>
                  <a:srgbClr val="0033CD"/>
                </a:solidFill>
              </a:rPr>
              <a:t>The option is in the EURO</a:t>
            </a:r>
            <a:r>
              <a:rPr lang="en-US" sz="1600" b="1">
                <a:solidFill>
                  <a:srgbClr val="0033CD"/>
                </a:solidFill>
                <a:latin typeface="Symbol" charset="0"/>
                <a:cs typeface="Symbol" charset="0"/>
              </a:rPr>
              <a:t>n</a:t>
            </a:r>
            <a:r>
              <a:rPr lang="en-US" sz="1600" b="1">
                <a:solidFill>
                  <a:srgbClr val="0033CD"/>
                </a:solidFill>
              </a:rPr>
              <a:t> proposal but for us necessarily low priority</a:t>
            </a:r>
          </a:p>
        </p:txBody>
      </p:sp>
      <p:sp>
        <p:nvSpPr>
          <p:cNvPr id="48136" name="TextBox 3"/>
          <p:cNvSpPr txBox="1">
            <a:spLocks noChangeArrowheads="1"/>
          </p:cNvSpPr>
          <p:nvPr/>
        </p:nvSpPr>
        <p:spPr bwMode="auto">
          <a:xfrm>
            <a:off x="4041775" y="6130925"/>
            <a:ext cx="47561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02C81"/>
                </a:solidFill>
              </a:rPr>
              <a:t>L. Bottura, A. Chance, C. Hansen, M. Martini, G. de Rijk, E. Wildner</a:t>
            </a:r>
          </a:p>
        </p:txBody>
      </p:sp>
      <p:sp>
        <p:nvSpPr>
          <p:cNvPr id="15" name="TextBox 14"/>
          <p:cNvSpPr txBox="1"/>
          <p:nvPr/>
        </p:nvSpPr>
        <p:spPr>
          <a:xfrm rot="19598479">
            <a:off x="6885416" y="2422157"/>
            <a:ext cx="2336885" cy="9694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5700" b="1" dirty="0">
                <a:ln w="50800"/>
                <a:solidFill>
                  <a:schemeClr val="bg1">
                    <a:shade val="50000"/>
                  </a:schemeClr>
                </a:solidFill>
              </a:rPr>
              <a:t>Draft !</a:t>
            </a:r>
          </a:p>
        </p:txBody>
      </p:sp>
    </p:spTree>
    <p:extLst>
      <p:ext uri="{BB962C8B-B14F-4D97-AF65-F5344CB8AC3E}">
        <p14:creationId xmlns:p14="http://schemas.microsoft.com/office/powerpoint/2010/main" val="207156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ECFA review 5/5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343400"/>
          </a:xfrm>
        </p:spPr>
        <p:txBody>
          <a:bodyPr/>
          <a:lstStyle/>
          <a:p>
            <a:r>
              <a:rPr lang="en-US" sz="2400" dirty="0" err="1" smtClean="0"/>
              <a:t>Europeean</a:t>
            </a:r>
            <a:r>
              <a:rPr lang="en-US" sz="2400" dirty="0" smtClean="0"/>
              <a:t> Committee for Future Accelerators</a:t>
            </a:r>
          </a:p>
          <a:p>
            <a:pPr lvl="1"/>
            <a:r>
              <a:rPr lang="en-US" sz="2000" dirty="0" smtClean="0"/>
              <a:t>Give recommendations for the 3 facilities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/>
            <a:r>
              <a:rPr lang="en-US" sz="2000" dirty="0" smtClean="0"/>
              <a:t>International: Europe, US, Asia</a:t>
            </a:r>
          </a:p>
          <a:p>
            <a:r>
              <a:rPr lang="en-US" sz="2400" dirty="0" smtClean="0"/>
              <a:t>Results</a:t>
            </a:r>
          </a:p>
          <a:p>
            <a:pPr lvl="1"/>
            <a:r>
              <a:rPr lang="en-US" sz="2000" dirty="0" smtClean="0"/>
              <a:t>Beta Beam/</a:t>
            </a:r>
            <a:r>
              <a:rPr lang="en-US" sz="2000" dirty="0" err="1" smtClean="0"/>
              <a:t>Superbeam</a:t>
            </a:r>
            <a:r>
              <a:rPr lang="en-US" sz="2000" dirty="0" smtClean="0"/>
              <a:t> option strongly recommended</a:t>
            </a:r>
          </a:p>
          <a:p>
            <a:pPr lvl="1"/>
            <a:r>
              <a:rPr lang="en-US" sz="2000" dirty="0" smtClean="0"/>
              <a:t>We are well advanced an well organized</a:t>
            </a:r>
          </a:p>
          <a:p>
            <a:pPr lvl="1"/>
            <a:r>
              <a:rPr lang="en-US" sz="2000" dirty="0" smtClean="0"/>
              <a:t>Technical design report should be made</a:t>
            </a:r>
          </a:p>
          <a:p>
            <a:pPr lvl="1"/>
            <a:r>
              <a:rPr lang="en-US" sz="2000" dirty="0" smtClean="0"/>
              <a:t>Stop research: make it!</a:t>
            </a:r>
          </a:p>
          <a:p>
            <a:pPr lvl="1"/>
            <a:r>
              <a:rPr lang="en-US" sz="2000" dirty="0" smtClean="0"/>
              <a:t>Report will be given to CERN Council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Report has to be started now!</a:t>
            </a:r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98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2011-05-06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A7A1CB-3DD0-B44C-B8F6-18283C566D11}" type="slidenum">
              <a:rPr lang="en-US" sz="1200">
                <a:latin typeface="Garamond" charset="0"/>
              </a:rPr>
              <a:pPr eaLnBrk="1" hangingPunct="1"/>
              <a:t>30</a:t>
            </a:fld>
            <a:endParaRPr lang="en-US" sz="1200">
              <a:latin typeface="Garamond" charset="0"/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Garamond" charset="0"/>
              </a:rPr>
              <a:t>ECFA, Beta Beams, Elena Wildner</a:t>
            </a:r>
          </a:p>
        </p:txBody>
      </p:sp>
      <p:sp>
        <p:nvSpPr>
          <p:cNvPr id="48132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15DC553-DFB7-D247-9EAD-0D55BEF7FDDD}" type="slidenum">
              <a:rPr lang="en-US" sz="1200">
                <a:latin typeface="Garamond" charset="0"/>
              </a:rPr>
              <a:pPr algn="r" eaLnBrk="1" hangingPunct="1"/>
              <a:t>30</a:t>
            </a:fld>
            <a:endParaRPr lang="en-US" sz="1200">
              <a:latin typeface="Garamond" charset="0"/>
            </a:endParaRPr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893763" y="166688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Conclusion</a:t>
            </a:r>
            <a:endParaRPr lang="en-US" sz="4200" dirty="0">
              <a:solidFill>
                <a:srgbClr val="000099"/>
              </a:solidFill>
              <a:latin typeface="Garamond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838200" y="1524000"/>
            <a:ext cx="5257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3600" dirty="0" smtClean="0">
                <a:solidFill>
                  <a:srgbClr val="0033CD"/>
                </a:solidFill>
              </a:rPr>
              <a:t>One year still to go!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3600" dirty="0" smtClean="0">
                <a:solidFill>
                  <a:srgbClr val="0033CD"/>
                </a:solidFill>
              </a:rPr>
              <a:t>Many challenges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3600" dirty="0" smtClean="0">
                <a:solidFill>
                  <a:srgbClr val="0033CD"/>
                </a:solidFill>
              </a:rPr>
              <a:t>But…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charset="0"/>
              <a:buChar char="u"/>
            </a:pPr>
            <a:r>
              <a:rPr lang="en-US" sz="3600" dirty="0" smtClean="0">
                <a:solidFill>
                  <a:srgbClr val="0033CD"/>
                </a:solidFill>
              </a:rPr>
              <a:t>All is progressing…</a:t>
            </a:r>
            <a:endParaRPr lang="en-US" sz="3600" dirty="0">
              <a:solidFill>
                <a:srgbClr val="0033CD"/>
              </a:solidFill>
            </a:endParaRPr>
          </a:p>
        </p:txBody>
      </p:sp>
      <p:sp>
        <p:nvSpPr>
          <p:cNvPr id="48136" name="TextBox 3"/>
          <p:cNvSpPr txBox="1">
            <a:spLocks noChangeArrowheads="1"/>
          </p:cNvSpPr>
          <p:nvPr/>
        </p:nvSpPr>
        <p:spPr bwMode="auto">
          <a:xfrm>
            <a:off x="4041775" y="6130925"/>
            <a:ext cx="47561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B02C81"/>
                </a:solidFill>
              </a:rPr>
              <a:t>L. Bottura, A. Chance, C. Hansen, M. Martini, G. de Rijk, E. Wildner</a:t>
            </a:r>
          </a:p>
        </p:txBody>
      </p:sp>
    </p:spTree>
    <p:extLst>
      <p:ext uri="{BB962C8B-B14F-4D97-AF65-F5344CB8AC3E}">
        <p14:creationId xmlns:p14="http://schemas.microsoft.com/office/powerpoint/2010/main" val="11465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093787"/>
          </a:xfrm>
        </p:spPr>
        <p:txBody>
          <a:bodyPr/>
          <a:lstStyle/>
          <a:p>
            <a:r>
              <a:rPr lang="en-US" dirty="0" smtClean="0"/>
              <a:t>Participants ECFA (</a:t>
            </a:r>
            <a:r>
              <a:rPr lang="en-US" dirty="0" err="1" smtClean="0"/>
              <a:t>EUROnu</a:t>
            </a:r>
            <a:r>
              <a:rPr lang="en-US" dirty="0" smtClean="0"/>
              <a:t> + Panel)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343400"/>
          </a:xfrm>
        </p:spPr>
        <p:txBody>
          <a:bodyPr/>
          <a:lstStyle/>
          <a:p>
            <a:pPr lvl="1"/>
            <a:r>
              <a:rPr lang="en-US" sz="1800" dirty="0" err="1"/>
              <a:t>J.J.Back@warwick.ac.uk</a:t>
            </a:r>
            <a:r>
              <a:rPr lang="en-US" sz="1800" dirty="0"/>
              <a:t>, </a:t>
            </a:r>
            <a:r>
              <a:rPr lang="en-US" sz="1800" dirty="0" err="1"/>
              <a:t>jsberg@bnl.gov</a:t>
            </a:r>
            <a:r>
              <a:rPr lang="en-US" sz="1800" dirty="0"/>
              <a:t>, </a:t>
            </a:r>
            <a:r>
              <a:rPr lang="en-US" sz="1800" dirty="0" err="1"/>
              <a:t>jose.bernabeu@ific.uv.es</a:t>
            </a:r>
            <a:r>
              <a:rPr lang="en-US" sz="1800" dirty="0"/>
              <a:t>, Alain </a:t>
            </a:r>
            <a:r>
              <a:rPr lang="en-US" sz="1800" dirty="0" err="1"/>
              <a:t>Blondel</a:t>
            </a:r>
            <a:r>
              <a:rPr lang="en-US" sz="1800" dirty="0"/>
              <a:t> &lt;</a:t>
            </a:r>
            <a:r>
              <a:rPr lang="en-US" sz="1800" dirty="0" err="1"/>
              <a:t>alain.blondel@cern.ch</a:t>
            </a:r>
            <a:r>
              <a:rPr lang="en-US" sz="1800" dirty="0"/>
              <a:t>&gt;, </a:t>
            </a:r>
            <a:r>
              <a:rPr lang="en-US" sz="1800" dirty="0" err="1"/>
              <a:t>bross@fnal.gov</a:t>
            </a:r>
            <a:r>
              <a:rPr lang="en-US" sz="1800" dirty="0"/>
              <a:t>, </a:t>
            </a:r>
            <a:r>
              <a:rPr lang="en-US" sz="1800" dirty="0" err="1"/>
              <a:t>decowski@nikhef.nl</a:t>
            </a:r>
            <a:r>
              <a:rPr lang="en-US" sz="1800" dirty="0"/>
              <a:t>, </a:t>
            </a:r>
            <a:r>
              <a:rPr lang="en-US" sz="1800" dirty="0" err="1"/>
              <a:t>andrea.donini@uam.es</a:t>
            </a:r>
            <a:r>
              <a:rPr lang="en-US" sz="1800" dirty="0"/>
              <a:t>, marcos.dracos@ires.in2p3.fr, </a:t>
            </a:r>
            <a:r>
              <a:rPr lang="en-US" sz="1800" dirty="0" err="1"/>
              <a:t>rob.edgecock@stfc.ac.uk</a:t>
            </a:r>
            <a:r>
              <a:rPr lang="en-US" sz="1800" dirty="0"/>
              <a:t>, </a:t>
            </a:r>
            <a:r>
              <a:rPr lang="en-US" sz="1800" dirty="0" err="1"/>
              <a:t>gianluigi.fogli@ba.infn.it</a:t>
            </a:r>
            <a:r>
              <a:rPr lang="en-US" sz="1800" dirty="0"/>
              <a:t>, </a:t>
            </a:r>
            <a:r>
              <a:rPr lang="en-US" sz="1800" dirty="0" err="1"/>
              <a:t>terence.garvey@psi.ch</a:t>
            </a:r>
            <a:r>
              <a:rPr lang="en-US" sz="1800" dirty="0"/>
              <a:t>, Simone </a:t>
            </a:r>
            <a:r>
              <a:rPr lang="en-US" sz="1800" dirty="0" err="1"/>
              <a:t>Gilardoni</a:t>
            </a:r>
            <a:r>
              <a:rPr lang="en-US" sz="1800" dirty="0"/>
              <a:t> &lt;</a:t>
            </a:r>
            <a:r>
              <a:rPr lang="en-US" sz="1800" dirty="0" err="1"/>
              <a:t>simone.gilardoni@cern.ch</a:t>
            </a:r>
            <a:r>
              <a:rPr lang="en-US" sz="1800" dirty="0"/>
              <a:t>&gt;, </a:t>
            </a:r>
            <a:r>
              <a:rPr lang="en-US" sz="1800" dirty="0" err="1"/>
              <a:t>halzen@icecube.wisc.edu</a:t>
            </a:r>
            <a:r>
              <a:rPr lang="en-US" sz="1800" dirty="0"/>
              <a:t>, Patrick Huber &lt;</a:t>
            </a:r>
            <a:r>
              <a:rPr lang="en-US" sz="1800" dirty="0" err="1"/>
              <a:t>pahuber@vt.edu</a:t>
            </a:r>
            <a:r>
              <a:rPr lang="en-US" sz="1800" dirty="0"/>
              <a:t>&gt;, </a:t>
            </a:r>
            <a:r>
              <a:rPr lang="en-US" sz="1800" dirty="0" err="1"/>
              <a:t>l.jenner@imperial.ac.uk</a:t>
            </a:r>
            <a:r>
              <a:rPr lang="en-US" sz="1800" dirty="0"/>
              <a:t>, </a:t>
            </a:r>
            <a:r>
              <a:rPr lang="en-US" sz="1800" dirty="0" err="1"/>
              <a:t>david.kelliher@stfc.ac.uk</a:t>
            </a:r>
            <a:r>
              <a:rPr lang="en-US" sz="1800" dirty="0"/>
              <a:t>, </a:t>
            </a:r>
            <a:r>
              <a:rPr lang="en-US" sz="1800" dirty="0" err="1"/>
              <a:t>a.kurup@imperial.ac.uk</a:t>
            </a:r>
            <a:r>
              <a:rPr lang="en-US" sz="1800" dirty="0"/>
              <a:t>, </a:t>
            </a:r>
            <a:r>
              <a:rPr lang="en-US" sz="1800" dirty="0" err="1"/>
              <a:t>philippe.lebrun@cern.ch</a:t>
            </a:r>
            <a:r>
              <a:rPr lang="en-US" sz="1800" dirty="0"/>
              <a:t>, Kenneth Long &lt;</a:t>
            </a:r>
            <a:r>
              <a:rPr lang="en-US" sz="1800" dirty="0" err="1"/>
              <a:t>k.long@imperial.ac.uk</a:t>
            </a:r>
            <a:r>
              <a:rPr lang="en-US" sz="1800" dirty="0"/>
              <a:t>&gt;, </a:t>
            </a:r>
            <a:r>
              <a:rPr lang="en-US" sz="1800" dirty="0" err="1"/>
              <a:t>jukka.maalampi@jyu.fi</a:t>
            </a:r>
            <a:r>
              <a:rPr lang="en-US" sz="1800" dirty="0"/>
              <a:t>, </a:t>
            </a:r>
            <a:r>
              <a:rPr lang="en-US" sz="1800" dirty="0" err="1"/>
              <a:t>tatsuya.nakada@cern.ch</a:t>
            </a:r>
            <a:r>
              <a:rPr lang="en-US" sz="1800" dirty="0"/>
              <a:t>, </a:t>
            </a:r>
            <a:r>
              <a:rPr lang="en-US" sz="1800" dirty="0" err="1"/>
              <a:t>koichiro.nishikawa@kek.jp</a:t>
            </a:r>
            <a:r>
              <a:rPr lang="en-US" sz="1800" dirty="0"/>
              <a:t>, </a:t>
            </a:r>
            <a:r>
              <a:rPr lang="en-US" sz="1800" dirty="0" err="1"/>
              <a:t>Palladino</a:t>
            </a:r>
            <a:r>
              <a:rPr lang="en-US" sz="1800" dirty="0"/>
              <a:t> &lt;</a:t>
            </a:r>
            <a:r>
              <a:rPr lang="en-US" sz="1800" dirty="0" err="1"/>
              <a:t>palladino@na.infn.it</a:t>
            </a:r>
            <a:r>
              <a:rPr lang="en-US" sz="1800" dirty="0"/>
              <a:t>&gt;, </a:t>
            </a:r>
            <a:r>
              <a:rPr lang="en-US" sz="1800" dirty="0" err="1"/>
              <a:t>j.pasternak@ic.ac.uk</a:t>
            </a:r>
            <a:r>
              <a:rPr lang="en-US" sz="1800" dirty="0"/>
              <a:t>, </a:t>
            </a:r>
            <a:r>
              <a:rPr lang="en-US" sz="1800" dirty="0" err="1"/>
              <a:t>chris.rogers@stfc.ac.uk</a:t>
            </a:r>
            <a:r>
              <a:rPr lang="en-US" sz="1800" dirty="0"/>
              <a:t>, </a:t>
            </a:r>
            <a:r>
              <a:rPr lang="en-US" sz="1800" dirty="0" err="1"/>
              <a:t>Ewa.Rondio@cern.ch</a:t>
            </a:r>
            <a:r>
              <a:rPr lang="en-US" sz="1800" dirty="0"/>
              <a:t>, Paul </a:t>
            </a:r>
            <a:r>
              <a:rPr lang="en-US" sz="1800" dirty="0" err="1"/>
              <a:t>Soler</a:t>
            </a:r>
            <a:r>
              <a:rPr lang="en-US" sz="1800" dirty="0"/>
              <a:t> &lt;</a:t>
            </a:r>
            <a:r>
              <a:rPr lang="en-US" sz="1800" dirty="0" err="1"/>
              <a:t>p.soler@physics.gla.ac.uk</a:t>
            </a:r>
            <a:r>
              <a:rPr lang="en-US" sz="1800" dirty="0"/>
              <a:t>&gt;, Thierry </a:t>
            </a:r>
            <a:r>
              <a:rPr lang="en-US" sz="1800" dirty="0" err="1"/>
              <a:t>Stora</a:t>
            </a:r>
            <a:r>
              <a:rPr lang="en-US" sz="1800" dirty="0"/>
              <a:t> &lt;</a:t>
            </a:r>
            <a:r>
              <a:rPr lang="en-US" sz="1800" dirty="0" err="1"/>
              <a:t>thierry.stora@cern.ch</a:t>
            </a:r>
            <a:r>
              <a:rPr lang="en-US" sz="1800" dirty="0"/>
              <a:t>&gt;, </a:t>
            </a:r>
            <a:r>
              <a:rPr lang="en-US" sz="1800" dirty="0" err="1"/>
              <a:t>tsenov@phys.uni-sofia.bg</a:t>
            </a:r>
            <a:r>
              <a:rPr lang="en-US" sz="1800" dirty="0"/>
              <a:t>, </a:t>
            </a:r>
            <a:r>
              <a:rPr lang="en-US" sz="1800" dirty="0" err="1"/>
              <a:t>vassilo@iphc.cnrs.fr</a:t>
            </a:r>
            <a:r>
              <a:rPr lang="en-US" sz="1800" dirty="0"/>
              <a:t>, Elena Wildner &lt;</a:t>
            </a:r>
            <a:r>
              <a:rPr lang="en-US" sz="1800" dirty="0" err="1"/>
              <a:t>elena.wildner@</a:t>
            </a:r>
            <a:r>
              <a:rPr lang="en-US" sz="1800" dirty="0" err="1" smtClean="0"/>
              <a:t>cern.ch</a:t>
            </a:r>
            <a:r>
              <a:rPr lang="en-US" sz="1800" dirty="0" smtClean="0"/>
              <a:t>&gt;, </a:t>
            </a:r>
            <a:r>
              <a:rPr lang="en-US" sz="1800" dirty="0" err="1"/>
              <a:t>mszisman@</a:t>
            </a:r>
            <a:r>
              <a:rPr lang="en-US" sz="1800" dirty="0" err="1" smtClean="0"/>
              <a:t>lbl.gov</a:t>
            </a:r>
            <a:endParaRPr lang="en-US" sz="1800" dirty="0"/>
          </a:p>
          <a:p>
            <a:endParaRPr lang="en-US" sz="2400" dirty="0" smtClean="0"/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to pave a road for a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6482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Neutrino Consortium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</a:rPr>
              <a:t>Ken Long, </a:t>
            </a:r>
            <a:r>
              <a:rPr lang="en-US" sz="2000" dirty="0" smtClean="0"/>
              <a:t>Andre Rubbia, Alain </a:t>
            </a:r>
            <a:r>
              <a:rPr lang="en-US" sz="2000" dirty="0" err="1" smtClean="0"/>
              <a:t>Blondel</a:t>
            </a:r>
            <a:r>
              <a:rPr lang="en-US" sz="2000" dirty="0" smtClean="0"/>
              <a:t>, </a:t>
            </a:r>
            <a:r>
              <a:rPr lang="en-US" sz="2000" dirty="0" smtClean="0"/>
              <a:t>Dave </a:t>
            </a:r>
            <a:r>
              <a:rPr lang="en-US" sz="2000" dirty="0" err="1" smtClean="0"/>
              <a:t>Wark</a:t>
            </a:r>
            <a:r>
              <a:rPr lang="en-US" sz="2000" dirty="0" smtClean="0"/>
              <a:t>, </a:t>
            </a:r>
            <a:r>
              <a:rPr lang="en-US" sz="2000" dirty="0" err="1" smtClean="0"/>
              <a:t>Ilias</a:t>
            </a:r>
            <a:r>
              <a:rPr lang="en-US" sz="2000" dirty="0" smtClean="0"/>
              <a:t> </a:t>
            </a:r>
            <a:r>
              <a:rPr lang="en-US" sz="2000" dirty="0" err="1" smtClean="0"/>
              <a:t>Eftimioupolos</a:t>
            </a:r>
            <a:r>
              <a:rPr lang="en-US" sz="2000" dirty="0" smtClean="0"/>
              <a:t>, Vittorio </a:t>
            </a:r>
            <a:r>
              <a:rPr lang="en-US" sz="2000" dirty="0" err="1" smtClean="0"/>
              <a:t>Palladino</a:t>
            </a:r>
            <a:r>
              <a:rPr lang="en-US" sz="2000" dirty="0" smtClean="0"/>
              <a:t>, Silvia </a:t>
            </a:r>
            <a:r>
              <a:rPr lang="en-US" sz="2000" dirty="0" err="1" smtClean="0"/>
              <a:t>Pascoli</a:t>
            </a:r>
            <a:r>
              <a:rPr lang="en-US" sz="2000" dirty="0" smtClean="0"/>
              <a:t>, Rob </a:t>
            </a:r>
            <a:r>
              <a:rPr lang="en-US" sz="2000" dirty="0" err="1" smtClean="0"/>
              <a:t>Edgecock</a:t>
            </a:r>
            <a:r>
              <a:rPr lang="en-US" sz="2000" dirty="0" smtClean="0"/>
              <a:t>, Marcos </a:t>
            </a:r>
            <a:r>
              <a:rPr lang="en-US" sz="2000" dirty="0" err="1" smtClean="0"/>
              <a:t>Dracos</a:t>
            </a:r>
            <a:r>
              <a:rPr lang="en-US" sz="2000" dirty="0" smtClean="0"/>
              <a:t>, Elena Wildner …</a:t>
            </a:r>
          </a:p>
          <a:p>
            <a:pPr lvl="1"/>
            <a:r>
              <a:rPr lang="en-US" sz="2000" dirty="0" smtClean="0"/>
              <a:t>Assemble interests for neutrinos and make a strong case</a:t>
            </a:r>
          </a:p>
          <a:p>
            <a:pPr lvl="1"/>
            <a:r>
              <a:rPr lang="en-US" sz="2000" dirty="0" smtClean="0"/>
              <a:t>Self nominated, mandate?</a:t>
            </a:r>
          </a:p>
          <a:p>
            <a:pPr lvl="1"/>
            <a:r>
              <a:rPr lang="en-US" sz="2000" dirty="0" smtClean="0"/>
              <a:t>Interact with </a:t>
            </a:r>
            <a:r>
              <a:rPr lang="en-US" sz="2000" dirty="0" smtClean="0"/>
              <a:t>labs and in particular </a:t>
            </a:r>
            <a:r>
              <a:rPr lang="en-US" sz="2000" dirty="0" smtClean="0"/>
              <a:t>CERN Council</a:t>
            </a:r>
          </a:p>
          <a:p>
            <a:pPr lvl="1"/>
            <a:r>
              <a:rPr lang="en-US" sz="2000" dirty="0" smtClean="0"/>
              <a:t>Final aim: neutrino physics (what exactly…?)</a:t>
            </a:r>
          </a:p>
          <a:p>
            <a:pPr lvl="1"/>
            <a:r>
              <a:rPr lang="en-US" sz="2000" dirty="0" smtClean="0"/>
              <a:t>How to place a project (time, reach and location)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esults from LHC, existing </a:t>
            </a:r>
            <a:r>
              <a:rPr lang="en-US" sz="2000" dirty="0" err="1" smtClean="0"/>
              <a:t>Superbeam</a:t>
            </a:r>
            <a:r>
              <a:rPr lang="en-US" sz="2000" dirty="0" smtClean="0"/>
              <a:t> experiments, astrophysics, reactor </a:t>
            </a:r>
            <a:r>
              <a:rPr lang="en-US" sz="2000" dirty="0" err="1" smtClean="0"/>
              <a:t>etc</a:t>
            </a:r>
            <a:endParaRPr lang="en-US" sz="2000" dirty="0"/>
          </a:p>
          <a:p>
            <a:pPr lvl="1"/>
            <a:r>
              <a:rPr lang="en-US" sz="2000" dirty="0" smtClean="0"/>
              <a:t>Economical and Political considerations</a:t>
            </a:r>
          </a:p>
          <a:p>
            <a:pPr lvl="1"/>
            <a:r>
              <a:rPr lang="en-US" sz="2000" dirty="0" smtClean="0"/>
              <a:t>Can we build several facilities? Staggering of efforts?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Workshop 25</a:t>
            </a:r>
            <a:r>
              <a:rPr lang="en-US" dirty="0" smtClean="0"/>
              <a:t>/5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864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WBS Structure for all facilities presented</a:t>
            </a:r>
          </a:p>
          <a:p>
            <a:pPr lvl="1"/>
            <a:r>
              <a:rPr lang="en-US" sz="2400" dirty="0" smtClean="0"/>
              <a:t>Beta Beam the only facility with an implementation for the costing WBS in the wanted costing tool</a:t>
            </a:r>
          </a:p>
          <a:p>
            <a:r>
              <a:rPr lang="en-US" sz="2800" dirty="0" smtClean="0"/>
              <a:t>To advance the </a:t>
            </a:r>
            <a:r>
              <a:rPr lang="en-US" sz="2800" dirty="0" err="1" smtClean="0"/>
              <a:t>EUROnu</a:t>
            </a:r>
            <a:r>
              <a:rPr lang="en-US" sz="2800" dirty="0" smtClean="0"/>
              <a:t> costing:</a:t>
            </a:r>
          </a:p>
          <a:p>
            <a:pPr lvl="1"/>
            <a:r>
              <a:rPr lang="en-US" sz="2400" dirty="0" smtClean="0"/>
              <a:t>Beta Beams is the example </a:t>
            </a:r>
          </a:p>
          <a:p>
            <a:pPr lvl="1"/>
            <a:r>
              <a:rPr lang="en-US" sz="2400" dirty="0" smtClean="0"/>
              <a:t>Complete prototype will be made for </a:t>
            </a:r>
            <a:r>
              <a:rPr lang="en-US" sz="2400" dirty="0" err="1" smtClean="0"/>
              <a:t>betabeams</a:t>
            </a:r>
            <a:endParaRPr lang="en-US" sz="2400" dirty="0" smtClean="0"/>
          </a:p>
          <a:p>
            <a:pPr lvl="1"/>
            <a:r>
              <a:rPr lang="en-US" sz="2400" dirty="0" smtClean="0"/>
              <a:t>Help from P. </a:t>
            </a:r>
            <a:r>
              <a:rPr lang="en-US" sz="2400" dirty="0" err="1" smtClean="0"/>
              <a:t>Bonnal</a:t>
            </a:r>
            <a:r>
              <a:rPr lang="en-US" sz="2400" dirty="0" smtClean="0"/>
              <a:t>, costing expert CERN</a:t>
            </a:r>
          </a:p>
          <a:p>
            <a:r>
              <a:rPr lang="en-US" sz="2800" dirty="0" smtClean="0"/>
              <a:t>Civil Engineering of </a:t>
            </a:r>
            <a:r>
              <a:rPr lang="en-US" sz="2800" dirty="0" err="1" smtClean="0"/>
              <a:t>EUROnu</a:t>
            </a:r>
            <a:r>
              <a:rPr lang="en-US" sz="2800" dirty="0" smtClean="0"/>
              <a:t> </a:t>
            </a:r>
            <a:r>
              <a:rPr lang="en-US" sz="2800" dirty="0" smtClean="0"/>
              <a:t>facilities at CERN</a:t>
            </a:r>
          </a:p>
          <a:p>
            <a:pPr lvl="1"/>
            <a:r>
              <a:rPr lang="en-US" sz="2400" dirty="0" smtClean="0"/>
              <a:t>WP4 will coordinate </a:t>
            </a:r>
            <a:r>
              <a:rPr lang="en-US" sz="2400" dirty="0" smtClean="0"/>
              <a:t>layout for all </a:t>
            </a:r>
            <a:r>
              <a:rPr lang="en-US" sz="2400" dirty="0" smtClean="0"/>
              <a:t>facilities</a:t>
            </a:r>
          </a:p>
          <a:p>
            <a:pPr lvl="1"/>
            <a:r>
              <a:rPr lang="en-US" sz="2400" dirty="0" smtClean="0"/>
              <a:t>Civil Engineering coordinated </a:t>
            </a:r>
            <a:r>
              <a:rPr lang="en-US" sz="2400" dirty="0"/>
              <a:t>by John Osborne </a:t>
            </a:r>
            <a:endParaRPr lang="en-US" sz="2400" dirty="0" smtClean="0"/>
          </a:p>
          <a:p>
            <a:pPr lvl="1"/>
            <a:r>
              <a:rPr lang="en-US" sz="2400" dirty="0" smtClean="0"/>
              <a:t>Rob (</a:t>
            </a:r>
            <a:r>
              <a:rPr lang="en-US" sz="2400" dirty="0" err="1" smtClean="0"/>
              <a:t>EUROnu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smtClean="0"/>
              <a:t>and Elena will meet S. Myers for discussion</a:t>
            </a:r>
          </a:p>
          <a:p>
            <a:pPr lvl="1"/>
            <a:r>
              <a:rPr lang="en-US" sz="2400" dirty="0" smtClean="0"/>
              <a:t>150 000 </a:t>
            </a:r>
            <a:r>
              <a:rPr lang="en-US" sz="2400" dirty="0" err="1"/>
              <a:t>C</a:t>
            </a:r>
            <a:r>
              <a:rPr lang="en-US" sz="2400" dirty="0" err="1" smtClean="0"/>
              <a:t>hf</a:t>
            </a:r>
            <a:r>
              <a:rPr lang="en-US" sz="2400" dirty="0" smtClean="0"/>
              <a:t> for drawings and costing exercise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616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Workshop 25</a:t>
            </a:r>
            <a:r>
              <a:rPr lang="en-US" dirty="0" smtClean="0"/>
              <a:t>/5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/>
          <a:lstStyle/>
          <a:p>
            <a:r>
              <a:rPr lang="en-US" sz="2000" dirty="0" smtClean="0"/>
              <a:t>Source </a:t>
            </a:r>
          </a:p>
          <a:p>
            <a:pPr lvl="1"/>
            <a:r>
              <a:rPr lang="en-US" sz="1800" dirty="0" smtClean="0"/>
              <a:t>We have a good base! Infrastructure ?</a:t>
            </a:r>
          </a:p>
          <a:p>
            <a:r>
              <a:rPr lang="en-US" sz="2000" dirty="0" smtClean="0"/>
              <a:t>Collection Device </a:t>
            </a:r>
          </a:p>
          <a:p>
            <a:pPr lvl="1"/>
            <a:r>
              <a:rPr lang="en-US" sz="1800" dirty="0" smtClean="0"/>
              <a:t>We urgently need indications and a </a:t>
            </a:r>
            <a:r>
              <a:rPr lang="en-US" sz="1800" dirty="0" smtClean="0"/>
              <a:t>WBS</a:t>
            </a:r>
          </a:p>
          <a:p>
            <a:r>
              <a:rPr lang="en-US" sz="2200" dirty="0" err="1"/>
              <a:t>Linac</a:t>
            </a:r>
            <a:r>
              <a:rPr lang="en-US" sz="2200" dirty="0"/>
              <a:t> </a:t>
            </a:r>
            <a:r>
              <a:rPr lang="en-US" sz="2200" dirty="0" smtClean="0"/>
              <a:t>(Scaling with M. </a:t>
            </a:r>
            <a:r>
              <a:rPr lang="en-US" sz="2200" dirty="0" err="1" smtClean="0"/>
              <a:t>Vretenar’s</a:t>
            </a:r>
            <a:r>
              <a:rPr lang="en-US" sz="2200" dirty="0" smtClean="0"/>
              <a:t> estimates)</a:t>
            </a:r>
            <a:endParaRPr lang="en-US" sz="1800" dirty="0" smtClean="0"/>
          </a:p>
          <a:p>
            <a:r>
              <a:rPr lang="en-US" sz="2000" dirty="0" smtClean="0"/>
              <a:t>RCS </a:t>
            </a:r>
          </a:p>
          <a:p>
            <a:pPr lvl="1"/>
            <a:r>
              <a:rPr lang="en-US" sz="1800" dirty="0" smtClean="0"/>
              <a:t>We have a good base!</a:t>
            </a:r>
          </a:p>
          <a:p>
            <a:r>
              <a:rPr lang="en-US" sz="2000" dirty="0" smtClean="0"/>
              <a:t>Ion Production</a:t>
            </a:r>
          </a:p>
          <a:p>
            <a:pPr lvl="1"/>
            <a:r>
              <a:rPr lang="en-US" sz="1800" dirty="0" smtClean="0"/>
              <a:t>Being designed, including infrastructure and civil engineering</a:t>
            </a:r>
          </a:p>
          <a:p>
            <a:r>
              <a:rPr lang="en-US" sz="2000" dirty="0" smtClean="0"/>
              <a:t>PS and SPS ???</a:t>
            </a:r>
          </a:p>
          <a:p>
            <a:r>
              <a:rPr lang="en-US" sz="2000" dirty="0" smtClean="0"/>
              <a:t>Decay ring: </a:t>
            </a:r>
            <a:r>
              <a:rPr lang="en-US" sz="2000" dirty="0"/>
              <a:t>n</a:t>
            </a:r>
            <a:r>
              <a:rPr lang="en-US" sz="2000" dirty="0" smtClean="0"/>
              <a:t>ew thoughts </a:t>
            </a:r>
          </a:p>
          <a:p>
            <a:pPr lvl="1"/>
            <a:r>
              <a:rPr lang="en-US" sz="1800" dirty="0" smtClean="0"/>
              <a:t>Many bore magnets</a:t>
            </a:r>
          </a:p>
          <a:p>
            <a:pPr lvl="1"/>
            <a:r>
              <a:rPr lang="en-US" sz="1800" dirty="0" smtClean="0"/>
              <a:t>May have serious consequences, Collaboration magnet group necessary</a:t>
            </a:r>
          </a:p>
          <a:p>
            <a:pPr lvl="1"/>
            <a:r>
              <a:rPr lang="en-US" sz="1800" dirty="0" smtClean="0"/>
              <a:t>Elena </a:t>
            </a:r>
            <a:r>
              <a:rPr lang="en-US" sz="1800" dirty="0" smtClean="0"/>
              <a:t>W will </a:t>
            </a:r>
            <a:r>
              <a:rPr lang="en-US" sz="1800" dirty="0" smtClean="0"/>
              <a:t>assemble new ideas for injection and for coll. </a:t>
            </a:r>
            <a:r>
              <a:rPr lang="en-US" sz="1800" dirty="0" smtClean="0"/>
              <a:t>effects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0877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Workshop 25</a:t>
            </a:r>
            <a:r>
              <a:rPr lang="en-US" dirty="0" smtClean="0"/>
              <a:t>/5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534400" cy="2362200"/>
          </a:xfrm>
        </p:spPr>
        <p:txBody>
          <a:bodyPr/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Costing is one of few criteria for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Physics performance and safety are the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others</a:t>
            </a:r>
          </a:p>
          <a:p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 have criteria for risk, contingency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r&amp;d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5780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workshop 9-10/6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191000"/>
          </a:xfrm>
        </p:spPr>
        <p:txBody>
          <a:bodyPr/>
          <a:lstStyle/>
          <a:p>
            <a:r>
              <a:rPr lang="en-US" dirty="0" smtClean="0"/>
              <a:t>Elena B + Elena W preparing a presentation</a:t>
            </a:r>
          </a:p>
          <a:p>
            <a:pPr lvl="1"/>
            <a:r>
              <a:rPr lang="en-US" dirty="0" smtClean="0"/>
              <a:t>Elena B will present</a:t>
            </a:r>
          </a:p>
          <a:p>
            <a:r>
              <a:rPr lang="en-US" dirty="0" smtClean="0"/>
              <a:t>Safety </a:t>
            </a:r>
            <a:r>
              <a:rPr lang="en-US" dirty="0" smtClean="0"/>
              <a:t>Panel</a:t>
            </a:r>
            <a:endParaRPr lang="en-US" dirty="0" smtClean="0"/>
          </a:p>
          <a:p>
            <a:pPr lvl="1"/>
            <a:r>
              <a:rPr lang="en-US" dirty="0"/>
              <a:t>Elena W is safety representative of Beta Beams</a:t>
            </a:r>
          </a:p>
          <a:p>
            <a:pPr lvl="1"/>
            <a:r>
              <a:rPr lang="en-US" dirty="0" smtClean="0"/>
              <a:t>Elena B will participate </a:t>
            </a:r>
            <a:r>
              <a:rPr lang="en-US" dirty="0" smtClean="0"/>
              <a:t>depending on her workload (after September)</a:t>
            </a:r>
            <a:endParaRPr lang="en-US" dirty="0" smtClean="0"/>
          </a:p>
          <a:p>
            <a:r>
              <a:rPr lang="en-US" dirty="0" smtClean="0"/>
              <a:t>Will go into costing</a:t>
            </a:r>
          </a:p>
          <a:p>
            <a:pPr lvl="1"/>
            <a:r>
              <a:rPr lang="en-US" dirty="0" smtClean="0"/>
              <a:t>Design/Maintenance/Risk: TRICKY!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678046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3D7A9079C25478C1EF278C25EB14B" ma:contentTypeVersion="0" ma:contentTypeDescription="Create a new document." ma:contentTypeScope="" ma:versionID="214997b90c5b45c9e4333215adcc1c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6BBAEEC-B226-4069-BB71-C49CCD729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CD41032-854B-4A95-B26A-4830C43D61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21BD1-B295-4576-B430-D40674053AE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beta_kickoff_oct_082</Template>
  <TotalTime>2864</TotalTime>
  <Words>2339</Words>
  <Application>Microsoft Macintosh PowerPoint</Application>
  <PresentationFormat>On-screen Show (4:3)</PresentationFormat>
  <Paragraphs>412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Edge</vt:lpstr>
      <vt:lpstr>Beta Beams  Progress</vt:lpstr>
      <vt:lpstr>WP4 Meeting 1/6 in LLN, ~ Brussels</vt:lpstr>
      <vt:lpstr>ECFA review 5/5 2011</vt:lpstr>
      <vt:lpstr>Participants ECFA (EUROnu + Panel)</vt:lpstr>
      <vt:lpstr>Initiatives to pave a road for a facility</vt:lpstr>
      <vt:lpstr>Costing Workshop 25/5 2011</vt:lpstr>
      <vt:lpstr>Costing Workshop 25/5 2011</vt:lpstr>
      <vt:lpstr>Costing Workshop 25/5 2011</vt:lpstr>
      <vt:lpstr>Safety workshop 9-10/6 2011</vt:lpstr>
      <vt:lpstr>Outreach</vt:lpstr>
      <vt:lpstr>Outreach</vt:lpstr>
      <vt:lpstr>PowerPoint Presentation</vt:lpstr>
      <vt:lpstr>Isotope production rates</vt:lpstr>
      <vt:lpstr>Experiments 18Ne for Beta Beams</vt:lpstr>
      <vt:lpstr>PowerPoint Presentation</vt:lpstr>
      <vt:lpstr>The Production Ring on Ice (8B and 8Li)</vt:lpstr>
      <vt:lpstr>High Intensities</vt:lpstr>
      <vt:lpstr>PowerPoint Presentation</vt:lpstr>
      <vt:lpstr>PowerPoint Presentation</vt:lpstr>
      <vt:lpstr>PowerPoint Presentation</vt:lpstr>
      <vt:lpstr>Space charge in PS</vt:lpstr>
      <vt:lpstr>Imminent: RP for Beta Beams in PS</vt:lpstr>
      <vt:lpstr>Collimation in Decay Ring</vt:lpstr>
      <vt:lpstr>LNCMI site preparation for future experiments</vt:lpstr>
      <vt:lpstr>Application for magnet time</vt:lpstr>
      <vt:lpstr>60 GHz gyrotron</vt:lpstr>
      <vt:lpstr>Collection device for the Production ring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Magnets and Other issues</dc:title>
  <dc:creator>wildner</dc:creator>
  <cp:lastModifiedBy>Elena Wildner</cp:lastModifiedBy>
  <cp:revision>179</cp:revision>
  <dcterms:created xsi:type="dcterms:W3CDTF">2010-01-18T13:18:10Z</dcterms:created>
  <dcterms:modified xsi:type="dcterms:W3CDTF">2011-06-08T05:20:18Z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0x010100C573D7A9079C25478C1EF278C25EB14B</vt:lpwstr>
  </property>
</Properties>
</file>