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71A49-D544-4343-872C-95A29E4CCA38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47FC9-8FEE-4E49-ABEB-EFE957590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333381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BLMs at the LHC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695581"/>
            <a:ext cx="8305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Humberto Maury Cuna</a:t>
            </a:r>
          </a:p>
          <a:p>
            <a:pPr algn="ctr"/>
            <a:endParaRPr lang="es-ES_tradnl" sz="2300" dirty="0"/>
          </a:p>
          <a:p>
            <a:pPr algn="ctr"/>
            <a:r>
              <a:rPr lang="es-ES_tradnl" sz="2300" dirty="0" err="1" smtClean="0"/>
              <a:t>Thanks</a:t>
            </a:r>
            <a:r>
              <a:rPr lang="es-ES_tradnl" sz="2300" dirty="0" smtClean="0"/>
              <a:t> </a:t>
            </a:r>
            <a:r>
              <a:rPr lang="es-ES_tradnl" sz="2300" dirty="0" err="1" smtClean="0"/>
              <a:t>to</a:t>
            </a:r>
            <a:r>
              <a:rPr lang="es-ES_tradnl" sz="2300" dirty="0" smtClean="0"/>
              <a:t> </a:t>
            </a:r>
          </a:p>
          <a:p>
            <a:pPr algn="ctr"/>
            <a:r>
              <a:rPr lang="es-ES_tradnl" sz="2300" dirty="0" smtClean="0"/>
              <a:t>Eduardo Nebot (BI)</a:t>
            </a:r>
          </a:p>
          <a:p>
            <a:pPr algn="ctr"/>
            <a:endParaRPr lang="es-ES_tradnl" sz="23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04800" y="457200"/>
            <a:ext cx="8458200" cy="6124754"/>
            <a:chOff x="304800" y="609600"/>
            <a:chExt cx="8458200" cy="6124754"/>
          </a:xfrm>
        </p:grpSpPr>
        <p:sp>
          <p:nvSpPr>
            <p:cNvPr id="9" name="TextBox 8"/>
            <p:cNvSpPr txBox="1"/>
            <p:nvPr/>
          </p:nvSpPr>
          <p:spPr>
            <a:xfrm>
              <a:off x="304800" y="609600"/>
              <a:ext cx="8458200" cy="6124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(Short) Ionization Chambers:</a:t>
              </a:r>
            </a:p>
            <a:p>
              <a:endParaRPr lang="en-US" sz="2200" b="1" dirty="0" smtClean="0"/>
            </a:p>
            <a:p>
              <a:r>
                <a:rPr lang="en-US" dirty="0" smtClean="0"/>
                <a:t>-</a:t>
              </a:r>
              <a:r>
                <a:rPr lang="en-US" sz="2400" dirty="0" smtClean="0"/>
                <a:t> </a:t>
              </a:r>
              <a:r>
                <a:rPr lang="en-US" dirty="0" smtClean="0"/>
                <a:t>That’s the most used BLM device in the LHC </a:t>
              </a:r>
              <a:r>
                <a:rPr lang="en-US" b="1" dirty="0" smtClean="0"/>
                <a:t>(&gt;4000</a:t>
              </a:r>
              <a:r>
                <a:rPr lang="en-US" dirty="0" smtClean="0"/>
                <a:t>)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r>
                <a:rPr lang="en-US" b="1" dirty="0" smtClean="0">
                  <a:sym typeface="Wingdings" pitchFamily="2" charset="2"/>
                </a:rPr>
                <a:t>They</a:t>
              </a:r>
              <a:r>
                <a:rPr lang="en-US" b="1" dirty="0" smtClean="0"/>
                <a:t> have to be cheap</a:t>
              </a:r>
              <a:r>
                <a:rPr lang="en-US" dirty="0" smtClean="0"/>
                <a:t>.</a:t>
              </a:r>
              <a:endParaRPr lang="en-US" sz="2200" b="1" dirty="0" smtClean="0"/>
            </a:p>
            <a:p>
              <a:endParaRPr lang="en-US" dirty="0" smtClean="0"/>
            </a:p>
            <a:p>
              <a:pPr>
                <a:buFontTx/>
                <a:buChar char="-"/>
              </a:pPr>
              <a:r>
                <a:rPr lang="en-US" dirty="0" smtClean="0"/>
                <a:t>They measure the amount of secondary charges created in a gas volume (ionization).</a:t>
              </a:r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endParaRPr lang="en-US" dirty="0" smtClean="0"/>
            </a:p>
            <a:p>
              <a:pPr>
                <a:buFontTx/>
                <a:buChar char="-"/>
              </a:pPr>
              <a:endParaRPr lang="en-US" dirty="0" smtClean="0"/>
            </a:p>
            <a:p>
              <a:r>
                <a:rPr lang="en-US" dirty="0" smtClean="0"/>
                <a:t> </a:t>
              </a:r>
            </a:p>
            <a:p>
              <a:pPr>
                <a:buFontTx/>
                <a:buChar char="-"/>
              </a:pPr>
              <a:endParaRPr lang="en-US" dirty="0" smtClean="0"/>
            </a:p>
            <a:p>
              <a:r>
                <a:rPr lang="en-US" dirty="0" smtClean="0"/>
                <a:t>- The measurement principle is based on the energy deposition detection of secondary shower particles using </a:t>
              </a:r>
              <a:r>
                <a:rPr lang="en-US" dirty="0" err="1" smtClean="0"/>
                <a:t>ionisation</a:t>
              </a:r>
              <a:r>
                <a:rPr lang="en-US" dirty="0" smtClean="0"/>
                <a:t> chambers located outside of the magnet cryostats. 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2438400"/>
              <a:ext cx="5808134" cy="335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57200"/>
            <a:ext cx="84582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(Short) Ionization Chambers:</a:t>
            </a:r>
          </a:p>
          <a:p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 They are placed more or less equally spaced along the machine with additional units in critical parts (collimators, high aperture, high </a:t>
            </a:r>
            <a:r>
              <a:rPr lang="en-US" sz="2100" dirty="0" smtClean="0">
                <a:latin typeface="Symbol" pitchFamily="18" charset="2"/>
              </a:rPr>
              <a:t>b</a:t>
            </a:r>
            <a:r>
              <a:rPr lang="en-US" sz="2100" dirty="0" smtClean="0"/>
              <a:t>, …)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 Calibration is relatively independent of the applied voltage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  Calibration is determined by geometry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 Little maintenance required. Leakage in N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filled chambers not critical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 Don’t use electronegative gases (O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, CO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, H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O, …). Use better </a:t>
            </a:r>
            <a:r>
              <a:rPr lang="en-US" sz="2100" dirty="0" err="1" smtClean="0"/>
              <a:t>Ar</a:t>
            </a:r>
            <a:r>
              <a:rPr lang="en-US" sz="2100" dirty="0" smtClean="0"/>
              <a:t>, N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or Air.</a:t>
            </a:r>
          </a:p>
          <a:p>
            <a:pPr>
              <a:buFontTx/>
              <a:buChar char="-"/>
            </a:pPr>
            <a:endParaRPr lang="en-US" sz="2100" dirty="0" smtClean="0"/>
          </a:p>
          <a:p>
            <a:pPr>
              <a:buFontTx/>
              <a:buChar char="-"/>
            </a:pPr>
            <a:r>
              <a:rPr lang="en-US" sz="2100" dirty="0" smtClean="0"/>
              <a:t>Ion-chambers can be build from radiation hard materials (ceramic, glass metal), with no aging</a:t>
            </a:r>
          </a:p>
          <a:p>
            <a:endParaRPr lang="en-US" sz="2100" dirty="0" smtClean="0"/>
          </a:p>
          <a:p>
            <a:pPr>
              <a:buFontTx/>
              <a:buChar char="-"/>
            </a:pPr>
            <a:r>
              <a:rPr lang="en-US" sz="2100" b="1" dirty="0" smtClean="0"/>
              <a:t> </a:t>
            </a:r>
            <a:r>
              <a:rPr lang="en-US" sz="2100" dirty="0" smtClean="0"/>
              <a:t>They do not response as fast as </a:t>
            </a:r>
            <a:r>
              <a:rPr lang="en-US" sz="2100" dirty="0" err="1" smtClean="0"/>
              <a:t>scintillators</a:t>
            </a:r>
            <a:r>
              <a:rPr lang="en-US" sz="2100" dirty="0" smtClean="0"/>
              <a:t> (ions need time to reach the cathode!)</a:t>
            </a:r>
            <a:endParaRPr lang="en-US" sz="2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/>
              <a:t>What are BLMs? What are they used for?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Types of BLMs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rgbClr val="FF0000"/>
                </a:solidFill>
              </a:rPr>
              <a:t> During the MD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Data saving and other useful tips for analysis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91200" y="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– During the MD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7620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The data are saved automatically in Timber </a:t>
            </a:r>
            <a:r>
              <a:rPr lang="en-US" dirty="0" smtClean="0">
                <a:sym typeface="Wingdings" pitchFamily="2" charset="2"/>
              </a:rPr>
              <a:t> No need of special interactive software</a:t>
            </a:r>
          </a:p>
          <a:p>
            <a:pPr>
              <a:buFontTx/>
              <a:buChar char="-"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 Acquisition: 1.3 s might be the most appropriate for e- cloud, but ask collimation people</a:t>
            </a:r>
          </a:p>
          <a:p>
            <a:pPr>
              <a:buFontTx/>
              <a:buChar char="-"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 Typical screen: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0" y="2257171"/>
            <a:ext cx="6334125" cy="3686429"/>
            <a:chOff x="533400" y="2133600"/>
            <a:chExt cx="6334125" cy="368642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81200" y="2133600"/>
              <a:ext cx="4886325" cy="3686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533400" y="3962400"/>
              <a:ext cx="12096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Security </a:t>
              </a:r>
            </a:p>
            <a:p>
              <a:r>
                <a:rPr lang="en-US" dirty="0" smtClean="0"/>
                <a:t>thresholds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600200" y="4267200"/>
              <a:ext cx="6858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819400" y="6248400"/>
            <a:ext cx="510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click on a concrete monitor to see its signal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2514600"/>
            <a:ext cx="2133600" cy="2819400"/>
            <a:chOff x="6629400" y="2514600"/>
            <a:chExt cx="2133600" cy="2819400"/>
          </a:xfrm>
        </p:grpSpPr>
        <p:sp>
          <p:nvSpPr>
            <p:cNvPr id="24" name="TextBox 23"/>
            <p:cNvSpPr txBox="1"/>
            <p:nvPr/>
          </p:nvSpPr>
          <p:spPr>
            <a:xfrm>
              <a:off x="6629400" y="2514600"/>
              <a:ext cx="2133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</a:rPr>
                <a:t>If this screen becomes orange</a:t>
              </a:r>
              <a:endParaRPr lang="en-US" sz="22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81800" y="3810000"/>
              <a:ext cx="1905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WARNING!!!  </a:t>
              </a:r>
              <a:endParaRPr lang="en-US" sz="2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62800" y="49646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sym typeface="Wingdings" pitchFamily="2" charset="2"/>
                </a:rPr>
                <a:t>Logbook</a:t>
              </a:r>
              <a:endParaRPr lang="en-US" dirty="0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7239000" y="3276600"/>
              <a:ext cx="762000" cy="5334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7239000" y="4343400"/>
              <a:ext cx="762000" cy="533400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/>
              <a:t>What are BLMs? What are they used for?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Types of BLMs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During the MD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rgbClr val="FF0000"/>
                </a:solidFill>
              </a:rPr>
              <a:t> Data saving and other useful tips for analysis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– Data analysis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6858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The data are saved automatically in Timber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Looking for our monitors:</a:t>
            </a:r>
          </a:p>
          <a:p>
            <a:pPr>
              <a:buFontTx/>
              <a:buChar char="-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you search for BLM% </a:t>
            </a:r>
            <a:r>
              <a:rPr lang="en-US" dirty="0" smtClean="0">
                <a:sym typeface="Wingdings" pitchFamily="2" charset="2"/>
              </a:rPr>
              <a:t> 100887 variables!!!!!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But we are only interested in the BLM%LOSS_RS%  47988 !!!! (still too much)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 I was recommended to use only one Running Sum (RS)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*</a:t>
            </a:r>
            <a:r>
              <a:rPr lang="en-US" dirty="0" smtClean="0">
                <a:sym typeface="Wingdings" pitchFamily="2" charset="2"/>
              </a:rPr>
              <a:t>, e.g. RS09  3999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5052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A “RS” is the integration time interval, since the quench levels depend not only on the radiation but also on the time in which the radiation is deposited.  There are 12 RS: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2133600" y="4343400"/>
          <a:ext cx="5181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990600"/>
                <a:gridCol w="533400"/>
                <a:gridCol w="1143000"/>
                <a:gridCol w="6858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4.e-5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256.e-5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1.31072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8.e-5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1.024e-2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5.24288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32.e-5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8.192e-2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20.97152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6.4e-4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0.65536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83.88608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29000" y="14478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Wild character in Timber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3200400" y="1676399"/>
            <a:ext cx="381000" cy="228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19800" y="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– Data analysis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334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Looking for our monitors (cont.):</a:t>
            </a:r>
          </a:p>
          <a:p>
            <a:pPr>
              <a:buFontTx/>
              <a:buChar char="-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We can also discard all BLMES, which are SEM and are not so important for us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For a first analysis we mainly have to focus on the BLM%TCP%LOSS_RS09, which are the BLMs situated at the primary collimators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only 20 variables!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If we see losses at the TCPs that can indicate losses in other places of the machine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After that we can check the secondary collimators: BLM%TCS%LOSS_RS09 (169)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It’s useful to represent the BLM data together with the BCT (or FBCT) data:</a:t>
            </a:r>
          </a:p>
        </p:txBody>
      </p:sp>
      <p:pic>
        <p:nvPicPr>
          <p:cNvPr id="12" name="Picture 2" descr="G:\Users\c\cdomingu\Public\MD BLM data\Window 5\TCP_IP7_Intensity_B1_16h06_16h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33755"/>
            <a:ext cx="7086600" cy="261944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/>
              <a:t>What are BLMs? What are they used for?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Types of BLMs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During the MD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Data saving and other useful tips for analysis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rgbClr val="FF0000"/>
                </a:solidFill>
              </a:rPr>
              <a:t>What are BLMs? What are they used for?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Types of BLMs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During the MD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Data saving and other useful tips for analysis 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6600" y="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Intro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914400"/>
            <a:ext cx="8534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Lost particles cause activation of accelerator components (nuclear reactions)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Surrounding material can be destroyed by the radiation and/or heating (quenches!)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eam </a:t>
            </a:r>
            <a:r>
              <a:rPr lang="en-US" b="1" dirty="0" smtClean="0"/>
              <a:t>L</a:t>
            </a:r>
            <a:r>
              <a:rPr lang="en-US" dirty="0" smtClean="0"/>
              <a:t>oss </a:t>
            </a:r>
            <a:r>
              <a:rPr lang="en-US" b="1" dirty="0" smtClean="0"/>
              <a:t>M</a:t>
            </a:r>
            <a:r>
              <a:rPr lang="en-US" dirty="0" smtClean="0"/>
              <a:t>onitors (</a:t>
            </a:r>
            <a:r>
              <a:rPr lang="en-US" b="1" dirty="0" smtClean="0"/>
              <a:t>BLM</a:t>
            </a:r>
            <a:r>
              <a:rPr lang="en-US" dirty="0" smtClean="0"/>
              <a:t>s) are devices (mainly particle counters, detecting secondary reaction products) used for beam losses detection.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The measurement principle is based on the energy deposition detection of secondary shower particles, which energy flux is linear with the initiating protons.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They are mounted outside the vacuum pipe all along the machine, with special importance at crucial locations  (QFs at 450 </a:t>
            </a:r>
            <a:r>
              <a:rPr lang="en-US" dirty="0" err="1" smtClean="0"/>
              <a:t>GeV</a:t>
            </a:r>
            <a:r>
              <a:rPr lang="en-US" dirty="0" smtClean="0"/>
              <a:t> and final </a:t>
            </a:r>
            <a:r>
              <a:rPr lang="en-US" dirty="0" err="1" smtClean="0"/>
              <a:t>tripplets</a:t>
            </a:r>
            <a:r>
              <a:rPr lang="en-US" dirty="0" smtClean="0"/>
              <a:t> at 7 </a:t>
            </a:r>
            <a:r>
              <a:rPr lang="en-US" dirty="0" err="1" smtClean="0"/>
              <a:t>TeV</a:t>
            </a:r>
            <a:r>
              <a:rPr lang="en-US" dirty="0" smtClean="0"/>
              <a:t>).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They create an interlock system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 They have to achieve high sensitivity (usable signal from small losses) and large dynamic range (detection of irregular losses; several orders of magnitude in the same place!!).</a:t>
            </a:r>
          </a:p>
          <a:p>
            <a:pPr>
              <a:buFontTx/>
              <a:buChar char="-"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6764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/>
              <a:t>What are BLMs? What are they used for?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>
                <a:solidFill>
                  <a:srgbClr val="FF0000"/>
                </a:solidFill>
              </a:rPr>
              <a:t> Types of BLMs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During the MD</a:t>
            </a:r>
          </a:p>
          <a:p>
            <a:pPr marL="342900" indent="-342900">
              <a:buAutoNum type="arabicParenR"/>
            </a:pPr>
            <a:endParaRPr lang="en-US" sz="2400" b="1" dirty="0"/>
          </a:p>
          <a:p>
            <a:pPr marL="342900" indent="-342900">
              <a:buAutoNum type="arabicParenR"/>
            </a:pPr>
            <a:r>
              <a:rPr lang="en-US" sz="2400" b="1" dirty="0" smtClean="0"/>
              <a:t> Data saving and other useful tips for analysis 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b="1" dirty="0" smtClean="0"/>
              <a:t>There are many kinds of BLMs:</a:t>
            </a:r>
          </a:p>
          <a:p>
            <a:pPr>
              <a:buFontTx/>
              <a:buChar char="-"/>
            </a:pPr>
            <a:endParaRPr lang="en-US" sz="2200" b="1" dirty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Plastic </a:t>
            </a:r>
            <a:r>
              <a:rPr lang="en-US" sz="2200" b="1" dirty="0" err="1" smtClean="0"/>
              <a:t>scintillantors</a:t>
            </a:r>
            <a:endParaRPr lang="en-US" sz="2200" b="1" dirty="0" smtClean="0"/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Liquid </a:t>
            </a:r>
            <a:r>
              <a:rPr lang="en-US" sz="2200" b="1" dirty="0" err="1" smtClean="0"/>
              <a:t>scintillantor</a:t>
            </a:r>
            <a:endParaRPr lang="en-US" sz="2200" b="1" dirty="0" smtClean="0"/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 err="1"/>
              <a:t>Aluminium</a:t>
            </a:r>
            <a:r>
              <a:rPr lang="en-US" sz="2200" b="1" dirty="0"/>
              <a:t> coated Electron </a:t>
            </a:r>
            <a:r>
              <a:rPr lang="en-US" sz="2200" b="1" dirty="0" smtClean="0"/>
              <a:t>multiplier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PIN </a:t>
            </a:r>
            <a:r>
              <a:rPr lang="en-US" sz="2200" b="1" dirty="0" smtClean="0"/>
              <a:t>diode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BF3 proportional </a:t>
            </a:r>
            <a:r>
              <a:rPr lang="en-US" sz="2200" b="1" dirty="0" smtClean="0"/>
              <a:t>tube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Ionization </a:t>
            </a:r>
            <a:r>
              <a:rPr lang="en-US" sz="2200" b="1" dirty="0"/>
              <a:t>chamber</a:t>
            </a:r>
            <a:r>
              <a:rPr lang="en-US" sz="2700" b="1" dirty="0">
                <a:solidFill>
                  <a:srgbClr val="FF0000"/>
                </a:solidFill>
              </a:rPr>
              <a:t> 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Optical fiber</a:t>
            </a:r>
          </a:p>
          <a:p>
            <a:pPr lvl="1">
              <a:buFont typeface="Wingdings" pitchFamily="2" charset="2"/>
              <a:buChar char="§"/>
            </a:pPr>
            <a:endParaRPr lang="en-US" sz="2200" b="1" dirty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Secondary Electron (Emission) Monitor (SEM)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334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b="1" dirty="0" smtClean="0"/>
              <a:t>There are many kinds of BLMs:</a:t>
            </a:r>
          </a:p>
          <a:p>
            <a:pPr>
              <a:buFontTx/>
              <a:buChar char="-"/>
            </a:pPr>
            <a:endParaRPr lang="en-US" sz="2200" b="1" dirty="0"/>
          </a:p>
          <a:p>
            <a:pPr lvl="1">
              <a:buFont typeface="Wingdings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 Plastic </a:t>
            </a:r>
            <a:r>
              <a:rPr lang="en-US" sz="2700" b="1" dirty="0" err="1" smtClean="0">
                <a:solidFill>
                  <a:srgbClr val="FF0000"/>
                </a:solidFill>
              </a:rPr>
              <a:t>scintillantors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Liquid </a:t>
            </a:r>
            <a:r>
              <a:rPr lang="en-US" sz="2200" b="1" dirty="0" err="1" smtClean="0"/>
              <a:t>scintillantor</a:t>
            </a:r>
            <a:endParaRPr lang="en-US" sz="2200" b="1" dirty="0" smtClean="0"/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 err="1"/>
              <a:t>Aluminium</a:t>
            </a:r>
            <a:r>
              <a:rPr lang="en-US" sz="2200" b="1" dirty="0"/>
              <a:t> coated Electron </a:t>
            </a:r>
            <a:r>
              <a:rPr lang="en-US" sz="2200" b="1" dirty="0" smtClean="0"/>
              <a:t>multiplier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PIN </a:t>
            </a:r>
            <a:r>
              <a:rPr lang="en-US" sz="2200" b="1" dirty="0" smtClean="0"/>
              <a:t>diode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</a:t>
            </a:r>
            <a:r>
              <a:rPr lang="en-US" sz="2200" b="1" dirty="0"/>
              <a:t>BF3 proportional </a:t>
            </a:r>
            <a:r>
              <a:rPr lang="en-US" sz="2200" b="1" dirty="0" smtClean="0"/>
              <a:t>tube</a:t>
            </a: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700" b="1" dirty="0" smtClean="0">
                <a:solidFill>
                  <a:srgbClr val="FF0000"/>
                </a:solidFill>
              </a:rPr>
              <a:t> Ionization </a:t>
            </a:r>
            <a:r>
              <a:rPr lang="en-US" sz="2700" b="1" dirty="0">
                <a:solidFill>
                  <a:srgbClr val="FF0000"/>
                </a:solidFill>
              </a:rPr>
              <a:t>chamber </a:t>
            </a:r>
            <a:endParaRPr lang="en-US" sz="2700" b="1" dirty="0" smtClean="0">
              <a:solidFill>
                <a:srgbClr val="FF0000"/>
              </a:solidFill>
            </a:endParaRPr>
          </a:p>
          <a:p>
            <a:pPr lvl="1"/>
            <a:endParaRPr lang="en-US" sz="2200" b="1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Optical fiber</a:t>
            </a:r>
          </a:p>
          <a:p>
            <a:pPr lvl="1">
              <a:buFont typeface="Wingdings" pitchFamily="2" charset="2"/>
              <a:buChar char="§"/>
            </a:pPr>
            <a:endParaRPr lang="en-US" sz="2200" b="1" dirty="0"/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/>
              <a:t> Secondary Electron (Emission) Monitor (SEM)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1000" y="679132"/>
            <a:ext cx="8458200" cy="5416868"/>
            <a:chOff x="381000" y="679132"/>
            <a:chExt cx="8458200" cy="5416868"/>
          </a:xfrm>
        </p:grpSpPr>
        <p:sp>
          <p:nvSpPr>
            <p:cNvPr id="11" name="TextBox 10"/>
            <p:cNvSpPr txBox="1"/>
            <p:nvPr/>
          </p:nvSpPr>
          <p:spPr>
            <a:xfrm>
              <a:off x="381000" y="679132"/>
              <a:ext cx="8458200" cy="5416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Plastic </a:t>
              </a:r>
              <a:r>
                <a:rPr lang="en-US" sz="2200" b="1" dirty="0" err="1" smtClean="0"/>
                <a:t>scintillators</a:t>
              </a:r>
              <a:r>
                <a:rPr lang="en-US" sz="2200" b="1" dirty="0" smtClean="0"/>
                <a:t>:</a:t>
              </a:r>
            </a:p>
            <a:p>
              <a:endParaRPr lang="en-US" dirty="0"/>
            </a:p>
            <a:p>
              <a:pPr>
                <a:buFontTx/>
                <a:buChar char="-"/>
              </a:pPr>
              <a:r>
                <a:rPr lang="en-US" dirty="0" smtClean="0"/>
                <a:t> They detect charged particles due to their electronic stopping as well as </a:t>
              </a:r>
              <a:r>
                <a:rPr lang="en-US" dirty="0" smtClean="0">
                  <a:latin typeface="Symbol" pitchFamily="18" charset="2"/>
                </a:rPr>
                <a:t>g</a:t>
              </a:r>
              <a:r>
                <a:rPr lang="en-US" dirty="0" smtClean="0"/>
                <a:t>-rays.</a:t>
              </a:r>
            </a:p>
            <a:p>
              <a:pPr>
                <a:buFontTx/>
                <a:buChar char="-"/>
              </a:pPr>
              <a:endParaRPr lang="en-US" dirty="0"/>
            </a:p>
            <a:p>
              <a:pPr>
                <a:buFontTx/>
                <a:buChar char="-"/>
              </a:pPr>
              <a:r>
                <a:rPr lang="en-US" dirty="0" smtClean="0"/>
                <a:t> Neutron scattering </a:t>
              </a:r>
              <a:r>
                <a:rPr lang="en-US" dirty="0" smtClean="0">
                  <a:sym typeface="Wingdings" pitchFamily="2" charset="2"/>
                </a:rPr>
                <a:t> A fast proton travels through the </a:t>
              </a:r>
              <a:r>
                <a:rPr lang="en-US" dirty="0" err="1" smtClean="0">
                  <a:sym typeface="Wingdings" pitchFamily="2" charset="2"/>
                </a:rPr>
                <a:t>scintillator</a:t>
              </a:r>
              <a:r>
                <a:rPr lang="en-US" dirty="0" smtClean="0">
                  <a:sym typeface="Wingdings" pitchFamily="2" charset="2"/>
                </a:rPr>
                <a:t> material, leading to light emission by its electronic stopping.</a:t>
              </a:r>
            </a:p>
            <a:p>
              <a:pPr>
                <a:buFontTx/>
                <a:buChar char="-"/>
              </a:pPr>
              <a:endParaRPr lang="en-US" dirty="0">
                <a:sym typeface="Wingdings" pitchFamily="2" charset="2"/>
              </a:endParaRPr>
            </a:p>
            <a:p>
              <a:pPr>
                <a:buFontTx/>
                <a:buChar char="-"/>
              </a:pPr>
              <a:r>
                <a:rPr lang="en-US" dirty="0">
                  <a:sym typeface="Wingdings" pitchFamily="2" charset="2"/>
                </a:rPr>
                <a:t> </a:t>
              </a:r>
              <a:r>
                <a:rPr lang="en-US" dirty="0" smtClean="0">
                  <a:sym typeface="Wingdings" pitchFamily="2" charset="2"/>
                </a:rPr>
                <a:t>The light is guided to a photomultiplier, converted to electrons and amplified.</a:t>
              </a:r>
            </a:p>
            <a:p>
              <a:pPr>
                <a:buFontTx/>
                <a:buChar char="-"/>
              </a:pPr>
              <a:endParaRPr lang="en-US" dirty="0" smtClean="0">
                <a:sym typeface="Wingdings" pitchFamily="2" charset="2"/>
              </a:endParaRPr>
            </a:p>
            <a:p>
              <a:pPr lvl="3">
                <a:buFontTx/>
                <a:buChar char="-"/>
              </a:pPr>
              <a:r>
                <a:rPr lang="en-US" dirty="0">
                  <a:sym typeface="Wingdings" pitchFamily="2" charset="2"/>
                </a:rPr>
                <a:t> </a:t>
              </a:r>
              <a:r>
                <a:rPr lang="en-US" dirty="0" smtClean="0">
                  <a:sym typeface="Wingdings" pitchFamily="2" charset="2"/>
                </a:rPr>
                <a:t>Digitizing the analog voltage using a relatively small gain </a:t>
              </a:r>
              <a:endParaRPr lang="en-US" dirty="0">
                <a:sym typeface="Wingdings" pitchFamily="2" charset="2"/>
              </a:endParaRPr>
            </a:p>
            <a:p>
              <a:pPr>
                <a:buFontTx/>
                <a:buChar char="-"/>
              </a:pPr>
              <a:r>
                <a:rPr lang="en-US" dirty="0" smtClean="0">
                  <a:sym typeface="Wingdings" pitchFamily="2" charset="2"/>
                </a:rPr>
                <a:t>    2 modes</a:t>
              </a:r>
              <a:r>
                <a:rPr lang="en-US" dirty="0" smtClean="0"/>
                <a:t> </a:t>
              </a:r>
            </a:p>
            <a:p>
              <a:pPr lvl="3">
                <a:buFontTx/>
                <a:buChar char="-"/>
              </a:pPr>
              <a:r>
                <a:rPr lang="en-US" dirty="0" smtClean="0"/>
                <a:t> </a:t>
              </a:r>
              <a:r>
                <a:rPr lang="en-US" b="1" dirty="0" smtClean="0"/>
                <a:t>Particle counting mode </a:t>
              </a:r>
              <a:r>
                <a:rPr lang="en-US" dirty="0" smtClean="0"/>
                <a:t>(higher sensitivity and larger dynamic range)</a:t>
              </a:r>
              <a:endParaRPr lang="en-US" dirty="0"/>
            </a:p>
            <a:p>
              <a:pPr>
                <a:buFontTx/>
                <a:buChar char="-"/>
              </a:pPr>
              <a:endParaRPr lang="en-US" dirty="0" smtClean="0"/>
            </a:p>
            <a:p>
              <a:pPr>
                <a:buFontTx/>
                <a:buChar char="-"/>
              </a:pPr>
              <a:r>
                <a:rPr lang="en-US" dirty="0"/>
                <a:t> </a:t>
              </a:r>
              <a:r>
                <a:rPr lang="en-US" dirty="0" smtClean="0"/>
                <a:t>They use to be placed close to collimators and other crucial areas (injection, extraction) thanks to their large dynamic range and high sensitivity.</a:t>
              </a:r>
            </a:p>
            <a:p>
              <a:pPr>
                <a:buFontTx/>
                <a:buChar char="-"/>
              </a:pPr>
              <a:endParaRPr lang="en-US" dirty="0"/>
            </a:p>
            <a:p>
              <a:pPr>
                <a:buFontTx/>
                <a:buChar char="-"/>
              </a:pPr>
              <a:r>
                <a:rPr lang="en-US" dirty="0" smtClean="0"/>
                <a:t> They can </a:t>
              </a:r>
              <a:r>
                <a:rPr lang="en-US" dirty="0"/>
                <a:t>be modulated in nearly any kind of shape and size</a:t>
              </a:r>
              <a:endParaRPr lang="en-US" dirty="0" smtClean="0"/>
            </a:p>
            <a:p>
              <a:pPr>
                <a:buFontTx/>
                <a:buChar char="-"/>
              </a:pPr>
              <a:endParaRPr lang="en-US" dirty="0"/>
            </a:p>
            <a:p>
              <a:pPr>
                <a:buFontTx/>
                <a:buChar char="-"/>
              </a:pPr>
              <a:r>
                <a:rPr lang="en-US" dirty="0" smtClean="0"/>
                <a:t> Disadvantage: low radiation hardness</a:t>
              </a:r>
              <a:endParaRPr lang="en-US" dirty="0"/>
            </a:p>
          </p:txBody>
        </p:sp>
        <p:sp>
          <p:nvSpPr>
            <p:cNvPr id="12" name="Left Brace 11"/>
            <p:cNvSpPr/>
            <p:nvPr/>
          </p:nvSpPr>
          <p:spPr>
            <a:xfrm>
              <a:off x="1676400" y="3200400"/>
              <a:ext cx="76200" cy="990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10400" y="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BLMs - Types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79132"/>
            <a:ext cx="259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Plastic </a:t>
            </a:r>
            <a:r>
              <a:rPr lang="en-US" sz="2200" b="1" dirty="0" err="1" smtClean="0"/>
              <a:t>scintillators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143000"/>
            <a:ext cx="3481387" cy="523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6858000" y="2209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Plastic </a:t>
            </a:r>
            <a:r>
              <a:rPr lang="en-US" b="1" dirty="0" err="1" smtClean="0"/>
              <a:t>scintillator</a:t>
            </a:r>
            <a:r>
              <a:rPr lang="en-US" b="1" dirty="0" smtClean="0"/>
              <a:t> at DESY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4724400" y="2514600"/>
            <a:ext cx="2133600" cy="152400"/>
          </a:xfrm>
          <a:prstGeom prst="straightConnector1">
            <a:avLst/>
          </a:prstGeom>
          <a:ln w="412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90600" y="5105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Photomultiplier</a:t>
            </a:r>
            <a:endParaRPr lang="en-US" b="1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667000" y="3962400"/>
            <a:ext cx="1524000" cy="1295400"/>
          </a:xfrm>
          <a:prstGeom prst="straightConnector1">
            <a:avLst/>
          </a:prstGeom>
          <a:ln w="412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nd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March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2011  -  ICE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1149</Words>
  <Application>Microsoft Office PowerPoint</Application>
  <PresentationFormat>On-screen Show (4:3)</PresentationFormat>
  <Paragraphs>253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36</cp:revision>
  <dcterms:created xsi:type="dcterms:W3CDTF">2011-02-14T18:01:09Z</dcterms:created>
  <dcterms:modified xsi:type="dcterms:W3CDTF">2011-03-01T17:35:15Z</dcterms:modified>
</cp:coreProperties>
</file>