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9" r:id="rId5"/>
    <p:sldId id="257" r:id="rId6"/>
    <p:sldId id="270" r:id="rId7"/>
    <p:sldId id="259" r:id="rId8"/>
    <p:sldId id="271" r:id="rId9"/>
    <p:sldId id="260" r:id="rId10"/>
    <p:sldId id="261" r:id="rId11"/>
    <p:sldId id="263" r:id="rId12"/>
    <p:sldId id="272" r:id="rId13"/>
    <p:sldId id="264" r:id="rId14"/>
    <p:sldId id="265" r:id="rId15"/>
    <p:sldId id="266" r:id="rId16"/>
    <p:sldId id="267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1325-376A-4D68-81D8-69A1C9E1D2BA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7329-FE4B-4AB9-845C-A02BDD76C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1325-376A-4D68-81D8-69A1C9E1D2BA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7329-FE4B-4AB9-845C-A02BDD76C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1325-376A-4D68-81D8-69A1C9E1D2BA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7329-FE4B-4AB9-845C-A02BDD76C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1325-376A-4D68-81D8-69A1C9E1D2BA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7329-FE4B-4AB9-845C-A02BDD76C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1325-376A-4D68-81D8-69A1C9E1D2BA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7329-FE4B-4AB9-845C-A02BDD76C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1325-376A-4D68-81D8-69A1C9E1D2BA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7329-FE4B-4AB9-845C-A02BDD76C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1325-376A-4D68-81D8-69A1C9E1D2BA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7329-FE4B-4AB9-845C-A02BDD76C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1325-376A-4D68-81D8-69A1C9E1D2BA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7329-FE4B-4AB9-845C-A02BDD76C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1325-376A-4D68-81D8-69A1C9E1D2BA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7329-FE4B-4AB9-845C-A02BDD76C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1325-376A-4D68-81D8-69A1C9E1D2BA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7329-FE4B-4AB9-845C-A02BDD76C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1325-376A-4D68-81D8-69A1C9E1D2BA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7329-FE4B-4AB9-845C-A02BDD76C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31325-376A-4D68-81D8-69A1C9E1D2BA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7329-FE4B-4AB9-845C-A02BDD76C1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574228/files/lhc-project-report-602.pdf" TargetMode="External"/><Relationship Id="rId2" Type="http://schemas.openxmlformats.org/officeDocument/2006/relationships/hyperlink" Target="http://cdsweb.cern.ch/record/513015/files/sl-2001-020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file/599636/1.0/LHC-LJ-EC-0009-10-00.pdf" TargetMode="External"/><Relationship Id="rId2" Type="http://schemas.openxmlformats.org/officeDocument/2006/relationships/hyperlink" Target="http://layout.web.cern.ch/layou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Head-Tail monitor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/>
          <a:lstStyle/>
          <a:p>
            <a:r>
              <a:rPr lang="en-US" dirty="0" smtClean="0"/>
              <a:t>Benoit, with the help of </a:t>
            </a:r>
            <a:br>
              <a:rPr lang="en-US" dirty="0" smtClean="0"/>
            </a:br>
            <a:r>
              <a:rPr lang="en-US" dirty="0" smtClean="0"/>
              <a:t>Christian </a:t>
            </a:r>
            <a:r>
              <a:rPr lang="en-US" dirty="0" err="1" smtClean="0"/>
              <a:t>Boccard</a:t>
            </a:r>
            <a:r>
              <a:rPr lang="en-US" dirty="0" smtClean="0"/>
              <a:t> and Ralph </a:t>
            </a:r>
            <a:r>
              <a:rPr lang="en-US" dirty="0" err="1" smtClean="0"/>
              <a:t>Steinhagen</a:t>
            </a:r>
            <a:r>
              <a:rPr lang="en-US" dirty="0" smtClean="0"/>
              <a:t> (BE/BI-QP)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use the Head-Tail viewer application?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3713" r="50211" b="2954"/>
          <a:stretch>
            <a:fillRect/>
          </a:stretch>
        </p:blipFill>
        <p:spPr bwMode="auto">
          <a:xfrm>
            <a:off x="304800" y="914400"/>
            <a:ext cx="830869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use the Head-Tail viewer application?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804" t="9511" r="52174" b="6250"/>
          <a:stretch>
            <a:fillRect/>
          </a:stretch>
        </p:blipFill>
        <p:spPr bwMode="auto">
          <a:xfrm>
            <a:off x="76200" y="1524000"/>
            <a:ext cx="507713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1600200"/>
            <a:ext cx="377539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issues have been fixed by Ralph </a:t>
            </a:r>
            <a:br>
              <a:rPr lang="en-US" dirty="0" smtClean="0"/>
            </a:br>
            <a:r>
              <a:rPr lang="en-US" dirty="0" smtClean="0"/>
              <a:t>during the 2010 run: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 automatic save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 increase of turn*bunches</a:t>
            </a:r>
          </a:p>
          <a:p>
            <a:endParaRPr lang="en-US" dirty="0" smtClean="0"/>
          </a:p>
          <a:p>
            <a:r>
              <a:rPr lang="en-US" dirty="0" smtClean="0"/>
              <a:t>Some comments:</a:t>
            </a:r>
          </a:p>
          <a:p>
            <a:pPr>
              <a:buFontTx/>
              <a:buChar char="-"/>
            </a:pPr>
            <a:r>
              <a:rPr lang="en-US" dirty="0" smtClean="0"/>
              <a:t> very small amplitudes are difficult </a:t>
            </a:r>
            <a:br>
              <a:rPr lang="en-US" dirty="0" smtClean="0"/>
            </a:br>
            <a:r>
              <a:rPr lang="en-US" dirty="0" smtClean="0"/>
              <a:t>to resolve if no instability.</a:t>
            </a:r>
          </a:p>
          <a:p>
            <a:pPr>
              <a:buFontTx/>
              <a:buChar char="-"/>
            </a:pPr>
            <a:r>
              <a:rPr lang="en-US" dirty="0" smtClean="0"/>
              <a:t> acquisition is not synchronized with</a:t>
            </a:r>
            <a:br>
              <a:rPr lang="en-US" dirty="0" smtClean="0"/>
            </a:br>
            <a:r>
              <a:rPr lang="en-US" dirty="0" smtClean="0"/>
              <a:t> machine events</a:t>
            </a:r>
          </a:p>
          <a:p>
            <a:pPr>
              <a:buFontTx/>
              <a:buChar char="-"/>
            </a:pPr>
            <a:r>
              <a:rPr lang="en-US" dirty="0" smtClean="0"/>
              <a:t> the viewer sometimes gets offline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do not use </a:t>
            </a:r>
            <a:r>
              <a:rPr lang="en-US" dirty="0"/>
              <a:t>f</a:t>
            </a:r>
            <a:r>
              <a:rPr lang="en-US" dirty="0" smtClean="0"/>
              <a:t>ine delays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raw data are affected by the cable </a:t>
            </a:r>
            <a:br>
              <a:rPr lang="en-US" dirty="0" smtClean="0"/>
            </a:br>
            <a:r>
              <a:rPr lang="en-US" dirty="0" smtClean="0"/>
              <a:t>   and hybrid  </a:t>
            </a:r>
            <a:r>
              <a:rPr lang="en-US" smtClean="0"/>
              <a:t>frequency response.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Head-Tail monitor?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How does it work?</a:t>
            </a:r>
          </a:p>
          <a:p>
            <a:r>
              <a:rPr lang="en-US" dirty="0" smtClean="0"/>
              <a:t>Information specific to LHC HT monitor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099" name="Picture 5" descr="E:\Benoit\2010\MD\LHC\ECloud\18nov2010\headtail\LHC.BQHT.UA47.B1H_18Nov10_15-22-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38400"/>
            <a:ext cx="389096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E:\Benoit\2010\MD\LHC\ECloud\18nov2010\headtail\Sum_LHC.BQHT.UA47.B1H_18Nov10_15-22-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38400"/>
            <a:ext cx="389096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8600" y="304800"/>
            <a:ext cx="8763000" cy="114300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/>
              <a:t>Example of LHC acquisition (2010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>Observation of instability on </a:t>
            </a:r>
            <a:r>
              <a:rPr lang="en-GB" sz="3200" dirty="0" smtClean="0">
                <a:latin typeface="+mj-lt"/>
                <a:ea typeface="+mj-ea"/>
                <a:cs typeface="+mj-cs"/>
              </a:rPr>
              <a:t>B1 </a:t>
            </a:r>
            <a:r>
              <a:rPr lang="en-GB" sz="3200" dirty="0">
                <a:latin typeface="+mj-lt"/>
                <a:ea typeface="+mj-ea"/>
                <a:cs typeface="+mj-cs"/>
              </a:rPr>
              <a:t>before chromaticity </a:t>
            </a:r>
            <a:r>
              <a:rPr lang="en-GB" sz="3200" dirty="0" smtClean="0">
                <a:latin typeface="+mj-lt"/>
                <a:ea typeface="+mj-ea"/>
                <a:cs typeface="+mj-cs"/>
              </a:rPr>
              <a:t>increase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Example of LHC acquisition (2010)</a:t>
            </a:r>
            <a:br>
              <a:rPr lang="en-US" sz="2400" dirty="0" smtClean="0"/>
            </a:br>
            <a:r>
              <a:rPr lang="en-US" sz="2400" dirty="0" smtClean="0"/>
              <a:t>Observation of instability on </a:t>
            </a:r>
            <a:r>
              <a:rPr lang="en-GB" sz="2400" dirty="0" smtClean="0">
                <a:latin typeface="+mj-lt"/>
                <a:ea typeface="+mj-ea"/>
                <a:cs typeface="+mj-cs"/>
              </a:rPr>
              <a:t>B1 before chromaticity increase</a:t>
            </a:r>
            <a:br>
              <a:rPr lang="en-GB" sz="2400" dirty="0" smtClean="0">
                <a:latin typeface="+mj-lt"/>
                <a:ea typeface="+mj-ea"/>
                <a:cs typeface="+mj-cs"/>
              </a:rPr>
            </a:br>
            <a:r>
              <a:rPr lang="en-GB" sz="2400" dirty="0" smtClean="0"/>
              <a:t>Zoom </a:t>
            </a:r>
            <a:r>
              <a:rPr lang="en-GB" sz="2400" dirty="0" smtClean="0"/>
              <a:t>on last batch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5124" name="Picture 2" descr="E:\Benoit\2010\MD\LHC\ECloud\18nov2010\headtail\Sum_LHC.BQHT.UA47.B1H_18Nov10_15-22-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426720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E:\Benoit\2010\MD\LHC\ECloud\18nov2010\headtail\LHC.BQHT.UA47.B1H_18Nov10_15-22-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2362200"/>
            <a:ext cx="4267201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Example of LHC acquisition (2010)</a:t>
            </a:r>
            <a:br>
              <a:rPr lang="en-US" sz="2400" dirty="0" smtClean="0"/>
            </a:br>
            <a:r>
              <a:rPr lang="en-US" sz="2400" dirty="0" smtClean="0"/>
              <a:t>Observation of instability on </a:t>
            </a:r>
            <a:r>
              <a:rPr lang="en-GB" sz="2400" dirty="0" smtClean="0">
                <a:latin typeface="+mj-lt"/>
                <a:ea typeface="+mj-ea"/>
                <a:cs typeface="+mj-cs"/>
              </a:rPr>
              <a:t>B1 before chromaticity increase</a:t>
            </a:r>
            <a:br>
              <a:rPr lang="en-GB" sz="2400" dirty="0" smtClean="0">
                <a:latin typeface="+mj-lt"/>
                <a:ea typeface="+mj-ea"/>
                <a:cs typeface="+mj-cs"/>
              </a:rPr>
            </a:br>
            <a:r>
              <a:rPr lang="en-GB" sz="2400" dirty="0" smtClean="0">
                <a:solidFill>
                  <a:srgbClr val="000000"/>
                </a:solidFill>
              </a:rPr>
              <a:t>Zoom </a:t>
            </a:r>
            <a:r>
              <a:rPr lang="en-GB" sz="2400" dirty="0" smtClean="0">
                <a:solidFill>
                  <a:srgbClr val="000000"/>
                </a:solidFill>
              </a:rPr>
              <a:t>on last batch and two bunches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6148" name="Picture 2" descr="E:\Benoit\2010\MD\LHC\ECloud\18nov2010\headtail\Sum_LHC.BQHT.UA47.B1H_18Nov10_15-22-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43535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E:\Benoit\2010\MD\LHC\ECloud\18nov2010\headtail\LHC.BQHT.UA47.B1H_18Nov10_15-22-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37025"/>
            <a:ext cx="343535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E:\Benoit\2010\MD\LHC\ECloud\18nov2010\headtail\Sum_LHC.BQHT.UA47.B1H_18Nov10_15-22-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557338"/>
            <a:ext cx="353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 descr="E:\Benoit\2010\MD\LHC\ECloud\18nov2010\headtail\LHC.BQHT.UA47.B1H_18Nov10_15-22-4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4725" y="4210050"/>
            <a:ext cx="35321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Example of LHC acquisition (2010)</a:t>
            </a:r>
            <a:br>
              <a:rPr lang="en-US" sz="2400" dirty="0" smtClean="0"/>
            </a:br>
            <a:r>
              <a:rPr lang="en-US" sz="2400" dirty="0" smtClean="0"/>
              <a:t>Observation of instability on </a:t>
            </a:r>
            <a:r>
              <a:rPr lang="en-GB" sz="2400" dirty="0" smtClean="0">
                <a:latin typeface="+mj-lt"/>
                <a:ea typeface="+mj-ea"/>
                <a:cs typeface="+mj-cs"/>
              </a:rPr>
              <a:t>B1 before chromaticity increase</a:t>
            </a:r>
            <a:br>
              <a:rPr lang="en-GB" sz="2400" dirty="0" smtClean="0">
                <a:latin typeface="+mj-lt"/>
                <a:ea typeface="+mj-ea"/>
                <a:cs typeface="+mj-cs"/>
              </a:rPr>
            </a:br>
            <a:r>
              <a:rPr lang="en-GB" sz="2400" dirty="0" smtClean="0">
                <a:solidFill>
                  <a:srgbClr val="000000"/>
                </a:solidFill>
              </a:rPr>
              <a:t>Zoom </a:t>
            </a:r>
            <a:r>
              <a:rPr lang="en-GB" sz="2400" dirty="0" smtClean="0">
                <a:solidFill>
                  <a:srgbClr val="000000"/>
                </a:solidFill>
              </a:rPr>
              <a:t>on last batch and one bunch</a:t>
            </a:r>
            <a:endParaRPr lang="en-GB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7172" name="Picture 2" descr="E:\Benoit\2010\MD\LHC\ECloud\18nov2010\headtail\Sum_LHC.BQHT.UA47.B1H_18Nov10_15-22-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43535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E:\Benoit\2010\MD\LHC\ECloud\18nov2010\headtail\LHC.BQHT.UA47.B1H_18Nov10_15-22-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37025"/>
            <a:ext cx="343535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E:\Benoit\2010\MD\LHC\ECloud\18nov2010\headtail\Sum_LHC.BQHT.UA47.B1H_18Nov10_15-22-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557338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E:\Benoit\2010\MD\LHC\ECloud\18nov2010\headtail\LHC.BQHT.UA47.B1H_18Nov10_15-22-4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149725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ea typeface="+mn-ea"/>
                <a:cs typeface="+mn-cs"/>
              </a:rPr>
              <a:t>Example of LHC acquisition (2010)</a:t>
            </a:r>
            <a:br>
              <a:rPr lang="en-US" sz="3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/>
                </a:solidFill>
                <a:ea typeface="+mn-ea"/>
                <a:cs typeface="+mn-cs"/>
              </a:rPr>
              <a:t>Comparison between before and after chromaticity increase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7130"/>
          <a:stretch>
            <a:fillRect/>
          </a:stretch>
        </p:blipFill>
        <p:spPr bwMode="auto">
          <a:xfrm>
            <a:off x="4714875" y="2328780"/>
            <a:ext cx="4200525" cy="33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l="7130"/>
          <a:stretch>
            <a:fillRect/>
          </a:stretch>
        </p:blipFill>
        <p:spPr bwMode="auto">
          <a:xfrm>
            <a:off x="304800" y="2328780"/>
            <a:ext cx="4200525" cy="33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1600200"/>
            <a:ext cx="375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Superimposed </a:t>
            </a:r>
            <a:br>
              <a:rPr lang="en-US" dirty="0" smtClean="0"/>
            </a:br>
            <a:r>
              <a:rPr lang="en-US" dirty="0" smtClean="0"/>
              <a:t>HT signal before chromaticity increase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563469"/>
            <a:ext cx="3592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Superimposed</a:t>
            </a:r>
          </a:p>
          <a:p>
            <a:pPr algn="ctr"/>
            <a:r>
              <a:rPr lang="en-US" dirty="0" smtClean="0"/>
              <a:t>HT signal after chromaticity increase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6019800"/>
            <a:ext cx="40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transverse motion inside the bunch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6019800"/>
            <a:ext cx="381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transverse motion inside the bunch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Example of LHC acquisition (2010)</a:t>
            </a:r>
            <a:br>
              <a:rPr lang="en-US" sz="2400" dirty="0" smtClean="0"/>
            </a:br>
            <a:r>
              <a:rPr lang="en-US" sz="2400" dirty="0" smtClean="0"/>
              <a:t>Suppressing the average motion to try to see the </a:t>
            </a:r>
            <a:r>
              <a:rPr lang="en-US" sz="2400" dirty="0" err="1" smtClean="0"/>
              <a:t>intrabunch</a:t>
            </a:r>
            <a:r>
              <a:rPr lang="en-US" sz="2400" dirty="0" smtClean="0"/>
              <a:t> mode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:\Benoit\2010\MD\LHC\ECloud\18nov2010\headtail\LHC.BQHT.UA47.B1H_18Nov10_15-20-59b_bunch_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the Head-Tail monitor?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How does it work?</a:t>
            </a:r>
          </a:p>
          <a:p>
            <a:r>
              <a:rPr lang="en-US" dirty="0" smtClean="0"/>
              <a:t>Information specific to LHC HT monitor</a:t>
            </a:r>
          </a:p>
          <a:p>
            <a:r>
              <a:rPr lang="en-US" dirty="0" smtClean="0"/>
              <a:t>Example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Head-tail monitor?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783" t="22287" r="12824" b="30792"/>
          <a:stretch>
            <a:fillRect/>
          </a:stretch>
        </p:blipFill>
        <p:spPr bwMode="auto">
          <a:xfrm>
            <a:off x="0" y="19812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09800" y="5257800"/>
            <a:ext cx="411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dirty="0" smtClean="0"/>
              <a:t>It is a long </a:t>
            </a:r>
            <a:r>
              <a:rPr lang="en-US" sz="2800" dirty="0" err="1" smtClean="0"/>
              <a:t>stripline</a:t>
            </a:r>
            <a:r>
              <a:rPr lang="en-US" sz="2800" dirty="0" smtClean="0"/>
              <a:t> coupler</a:t>
            </a:r>
            <a:endParaRPr 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04800" y="6096000"/>
            <a:ext cx="858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Striplines</a:t>
            </a:r>
            <a:r>
              <a:rPr lang="en-US" dirty="0" smtClean="0"/>
              <a:t> are more sensitive than button BPMs, but their response is not flat in frequency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256" t="24961" r="22705" b="22620"/>
          <a:stretch>
            <a:fillRect/>
          </a:stretch>
        </p:blipFill>
        <p:spPr bwMode="auto">
          <a:xfrm>
            <a:off x="4724400" y="19050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Head-Tail monitor?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Objectives</a:t>
            </a:r>
          </a:p>
          <a:p>
            <a:r>
              <a:rPr lang="en-US" dirty="0" smtClean="0"/>
              <a:t>How does it work?</a:t>
            </a:r>
          </a:p>
          <a:p>
            <a:r>
              <a:rPr lang="en-US" dirty="0" smtClean="0"/>
              <a:t>Information specific to LHC HT monitor</a:t>
            </a:r>
          </a:p>
          <a:p>
            <a:r>
              <a:rPr lang="en-US" dirty="0" smtClean="0"/>
              <a:t>Example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Head-Tail monitor </a:t>
            </a:r>
            <a:r>
              <a:rPr lang="en-US" sz="2000" dirty="0"/>
              <a:t>i</a:t>
            </a:r>
            <a:r>
              <a:rPr lang="en-US" sz="2000" dirty="0" smtClean="0"/>
              <a:t>s designed to measure chromaticity 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600" dirty="0" smtClean="0"/>
              <a:t>(see for instance R. Jones, H. </a:t>
            </a:r>
            <a:r>
              <a:rPr lang="en-US" sz="1600" dirty="0" err="1" smtClean="0"/>
              <a:t>Schmickler</a:t>
            </a:r>
            <a:r>
              <a:rPr lang="en-US" sz="1600" dirty="0" smtClean="0"/>
              <a:t> </a:t>
            </a:r>
            <a:r>
              <a:rPr lang="en-US" sz="1600" dirty="0"/>
              <a:t>“</a:t>
            </a:r>
            <a:r>
              <a:rPr lang="en-US" sz="1600" i="1" dirty="0">
                <a:hlinkClick r:id="rId2"/>
              </a:rPr>
              <a:t>The measurement of </a:t>
            </a:r>
            <a:r>
              <a:rPr lang="en-US" sz="1600" i="1" dirty="0" smtClean="0">
                <a:hlinkClick r:id="rId2"/>
              </a:rPr>
              <a:t>Q’ </a:t>
            </a:r>
            <a:r>
              <a:rPr lang="en-US" sz="1600" i="1" dirty="0">
                <a:hlinkClick r:id="rId2"/>
              </a:rPr>
              <a:t>and </a:t>
            </a:r>
            <a:r>
              <a:rPr lang="en-US" sz="1600" i="1" dirty="0" smtClean="0">
                <a:hlinkClick r:id="rId2"/>
              </a:rPr>
              <a:t>Q’’ </a:t>
            </a:r>
            <a:r>
              <a:rPr lang="en-US" sz="1600" i="1" dirty="0">
                <a:hlinkClick r:id="rId2"/>
              </a:rPr>
              <a:t>in the CERN-SPS by </a:t>
            </a:r>
            <a:r>
              <a:rPr lang="en-US" sz="1600" i="1" dirty="0" smtClean="0">
                <a:hlinkClick r:id="rId2"/>
              </a:rPr>
              <a:t>head-tail phase </a:t>
            </a:r>
            <a:r>
              <a:rPr lang="en-US" sz="1600" i="1" dirty="0">
                <a:hlinkClick r:id="rId2"/>
              </a:rPr>
              <a:t>shift analysis</a:t>
            </a:r>
            <a:r>
              <a:rPr lang="en-US" sz="1600" i="1" dirty="0" smtClean="0"/>
              <a:t>”, 2001 and</a:t>
            </a:r>
            <a:br>
              <a:rPr lang="en-US" sz="1600" i="1" dirty="0" smtClean="0"/>
            </a:br>
            <a:r>
              <a:rPr lang="en-US" sz="1600" dirty="0" smtClean="0"/>
              <a:t>S. </a:t>
            </a:r>
            <a:r>
              <a:rPr lang="en-US" sz="1600" dirty="0" err="1" smtClean="0"/>
              <a:t>Fartoukh</a:t>
            </a:r>
            <a:r>
              <a:rPr lang="en-US" sz="1600" dirty="0" smtClean="0"/>
              <a:t>, R. Jones,</a:t>
            </a:r>
            <a:r>
              <a:rPr lang="en-US" sz="1600" b="1" dirty="0"/>
              <a:t> </a:t>
            </a:r>
            <a:r>
              <a:rPr lang="en-US" sz="1600" b="1" dirty="0" smtClean="0"/>
              <a:t>“</a:t>
            </a:r>
            <a:r>
              <a:rPr lang="en-US" sz="1600" i="1" dirty="0" smtClean="0">
                <a:hlinkClick r:id="rId3"/>
              </a:rPr>
              <a:t>Determination </a:t>
            </a:r>
            <a:r>
              <a:rPr lang="en-US" sz="1600" i="1" dirty="0">
                <a:hlinkClick r:id="rId3"/>
              </a:rPr>
              <a:t>of Chromaticity by the Measurement of Head-Tail Phase </a:t>
            </a:r>
            <a:r>
              <a:rPr lang="en-US" sz="1600" i="1" dirty="0" smtClean="0">
                <a:hlinkClick r:id="rId3"/>
              </a:rPr>
              <a:t>Shifts: simulations</a:t>
            </a:r>
            <a:r>
              <a:rPr lang="en-US" sz="1600" i="1" dirty="0">
                <a:hlinkClick r:id="rId3"/>
              </a:rPr>
              <a:t>, results from the SPS and a robustness study for the </a:t>
            </a:r>
            <a:r>
              <a:rPr lang="en-US" sz="1600" i="1" dirty="0" smtClean="0">
                <a:hlinkClick r:id="rId3"/>
              </a:rPr>
              <a:t>LHC</a:t>
            </a:r>
            <a:r>
              <a:rPr lang="en-US" sz="1600" i="1" dirty="0" smtClean="0"/>
              <a:t>”, 2002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endParaRPr lang="en-US" sz="1600" dirty="0" smtClean="0"/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dirty="0" smtClean="0"/>
              <a:t>	- Issues for practical implementation in LHC: </a:t>
            </a:r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Need for large kicks</a:t>
            </a:r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sz="1600" dirty="0" smtClean="0">
                <a:sym typeface="Wingdings" pitchFamily="2" charset="2"/>
              </a:rPr>
              <a:t> head-tail phase shift is also strongly affected by collective effects and 		</a:t>
            </a:r>
            <a:r>
              <a:rPr lang="en-US" sz="1600" dirty="0" err="1" smtClean="0">
                <a:sym typeface="Wingdings" pitchFamily="2" charset="2"/>
              </a:rPr>
              <a:t>octupole</a:t>
            </a:r>
            <a:r>
              <a:rPr lang="en-US" sz="1600" dirty="0" smtClean="0">
                <a:sym typeface="Wingdings" pitchFamily="2" charset="2"/>
              </a:rPr>
              <a:t> settings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r>
              <a:rPr lang="en-US" sz="2000" dirty="0" smtClean="0"/>
              <a:t>it is also a very nice tool to observe transverse instabilities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Head-Tail monitor?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does it work?</a:t>
            </a:r>
          </a:p>
          <a:p>
            <a:r>
              <a:rPr lang="en-US" dirty="0" smtClean="0"/>
              <a:t>Information specific to LHC HT monitor</a:t>
            </a:r>
          </a:p>
          <a:p>
            <a:r>
              <a:rPr lang="en-US" dirty="0" smtClean="0"/>
              <a:t>Example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How does a </a:t>
            </a:r>
            <a:r>
              <a:rPr lang="en-US" dirty="0" err="1" smtClean="0"/>
              <a:t>stripline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:\Benoit\2011\EMsimulations\Headtail monitor\LHCheadtailmonitor_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020262" cy="49530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381000" y="4343400"/>
            <a:ext cx="77724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0" y="2667000"/>
            <a:ext cx="7475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Port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20088" y="5269468"/>
            <a:ext cx="747512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Port 2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9650" y="914400"/>
            <a:ext cx="2967986" cy="2438400"/>
            <a:chOff x="2019650" y="1066800"/>
            <a:chExt cx="2967986" cy="24384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7227" t="12192" r="6421" b="59841"/>
            <a:stretch>
              <a:fillRect/>
            </a:stretch>
          </p:blipFill>
          <p:spPr bwMode="auto">
            <a:xfrm>
              <a:off x="2019650" y="1066800"/>
              <a:ext cx="2967986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048000" y="1447800"/>
              <a:ext cx="74751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Port 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1400" y="2590800"/>
              <a:ext cx="747512" cy="369332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Port 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3400" y="5867400"/>
            <a:ext cx="729648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Head-Tail monitor is long enough:</a:t>
            </a:r>
            <a:br>
              <a:rPr lang="en-US" dirty="0" smtClean="0"/>
            </a:br>
            <a:r>
              <a:rPr lang="en-US" dirty="0" smtClean="0"/>
              <a:t>signal and reflection do not mix</a:t>
            </a:r>
          </a:p>
          <a:p>
            <a:r>
              <a:rPr lang="en-US" dirty="0" smtClean="0">
                <a:sym typeface="Wingdings" pitchFamily="2" charset="2"/>
              </a:rPr>
              <a:t> Very clean time domain signal of the transverse position along the bunch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Head-Tail monitor?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How does it work?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Information specific to the LHC HT monitors</a:t>
            </a:r>
          </a:p>
          <a:p>
            <a:r>
              <a:rPr lang="en-US" dirty="0" smtClean="0"/>
              <a:t>Example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Specifics of the LHC </a:t>
            </a:r>
            <a:r>
              <a:rPr lang="en-US" dirty="0" err="1" smtClean="0"/>
              <a:t>headtail</a:t>
            </a:r>
            <a:r>
              <a:rPr lang="en-US" dirty="0" smtClean="0"/>
              <a:t>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Component names: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BPLH.6R4.B2, BPLV.A6R4.B1, BPLH.7R4.B1, BPLV.7R4.B2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 smtClean="0"/>
              <a:t>1 </a:t>
            </a:r>
            <a:r>
              <a:rPr lang="en-US" sz="2000" dirty="0" err="1" smtClean="0"/>
              <a:t>stripline</a:t>
            </a:r>
            <a:r>
              <a:rPr lang="en-US" sz="2000" dirty="0" smtClean="0"/>
              <a:t> per beam and per plane</a:t>
            </a:r>
          </a:p>
          <a:p>
            <a:endParaRPr lang="en-US" sz="2000" dirty="0" smtClean="0"/>
          </a:p>
          <a:p>
            <a:r>
              <a:rPr lang="en-US" sz="2000" dirty="0" smtClean="0"/>
              <a:t>The same type of </a:t>
            </a:r>
            <a:r>
              <a:rPr lang="en-US" sz="2000" dirty="0" err="1" smtClean="0"/>
              <a:t>striplines</a:t>
            </a:r>
            <a:r>
              <a:rPr lang="en-US" sz="2000" dirty="0" smtClean="0"/>
              <a:t> are used for the tune measurement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Inner diameter: 80 mm</a:t>
            </a:r>
          </a:p>
          <a:p>
            <a:r>
              <a:rPr lang="en-US" sz="2000" dirty="0" smtClean="0"/>
              <a:t>Length of </a:t>
            </a:r>
            <a:r>
              <a:rPr lang="en-US" sz="2000" dirty="0" err="1" smtClean="0"/>
              <a:t>striplines</a:t>
            </a:r>
            <a:r>
              <a:rPr lang="en-US" sz="2000" dirty="0" smtClean="0"/>
              <a:t>: 400 mm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Positioned with most of the </a:t>
            </a:r>
            <a:r>
              <a:rPr lang="en-US" sz="2000" dirty="0" err="1" smtClean="0"/>
              <a:t>specialised</a:t>
            </a:r>
            <a:r>
              <a:rPr lang="en-US" sz="2000" dirty="0" smtClean="0"/>
              <a:t> instrumentation in straight sections on each side of IP4 (LSS4)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More details, drawings, layouts at </a:t>
            </a:r>
            <a:r>
              <a:rPr lang="en-US" sz="2000" dirty="0" smtClean="0">
                <a:hlinkClick r:id="rId2"/>
              </a:rPr>
              <a:t>http://layout.web.cern.ch/layout/</a:t>
            </a:r>
            <a:r>
              <a:rPr lang="en-US" sz="2000" dirty="0" smtClean="0"/>
              <a:t> and </a:t>
            </a:r>
            <a:r>
              <a:rPr lang="en-US" sz="2000" dirty="0" smtClean="0">
                <a:hlinkClick r:id="rId3"/>
              </a:rPr>
              <a:t>https://edms.cern.ch/file/599636/1.0/LHC-LJ-EC-0009-10-00.pdf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267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Head-Tail monitor</vt:lpstr>
      <vt:lpstr>Agenda</vt:lpstr>
      <vt:lpstr>What is the Head-tail monitor?</vt:lpstr>
      <vt:lpstr>Agenda</vt:lpstr>
      <vt:lpstr>Objectives</vt:lpstr>
      <vt:lpstr>Agenda</vt:lpstr>
      <vt:lpstr>How does a stripline work?</vt:lpstr>
      <vt:lpstr>Agenda</vt:lpstr>
      <vt:lpstr>Specifics of the LHC headtail monitor</vt:lpstr>
      <vt:lpstr>How to use the Head-Tail viewer application?</vt:lpstr>
      <vt:lpstr>How to use the Head-Tail viewer application?</vt:lpstr>
      <vt:lpstr>Agenda</vt:lpstr>
      <vt:lpstr>Slide 13</vt:lpstr>
      <vt:lpstr>Example of LHC acquisition (2010) Observation of instability on B1 before chromaticity increase Zoom on last batch</vt:lpstr>
      <vt:lpstr>Example of LHC acquisition (2010) Observation of instability on B1 before chromaticity increase Zoom on last batch and two bunches</vt:lpstr>
      <vt:lpstr>Example of LHC acquisition (2010) Observation of instability on B1 before chromaticity increase Zoom on last batch and one bunch</vt:lpstr>
      <vt:lpstr>Example of LHC acquisition (2010) Comparison between before and after chromaticity increase</vt:lpstr>
      <vt:lpstr>Example of LHC acquisition (2010) Suppressing the average motion to try to see the intrabunch mode 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HeadTail monitor</dc:title>
  <dc:creator>bsalvant</dc:creator>
  <cp:lastModifiedBy>bsalvant</cp:lastModifiedBy>
  <cp:revision>54</cp:revision>
  <dcterms:created xsi:type="dcterms:W3CDTF">2011-02-07T13:39:42Z</dcterms:created>
  <dcterms:modified xsi:type="dcterms:W3CDTF">2011-02-09T08:29:48Z</dcterms:modified>
</cp:coreProperties>
</file>