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9" r:id="rId3"/>
    <p:sldId id="289" r:id="rId4"/>
    <p:sldId id="290" r:id="rId5"/>
    <p:sldId id="291" r:id="rId6"/>
    <p:sldId id="292" r:id="rId7"/>
    <p:sldId id="293" r:id="rId8"/>
    <p:sldId id="276" r:id="rId9"/>
    <p:sldId id="297" r:id="rId10"/>
    <p:sldId id="299" r:id="rId11"/>
    <p:sldId id="278" r:id="rId12"/>
    <p:sldId id="261" r:id="rId13"/>
    <p:sldId id="300" r:id="rId14"/>
    <p:sldId id="301" r:id="rId15"/>
    <p:sldId id="302" r:id="rId16"/>
    <p:sldId id="309" r:id="rId17"/>
    <p:sldId id="306" r:id="rId18"/>
    <p:sldId id="307" r:id="rId19"/>
    <p:sldId id="308" r:id="rId20"/>
    <p:sldId id="310" r:id="rId21"/>
    <p:sldId id="277" r:id="rId22"/>
    <p:sldId id="263" r:id="rId23"/>
    <p:sldId id="272" r:id="rId24"/>
    <p:sldId id="269" r:id="rId25"/>
    <p:sldId id="273" r:id="rId26"/>
    <p:sldId id="295" r:id="rId27"/>
    <p:sldId id="280" r:id="rId28"/>
    <p:sldId id="284" r:id="rId29"/>
    <p:sldId id="288" r:id="rId30"/>
    <p:sldId id="305" r:id="rId31"/>
    <p:sldId id="264"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5.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35.wmf"/><Relationship Id="rId5" Type="http://schemas.openxmlformats.org/officeDocument/2006/relationships/image" Target="../media/image41.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7415C-CF01-4B0C-A005-6FF69E6965B1}" type="datetimeFigureOut">
              <a:rPr lang="en-US" smtClean="0"/>
              <a:pPr/>
              <a:t>10/19/2010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3C8D-80BB-4101-BBEE-A0BE7CCFFF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C03C8D-80BB-4101-BBEE-A0BE7CCFFF6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C03C8D-80BB-4101-BBEE-A0BE7CCFFF6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C776E-8E56-493E-97C4-3D538FC74F87}" type="datetime1">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1AE72-234E-4F87-B3D7-330EE2D58616}" type="datetime1">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44BEE-07AC-4E3E-B313-E6C4B5594E50}" type="datetime1">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6F715-EF36-4261-85D1-89FBD4F3CE65}" type="datetime1">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25801-947F-4D7E-B8FB-256C0D1743EF}" type="datetime1">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2649FA-D19D-4A5A-951B-18461978C091}" type="datetime1">
              <a:rPr lang="en-US" smtClean="0"/>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D47E7-F992-4F01-B277-69A8E75D649F}" type="datetime1">
              <a:rPr lang="en-US" smtClean="0"/>
              <a:t>10/19/2010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52C8D-917F-43AF-BFAD-E5A880A314B2}" type="datetime1">
              <a:rPr lang="en-US" smtClean="0"/>
              <a:t>10/19/2010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BB611-25E9-45AB-8F8C-5757EA025CC2}" type="datetime1">
              <a:rPr lang="en-US" smtClean="0"/>
              <a:t>10/19/2010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96233-9310-4BDB-9F98-0C3A554024ED}" type="datetime1">
              <a:rPr lang="en-US" smtClean="0"/>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C4A2C-E0A2-4FBC-BD62-C8274710AC50}" type="datetime1">
              <a:rPr lang="en-US" smtClean="0"/>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65F88-E232-453F-96A2-D84C3F4A26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A2253-89B8-4307-BFE7-38167D181371}" type="datetime1">
              <a:rPr lang="en-US" smtClean="0"/>
              <a:t>10/19/2010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65F88-E232-453F-96A2-D84C3F4A26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tif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tiff"/><Relationship Id="rId5" Type="http://schemas.openxmlformats.org/officeDocument/2006/relationships/oleObject" Target="../embeddings/oleObject15.bin"/><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8.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42.png"/><Relationship Id="rId10" Type="http://schemas.openxmlformats.org/officeDocument/2006/relationships/oleObject" Target="../embeddings/oleObject24.bin"/><Relationship Id="rId4" Type="http://schemas.openxmlformats.org/officeDocument/2006/relationships/oleObject" Target="../embeddings/oleObject19.bin"/><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5.tif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1.tiff"/><Relationship Id="rId1" Type="http://schemas.openxmlformats.org/officeDocument/2006/relationships/slideLayout" Target="../slideLayouts/slideLayout2.xml"/><Relationship Id="rId5" Type="http://schemas.openxmlformats.org/officeDocument/2006/relationships/image" Target="../media/image63.tiff"/><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tiff"/><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1.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tiff"/><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362199"/>
          </a:xfrm>
        </p:spPr>
        <p:txBody>
          <a:bodyPr>
            <a:normAutofit/>
          </a:bodyPr>
          <a:lstStyle/>
          <a:p>
            <a:r>
              <a:rPr lang="en-US" dirty="0" smtClean="0"/>
              <a:t> Status of the EM simulations and modeling of ferrite loaded kickers</a:t>
            </a:r>
            <a:endParaRPr lang="en-US" dirty="0"/>
          </a:p>
        </p:txBody>
      </p:sp>
      <p:sp>
        <p:nvSpPr>
          <p:cNvPr id="3" name="Subtitle 2"/>
          <p:cNvSpPr>
            <a:spLocks noGrp="1"/>
          </p:cNvSpPr>
          <p:nvPr>
            <p:ph type="subTitle" idx="1"/>
          </p:nvPr>
        </p:nvSpPr>
        <p:spPr>
          <a:xfrm>
            <a:off x="1371600" y="4267200"/>
            <a:ext cx="6400800" cy="1447800"/>
          </a:xfrm>
        </p:spPr>
        <p:txBody>
          <a:bodyPr>
            <a:normAutofit fontScale="70000" lnSpcReduction="20000"/>
          </a:bodyPr>
          <a:lstStyle/>
          <a:p>
            <a:r>
              <a:rPr lang="en-US" sz="4000" dirty="0" smtClean="0"/>
              <a:t>C. </a:t>
            </a:r>
            <a:r>
              <a:rPr lang="en-US" sz="4000" dirty="0" smtClean="0"/>
              <a:t>Zannini, </a:t>
            </a:r>
            <a:r>
              <a:rPr lang="en-US" sz="4000" dirty="0" smtClean="0"/>
              <a:t>G. Rumolo</a:t>
            </a:r>
          </a:p>
          <a:p>
            <a:endParaRPr lang="en-US" dirty="0" smtClean="0"/>
          </a:p>
          <a:p>
            <a:r>
              <a:rPr lang="en-US" dirty="0" smtClean="0"/>
              <a:t>Thanks to: </a:t>
            </a:r>
            <a:r>
              <a:rPr lang="en-US" dirty="0" smtClean="0"/>
              <a:t>H. Day, G</a:t>
            </a:r>
            <a:r>
              <a:rPr lang="en-US" dirty="0" smtClean="0"/>
              <a:t>. De Michele, E. </a:t>
            </a:r>
            <a:r>
              <a:rPr lang="en-US" dirty="0" err="1" smtClean="0"/>
              <a:t>Métral</a:t>
            </a:r>
            <a:r>
              <a:rPr lang="en-US" dirty="0" smtClean="0"/>
              <a:t>, T. Pieloni, B. Salvant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p_kickers_ycomp_1.5cm_new.tif"/>
          <p:cNvPicPr>
            <a:picLocks noGrp="1" noChangeAspect="1"/>
          </p:cNvPicPr>
          <p:nvPr>
            <p:ph idx="1"/>
          </p:nvPr>
        </p:nvPicPr>
        <p:blipFill>
          <a:blip r:embed="rId2" cstate="print"/>
          <a:stretch>
            <a:fillRect/>
          </a:stretch>
        </p:blipFill>
        <p:spPr>
          <a:xfrm>
            <a:off x="609600" y="1112105"/>
            <a:ext cx="8153400" cy="5669695"/>
          </a:xfrm>
        </p:spPr>
      </p:pic>
      <p:sp>
        <p:nvSpPr>
          <p:cNvPr id="2" name="Title 1"/>
          <p:cNvSpPr>
            <a:spLocks noGrp="1"/>
          </p:cNvSpPr>
          <p:nvPr>
            <p:ph type="title"/>
          </p:nvPr>
        </p:nvSpPr>
        <p:spPr>
          <a:xfrm>
            <a:off x="609600" y="76200"/>
            <a:ext cx="8229600" cy="685800"/>
          </a:xfrm>
          <a:ln>
            <a:solidFill>
              <a:schemeClr val="accent1"/>
            </a:solidFill>
          </a:ln>
        </p:spPr>
        <p:txBody>
          <a:bodyPr>
            <a:normAutofit fontScale="90000"/>
          </a:bodyPr>
          <a:lstStyle/>
          <a:p>
            <a:r>
              <a:rPr lang="en-US" dirty="0" smtClean="0"/>
              <a:t>New simulation results: MKE. 61651</a:t>
            </a:r>
            <a:endParaRPr lang="en-US" dirty="0"/>
          </a:p>
        </p:txBody>
      </p:sp>
      <p:sp>
        <p:nvSpPr>
          <p:cNvPr id="5" name="TextBox 4"/>
          <p:cNvSpPr txBox="1"/>
          <p:nvPr/>
        </p:nvSpPr>
        <p:spPr>
          <a:xfrm>
            <a:off x="609600" y="838200"/>
            <a:ext cx="8153400" cy="369332"/>
          </a:xfrm>
          <a:prstGeom prst="rect">
            <a:avLst/>
          </a:prstGeom>
          <a:solidFill>
            <a:srgbClr val="FFFF00"/>
          </a:solidFill>
          <a:ln>
            <a:solidFill>
              <a:schemeClr val="tx1"/>
            </a:solidFill>
          </a:ln>
        </p:spPr>
        <p:txBody>
          <a:bodyPr wrap="square" rtlCol="0">
            <a:spAutoFit/>
          </a:bodyPr>
          <a:lstStyle/>
          <a:p>
            <a:r>
              <a:rPr lang="en-US" b="1" dirty="0" smtClean="0"/>
              <a:t>Dipolar Vertical imaginary impedance: Comparing theoretical and simulation results</a:t>
            </a:r>
            <a:endParaRPr lang="en-US" b="1" dirty="0"/>
          </a:p>
        </p:txBody>
      </p:sp>
      <p:sp>
        <p:nvSpPr>
          <p:cNvPr id="10" name="TextBox 9"/>
          <p:cNvSpPr txBox="1"/>
          <p:nvPr/>
        </p:nvSpPr>
        <p:spPr>
          <a:xfrm>
            <a:off x="4267200" y="2362200"/>
            <a:ext cx="2819400" cy="923330"/>
          </a:xfrm>
          <a:prstGeom prst="rect">
            <a:avLst/>
          </a:prstGeom>
          <a:noFill/>
          <a:ln>
            <a:solidFill>
              <a:srgbClr val="002060"/>
            </a:solidFill>
          </a:ln>
        </p:spPr>
        <p:txBody>
          <a:bodyPr wrap="square" rtlCol="0">
            <a:spAutoFit/>
          </a:bodyPr>
          <a:lstStyle/>
          <a:p>
            <a:pPr>
              <a:buFontTx/>
              <a:buChar char="-"/>
            </a:pPr>
            <a:r>
              <a:rPr lang="en-US" dirty="0" smtClean="0">
                <a:solidFill>
                  <a:srgbClr val="FF0000"/>
                </a:solidFill>
              </a:rPr>
              <a:t> - -</a:t>
            </a:r>
            <a:r>
              <a:rPr lang="en-US" dirty="0" smtClean="0"/>
              <a:t>	Old simulation</a:t>
            </a:r>
          </a:p>
          <a:p>
            <a:pPr>
              <a:buFontTx/>
              <a:buChar char="-"/>
            </a:pPr>
            <a:r>
              <a:rPr lang="en-US" dirty="0" smtClean="0">
                <a:solidFill>
                  <a:srgbClr val="92D050"/>
                </a:solidFill>
              </a:rPr>
              <a:t> - -</a:t>
            </a:r>
            <a:r>
              <a:rPr lang="en-US" dirty="0" smtClean="0"/>
              <a:t>	New simulation</a:t>
            </a:r>
          </a:p>
          <a:p>
            <a:r>
              <a:rPr lang="en-US" dirty="0" smtClean="0"/>
              <a:t>	Theory</a:t>
            </a:r>
            <a:endParaRPr lang="en-US" dirty="0"/>
          </a:p>
        </p:txBody>
      </p:sp>
      <p:cxnSp>
        <p:nvCxnSpPr>
          <p:cNvPr id="12" name="Straight Connector 11"/>
          <p:cNvCxnSpPr/>
          <p:nvPr/>
        </p:nvCxnSpPr>
        <p:spPr>
          <a:xfrm>
            <a:off x="4343400" y="3124200"/>
            <a:ext cx="3048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Overview</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Introduction and motivations</a:t>
            </a:r>
          </a:p>
          <a:p>
            <a:pPr>
              <a:buNone/>
            </a:pPr>
            <a:endParaRPr lang="en-US" dirty="0" smtClean="0"/>
          </a:p>
          <a:p>
            <a:r>
              <a:rPr lang="en-US" dirty="0" smtClean="0">
                <a:solidFill>
                  <a:srgbClr val="FF0000"/>
                </a:solidFill>
              </a:rPr>
              <a:t>Simulation models</a:t>
            </a:r>
          </a:p>
          <a:p>
            <a:endParaRPr lang="en-US" dirty="0"/>
          </a:p>
          <a:p>
            <a:r>
              <a:rPr lang="en-US" dirty="0" smtClean="0"/>
              <a:t>Comparing C-magnet and </a:t>
            </a:r>
            <a:r>
              <a:rPr lang="en-US" dirty="0" err="1" smtClean="0"/>
              <a:t>Tsutsui</a:t>
            </a:r>
            <a:r>
              <a:rPr lang="en-US" dirty="0" smtClean="0"/>
              <a:t> model</a:t>
            </a:r>
          </a:p>
          <a:p>
            <a:endParaRPr lang="en-US" dirty="0"/>
          </a:p>
          <a:p>
            <a:r>
              <a:rPr lang="en-US" dirty="0" smtClean="0"/>
              <a:t>Conclusions, future steps and open issues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a:ln>
            <a:solidFill>
              <a:schemeClr val="accent1">
                <a:shade val="50000"/>
              </a:schemeClr>
            </a:solidFill>
          </a:ln>
        </p:spPr>
        <p:txBody>
          <a:bodyPr>
            <a:normAutofit fontScale="90000"/>
          </a:bodyPr>
          <a:lstStyle/>
          <a:p>
            <a:r>
              <a:rPr lang="en-US" dirty="0" smtClean="0"/>
              <a:t>Simulation models</a:t>
            </a:r>
            <a:endParaRPr lang="en-US" dirty="0"/>
          </a:p>
        </p:txBody>
      </p:sp>
      <p:sp>
        <p:nvSpPr>
          <p:cNvPr id="3" name="Content Placeholder 2"/>
          <p:cNvSpPr>
            <a:spLocks noGrp="1"/>
          </p:cNvSpPr>
          <p:nvPr>
            <p:ph idx="1"/>
          </p:nvPr>
        </p:nvSpPr>
        <p:spPr>
          <a:xfrm>
            <a:off x="457200" y="5837237"/>
            <a:ext cx="8229600" cy="944563"/>
          </a:xfrm>
          <a:solidFill>
            <a:srgbClr val="FFFF00"/>
          </a:solidFill>
          <a:ln>
            <a:solidFill>
              <a:schemeClr val="accent1">
                <a:shade val="50000"/>
              </a:schemeClr>
            </a:solidFill>
          </a:ln>
        </p:spPr>
        <p:txBody>
          <a:bodyPr/>
          <a:lstStyle/>
          <a:p>
            <a:pPr algn="just"/>
            <a:r>
              <a:rPr lang="en-US" sz="2400" dirty="0" err="1" smtClean="0"/>
              <a:t>Tsutsui</a:t>
            </a:r>
            <a:r>
              <a:rPr lang="en-US" sz="2400" dirty="0" smtClean="0"/>
              <a:t> studied the C-magnet model in ‘</a:t>
            </a:r>
            <a:r>
              <a:rPr lang="en-US" sz="2400" i="1" dirty="0" smtClean="0"/>
              <a:t>’CERN-SL-2000-004 AP</a:t>
            </a:r>
            <a:r>
              <a:rPr lang="en-US" sz="2400" dirty="0" smtClean="0"/>
              <a:t>’’, but only for  the longitudinal impedance. </a:t>
            </a:r>
          </a:p>
          <a:p>
            <a:pPr>
              <a:buNone/>
            </a:pPr>
            <a:endParaRPr lang="en-US" sz="1800" dirty="0" smtClean="0"/>
          </a:p>
          <a:p>
            <a:endParaRPr lang="en-US" dirty="0"/>
          </a:p>
        </p:txBody>
      </p:sp>
      <p:grpSp>
        <p:nvGrpSpPr>
          <p:cNvPr id="21" name="Group 20"/>
          <p:cNvGrpSpPr/>
          <p:nvPr/>
        </p:nvGrpSpPr>
        <p:grpSpPr>
          <a:xfrm>
            <a:off x="704092" y="685800"/>
            <a:ext cx="7754108" cy="2366466"/>
            <a:chOff x="1143000" y="1447800"/>
            <a:chExt cx="7754108" cy="2366466"/>
          </a:xfrm>
        </p:grpSpPr>
        <p:pic>
          <p:nvPicPr>
            <p:cNvPr id="4" name="Picture 3" descr="TUPD052f1.tif"/>
            <p:cNvPicPr>
              <a:picLocks noChangeAspect="1"/>
            </p:cNvPicPr>
            <p:nvPr/>
          </p:nvPicPr>
          <p:blipFill>
            <a:blip r:embed="rId2" cstate="print"/>
            <a:stretch>
              <a:fillRect/>
            </a:stretch>
          </p:blipFill>
          <p:spPr>
            <a:xfrm>
              <a:off x="4776212" y="1600199"/>
              <a:ext cx="4120896" cy="2214067"/>
            </a:xfrm>
            <a:prstGeom prst="rect">
              <a:avLst/>
            </a:prstGeom>
          </p:spPr>
        </p:pic>
        <p:grpSp>
          <p:nvGrpSpPr>
            <p:cNvPr id="13" name="Group 12"/>
            <p:cNvGrpSpPr/>
            <p:nvPr/>
          </p:nvGrpSpPr>
          <p:grpSpPr>
            <a:xfrm>
              <a:off x="1143000" y="1447800"/>
              <a:ext cx="2819400" cy="2362200"/>
              <a:chOff x="5105400" y="1219200"/>
              <a:chExt cx="2819400" cy="2362200"/>
            </a:xfrm>
          </p:grpSpPr>
          <p:sp>
            <p:nvSpPr>
              <p:cNvPr id="11" name="Rectangle 10"/>
              <p:cNvSpPr/>
              <p:nvPr/>
            </p:nvSpPr>
            <p:spPr>
              <a:xfrm>
                <a:off x="5105400" y="1524000"/>
                <a:ext cx="2438400" cy="2057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gnet_C.bmp"/>
              <p:cNvPicPr>
                <a:picLocks noChangeAspect="1"/>
              </p:cNvPicPr>
              <p:nvPr/>
            </p:nvPicPr>
            <p:blipFill>
              <a:blip r:embed="rId3" cstate="print"/>
              <a:srcRect l="24969" t="7611" r="23017" b="8399"/>
              <a:stretch>
                <a:fillRect/>
              </a:stretch>
            </p:blipFill>
            <p:spPr>
              <a:xfrm>
                <a:off x="5410200" y="1752600"/>
                <a:ext cx="1905000" cy="1524000"/>
              </a:xfrm>
              <a:prstGeom prst="rect">
                <a:avLst/>
              </a:prstGeom>
              <a:ln>
                <a:solidFill>
                  <a:schemeClr val="tx1"/>
                </a:solidFill>
              </a:ln>
            </p:spPr>
          </p:pic>
          <p:sp>
            <p:nvSpPr>
              <p:cNvPr id="9" name="Rectangle 8"/>
              <p:cNvSpPr/>
              <p:nvPr/>
            </p:nvSpPr>
            <p:spPr>
              <a:xfrm>
                <a:off x="6553200" y="23622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62600" y="1219200"/>
                <a:ext cx="2362200" cy="338554"/>
              </a:xfrm>
              <a:prstGeom prst="rect">
                <a:avLst/>
              </a:prstGeom>
              <a:noFill/>
            </p:spPr>
            <p:txBody>
              <a:bodyPr wrap="square" rtlCol="0">
                <a:spAutoFit/>
              </a:bodyPr>
              <a:lstStyle/>
              <a:p>
                <a:r>
                  <a:rPr lang="en-US" sz="1600" b="1" dirty="0" smtClean="0"/>
                  <a:t>C-magnet model</a:t>
                </a:r>
                <a:endParaRPr lang="en-US" sz="1600" b="1" dirty="0"/>
              </a:p>
            </p:txBody>
          </p:sp>
        </p:grpSp>
        <p:cxnSp>
          <p:nvCxnSpPr>
            <p:cNvPr id="10" name="Straight Arrow Connector 9"/>
            <p:cNvCxnSpPr/>
            <p:nvPr/>
          </p:nvCxnSpPr>
          <p:spPr>
            <a:xfrm>
              <a:off x="2514600" y="2814835"/>
              <a:ext cx="533400" cy="45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9400" y="2816423"/>
              <a:ext cx="304800" cy="307777"/>
            </a:xfrm>
            <a:prstGeom prst="rect">
              <a:avLst/>
            </a:prstGeom>
            <a:noFill/>
          </p:spPr>
          <p:txBody>
            <a:bodyPr wrap="square" rtlCol="0">
              <a:spAutoFit/>
            </a:bodyPr>
            <a:lstStyle/>
            <a:p>
              <a:r>
                <a:rPr lang="en-US" sz="1400" dirty="0" smtClean="0"/>
                <a:t>x</a:t>
              </a:r>
              <a:endParaRPr lang="en-US" sz="1400" dirty="0"/>
            </a:p>
          </p:txBody>
        </p:sp>
        <p:cxnSp>
          <p:nvCxnSpPr>
            <p:cNvPr id="16" name="Straight Arrow Connector 15"/>
            <p:cNvCxnSpPr/>
            <p:nvPr/>
          </p:nvCxnSpPr>
          <p:spPr>
            <a:xfrm rot="5400000" flipH="1" flipV="1">
              <a:off x="2286695" y="2589312"/>
              <a:ext cx="455017"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09800" y="2359223"/>
              <a:ext cx="304800" cy="307777"/>
            </a:xfrm>
            <a:prstGeom prst="rect">
              <a:avLst/>
            </a:prstGeom>
            <a:noFill/>
          </p:spPr>
          <p:txBody>
            <a:bodyPr wrap="square" rtlCol="0">
              <a:spAutoFit/>
            </a:bodyPr>
            <a:lstStyle/>
            <a:p>
              <a:r>
                <a:rPr lang="en-US" sz="1400" dirty="0" smtClean="0"/>
                <a:t>y</a:t>
              </a:r>
              <a:endParaRPr lang="en-US" sz="1400" dirty="0"/>
            </a:p>
          </p:txBody>
        </p:sp>
      </p:grpSp>
      <p:pic>
        <p:nvPicPr>
          <p:cNvPr id="94209" name="Picture 1"/>
          <p:cNvPicPr>
            <a:picLocks noChangeAspect="1" noChangeArrowheads="1"/>
          </p:cNvPicPr>
          <p:nvPr/>
        </p:nvPicPr>
        <p:blipFill>
          <a:blip r:embed="rId4" cstate="print"/>
          <a:srcRect l="11050" t="9805" r="24862" b="11765"/>
          <a:stretch>
            <a:fillRect/>
          </a:stretch>
        </p:blipFill>
        <p:spPr bwMode="auto">
          <a:xfrm>
            <a:off x="762000" y="3886200"/>
            <a:ext cx="2209800" cy="1524000"/>
          </a:xfrm>
          <a:prstGeom prst="rect">
            <a:avLst/>
          </a:prstGeom>
          <a:noFill/>
          <a:ln w="9525">
            <a:noFill/>
            <a:miter lim="800000"/>
            <a:headEnd/>
            <a:tailEnd/>
          </a:ln>
        </p:spPr>
      </p:pic>
      <p:pic>
        <p:nvPicPr>
          <p:cNvPr id="94210" name="Picture 2"/>
          <p:cNvPicPr>
            <a:picLocks noChangeAspect="1" noChangeArrowheads="1"/>
          </p:cNvPicPr>
          <p:nvPr/>
        </p:nvPicPr>
        <p:blipFill>
          <a:blip r:embed="rId5" cstate="print"/>
          <a:srcRect l="4338" t="9494" r="11644"/>
          <a:stretch>
            <a:fillRect/>
          </a:stretch>
        </p:blipFill>
        <p:spPr bwMode="auto">
          <a:xfrm>
            <a:off x="4267200" y="3067050"/>
            <a:ext cx="350520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85800"/>
          </a:xfrm>
          <a:ln>
            <a:solidFill>
              <a:schemeClr val="accent1"/>
            </a:solidFill>
          </a:ln>
        </p:spPr>
        <p:txBody>
          <a:bodyPr>
            <a:normAutofit fontScale="90000"/>
          </a:bodyPr>
          <a:lstStyle/>
          <a:p>
            <a:r>
              <a:rPr lang="en-US" dirty="0" smtClean="0"/>
              <a:t>Ferrite Model</a:t>
            </a:r>
            <a:endParaRPr lang="en-US" dirty="0"/>
          </a:p>
        </p:txBody>
      </p:sp>
      <p:pic>
        <p:nvPicPr>
          <p:cNvPr id="3" name="Picture 2" descr="Ferrite4A4vs8C11new.tif"/>
          <p:cNvPicPr>
            <a:picLocks noChangeAspect="1"/>
          </p:cNvPicPr>
          <p:nvPr/>
        </p:nvPicPr>
        <p:blipFill>
          <a:blip r:embed="rId2" cstate="print"/>
          <a:srcRect t="4391" r="7500"/>
          <a:stretch>
            <a:fillRect/>
          </a:stretch>
        </p:blipFill>
        <p:spPr>
          <a:xfrm>
            <a:off x="76200" y="838200"/>
            <a:ext cx="8458200" cy="59102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c11.tif"/>
          <p:cNvPicPr>
            <a:picLocks noChangeAspect="1"/>
          </p:cNvPicPr>
          <p:nvPr/>
        </p:nvPicPr>
        <p:blipFill>
          <a:blip r:embed="rId2" cstate="print"/>
          <a:stretch>
            <a:fillRect/>
          </a:stretch>
        </p:blipFill>
        <p:spPr>
          <a:xfrm>
            <a:off x="76200" y="3667125"/>
            <a:ext cx="4181475" cy="3190875"/>
          </a:xfrm>
          <a:prstGeom prst="rect">
            <a:avLst/>
          </a:prstGeom>
        </p:spPr>
      </p:pic>
      <p:pic>
        <p:nvPicPr>
          <p:cNvPr id="4" name="Picture 3" descr="Ferrite4A4.tif"/>
          <p:cNvPicPr>
            <a:picLocks noChangeAspect="1"/>
          </p:cNvPicPr>
          <p:nvPr/>
        </p:nvPicPr>
        <p:blipFill>
          <a:blip r:embed="rId3" cstate="print"/>
          <a:stretch>
            <a:fillRect/>
          </a:stretch>
        </p:blipFill>
        <p:spPr>
          <a:xfrm>
            <a:off x="0" y="609601"/>
            <a:ext cx="4297680" cy="2999423"/>
          </a:xfrm>
          <a:prstGeom prst="rect">
            <a:avLst/>
          </a:prstGeom>
        </p:spPr>
      </p:pic>
      <p:pic>
        <p:nvPicPr>
          <p:cNvPr id="6" name="Picture 5" descr="Picture15.tif"/>
          <p:cNvPicPr>
            <a:picLocks noChangeAspect="1"/>
          </p:cNvPicPr>
          <p:nvPr/>
        </p:nvPicPr>
        <p:blipFill>
          <a:blip r:embed="rId4" cstate="print"/>
          <a:stretch>
            <a:fillRect/>
          </a:stretch>
        </p:blipFill>
        <p:spPr>
          <a:xfrm>
            <a:off x="3998977" y="1600200"/>
            <a:ext cx="4995672" cy="3778606"/>
          </a:xfrm>
          <a:prstGeom prst="rect">
            <a:avLst/>
          </a:prstGeom>
        </p:spPr>
      </p:pic>
      <p:sp>
        <p:nvSpPr>
          <p:cNvPr id="7" name="TextBox 6"/>
          <p:cNvSpPr txBox="1"/>
          <p:nvPr/>
        </p:nvSpPr>
        <p:spPr>
          <a:xfrm>
            <a:off x="5257800" y="1066800"/>
            <a:ext cx="2590800" cy="369332"/>
          </a:xfrm>
          <a:prstGeom prst="rect">
            <a:avLst/>
          </a:prstGeom>
          <a:noFill/>
          <a:ln>
            <a:solidFill>
              <a:srgbClr val="FF0000"/>
            </a:solidFill>
          </a:ln>
        </p:spPr>
        <p:txBody>
          <a:bodyPr wrap="square" rtlCol="0">
            <a:spAutoFit/>
          </a:bodyPr>
          <a:lstStyle/>
          <a:p>
            <a:r>
              <a:rPr lang="en-US" dirty="0" smtClean="0"/>
              <a:t>Using the </a:t>
            </a:r>
            <a:r>
              <a:rPr lang="en-US" dirty="0" err="1" smtClean="0"/>
              <a:t>Tsutsui</a:t>
            </a:r>
            <a:r>
              <a:rPr lang="en-US" dirty="0" smtClean="0"/>
              <a:t> theory</a:t>
            </a:r>
            <a:endParaRPr lang="en-US" dirty="0"/>
          </a:p>
        </p:txBody>
      </p:sp>
      <p:sp>
        <p:nvSpPr>
          <p:cNvPr id="8" name="TextBox 7"/>
          <p:cNvSpPr txBox="1"/>
          <p:nvPr/>
        </p:nvSpPr>
        <p:spPr>
          <a:xfrm>
            <a:off x="4419600" y="5715000"/>
            <a:ext cx="4495800" cy="923330"/>
          </a:xfrm>
          <a:prstGeom prst="rect">
            <a:avLst/>
          </a:prstGeom>
          <a:solidFill>
            <a:srgbClr val="FFFF00"/>
          </a:solidFill>
          <a:ln>
            <a:solidFill>
              <a:schemeClr val="tx1"/>
            </a:solidFill>
          </a:ln>
        </p:spPr>
        <p:txBody>
          <a:bodyPr wrap="square" rtlCol="0">
            <a:spAutoFit/>
          </a:bodyPr>
          <a:lstStyle/>
          <a:p>
            <a:pPr algn="just"/>
            <a:r>
              <a:rPr lang="en-US" dirty="0" smtClean="0"/>
              <a:t>Using the C-Magnet model to investigate the low frequency behavior quantitatively we have to use the 8C11 model</a:t>
            </a:r>
            <a:endParaRPr lang="en-US" dirty="0"/>
          </a:p>
        </p:txBody>
      </p:sp>
      <p:sp>
        <p:nvSpPr>
          <p:cNvPr id="2" name="Title 1"/>
          <p:cNvSpPr>
            <a:spLocks noGrp="1"/>
          </p:cNvSpPr>
          <p:nvPr>
            <p:ph type="title"/>
          </p:nvPr>
        </p:nvSpPr>
        <p:spPr>
          <a:xfrm>
            <a:off x="762000" y="76200"/>
            <a:ext cx="7696200" cy="685800"/>
          </a:xfrm>
          <a:ln>
            <a:solidFill>
              <a:schemeClr val="accent1"/>
            </a:solidFill>
          </a:ln>
        </p:spPr>
        <p:txBody>
          <a:bodyPr>
            <a:normAutofit fontScale="90000"/>
          </a:bodyPr>
          <a:lstStyle/>
          <a:p>
            <a:r>
              <a:rPr lang="en-US" dirty="0" smtClean="0"/>
              <a:t>Ferrite Model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a:ln>
            <a:solidFill>
              <a:schemeClr val="accent1"/>
            </a:solidFill>
          </a:ln>
        </p:spPr>
        <p:txBody>
          <a:bodyPr>
            <a:noAutofit/>
          </a:bodyPr>
          <a:lstStyle/>
          <a:p>
            <a:r>
              <a:rPr lang="en-US" sz="4000" dirty="0" smtClean="0"/>
              <a:t>Ferrite model</a:t>
            </a:r>
            <a:endParaRPr lang="en-US" sz="4000" dirty="0"/>
          </a:p>
        </p:txBody>
      </p:sp>
      <p:sp>
        <p:nvSpPr>
          <p:cNvPr id="3" name="Content Placeholder 2"/>
          <p:cNvSpPr>
            <a:spLocks noGrp="1"/>
          </p:cNvSpPr>
          <p:nvPr>
            <p:ph idx="1"/>
          </p:nvPr>
        </p:nvSpPr>
        <p:spPr>
          <a:xfrm>
            <a:off x="457200" y="2133601"/>
            <a:ext cx="8229600" cy="3352800"/>
          </a:xfrm>
          <a:solidFill>
            <a:srgbClr val="FFFF00"/>
          </a:solidFill>
          <a:ln w="47625">
            <a:solidFill>
              <a:srgbClr val="00B050"/>
            </a:solidFill>
          </a:ln>
        </p:spPr>
        <p:txBody>
          <a:bodyPr>
            <a:normAutofit/>
          </a:bodyPr>
          <a:lstStyle/>
          <a:p>
            <a:pPr algn="just"/>
            <a:r>
              <a:rPr lang="en-US" dirty="0" smtClean="0"/>
              <a:t>At the moment we have data from 1 MHz to 1.8 GHz for the ferrite 8C11</a:t>
            </a:r>
          </a:p>
          <a:p>
            <a:pPr algn="just">
              <a:buNone/>
            </a:pPr>
            <a:r>
              <a:rPr lang="en-US" dirty="0" smtClean="0"/>
              <a:t>		</a:t>
            </a:r>
          </a:p>
          <a:p>
            <a:pPr algn="just">
              <a:buNone/>
            </a:pPr>
            <a:r>
              <a:rPr lang="en-US" dirty="0" smtClean="0"/>
              <a:t>			</a:t>
            </a:r>
          </a:p>
          <a:p>
            <a:pPr algn="just"/>
            <a:r>
              <a:rPr lang="en-US" dirty="0" smtClean="0"/>
              <a:t>It could be interesting to measure again the electromagnetic properties of the ferrite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96000"/>
            <a:ext cx="8458200" cy="685800"/>
          </a:xfrm>
          <a:prstGeom prst="rect">
            <a:avLst/>
          </a:prstGeom>
          <a:solidFill>
            <a:schemeClr val="tx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To use a transmission line method: Coaxial line, strip line etc.  </a:t>
            </a:r>
            <a:endParaRPr lang="en-US" dirty="0"/>
          </a:p>
        </p:txBody>
      </p:sp>
      <p:sp>
        <p:nvSpPr>
          <p:cNvPr id="4" name="Rectangle 3"/>
          <p:cNvSpPr/>
          <p:nvPr/>
        </p:nvSpPr>
        <p:spPr>
          <a:xfrm>
            <a:off x="2743200" y="1066800"/>
            <a:ext cx="6324600" cy="1447800"/>
          </a:xfrm>
          <a:prstGeom prst="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rPr>
              <a:t>We characterize the material at high frequency using the waveguide method</a:t>
            </a:r>
          </a:p>
        </p:txBody>
      </p:sp>
      <p:sp>
        <p:nvSpPr>
          <p:cNvPr id="2" name="Title 1"/>
          <p:cNvSpPr>
            <a:spLocks noGrp="1"/>
          </p:cNvSpPr>
          <p:nvPr>
            <p:ph type="title"/>
          </p:nvPr>
        </p:nvSpPr>
        <p:spPr>
          <a:xfrm>
            <a:off x="76200" y="152400"/>
            <a:ext cx="8915400" cy="533400"/>
          </a:xfrm>
          <a:ln>
            <a:solidFill>
              <a:schemeClr val="tx1"/>
            </a:solidFill>
          </a:ln>
        </p:spPr>
        <p:txBody>
          <a:bodyPr>
            <a:noAutofit/>
          </a:bodyPr>
          <a:lstStyle/>
          <a:p>
            <a:r>
              <a:rPr lang="en-US" sz="3600" dirty="0" smtClean="0"/>
              <a:t>Electromagnetic characterization of materials</a:t>
            </a:r>
            <a:endParaRPr lang="en-US" sz="3600" dirty="0"/>
          </a:p>
        </p:txBody>
      </p:sp>
      <p:pic>
        <p:nvPicPr>
          <p:cNvPr id="6" name="Picture 5" descr="waveguide.bmp"/>
          <p:cNvPicPr>
            <a:picLocks noChangeAspect="1"/>
          </p:cNvPicPr>
          <p:nvPr/>
        </p:nvPicPr>
        <p:blipFill>
          <a:blip r:embed="rId4" cstate="print"/>
          <a:stretch>
            <a:fillRect/>
          </a:stretch>
        </p:blipFill>
        <p:spPr>
          <a:xfrm>
            <a:off x="76200" y="866679"/>
            <a:ext cx="2543817" cy="1266921"/>
          </a:xfrm>
          <a:prstGeom prst="rect">
            <a:avLst/>
          </a:prstGeom>
        </p:spPr>
      </p:pic>
      <p:graphicFrame>
        <p:nvGraphicFramePr>
          <p:cNvPr id="8" name="Object 7"/>
          <p:cNvGraphicFramePr>
            <a:graphicFrameLocks noChangeAspect="1"/>
          </p:cNvGraphicFramePr>
          <p:nvPr/>
        </p:nvGraphicFramePr>
        <p:xfrm>
          <a:off x="152400" y="2362200"/>
          <a:ext cx="2359025" cy="457200"/>
        </p:xfrm>
        <a:graphic>
          <a:graphicData uri="http://schemas.openxmlformats.org/presentationml/2006/ole">
            <p:oleObj spid="_x0000_s101378" name="Equation" r:id="rId5" imgW="1180800" imgH="228600" progId="Equation.3">
              <p:embed/>
            </p:oleObj>
          </a:graphicData>
        </a:graphic>
      </p:graphicFrame>
      <p:pic>
        <p:nvPicPr>
          <p:cNvPr id="9" name="Picture 8" descr="surface_im_10.5.tif"/>
          <p:cNvPicPr>
            <a:picLocks noChangeAspect="1"/>
          </p:cNvPicPr>
          <p:nvPr/>
        </p:nvPicPr>
        <p:blipFill>
          <a:blip r:embed="rId6" cstate="print"/>
          <a:stretch>
            <a:fillRect/>
          </a:stretch>
        </p:blipFill>
        <p:spPr>
          <a:xfrm>
            <a:off x="381000" y="3578543"/>
            <a:ext cx="3173730" cy="2206943"/>
          </a:xfrm>
          <a:prstGeom prst="rect">
            <a:avLst/>
          </a:prstGeom>
        </p:spPr>
      </p:pic>
      <p:sp>
        <p:nvSpPr>
          <p:cNvPr id="10" name="TextBox 9"/>
          <p:cNvSpPr txBox="1"/>
          <p:nvPr/>
        </p:nvSpPr>
        <p:spPr>
          <a:xfrm>
            <a:off x="685800" y="3048000"/>
            <a:ext cx="2667000" cy="369332"/>
          </a:xfrm>
          <a:prstGeom prst="rect">
            <a:avLst/>
          </a:prstGeom>
          <a:noFill/>
          <a:ln>
            <a:solidFill>
              <a:schemeClr val="tx1"/>
            </a:solidFill>
          </a:ln>
        </p:spPr>
        <p:txBody>
          <a:bodyPr wrap="square" rtlCol="0">
            <a:spAutoFit/>
          </a:bodyPr>
          <a:lstStyle/>
          <a:p>
            <a:r>
              <a:rPr lang="en-US" dirty="0" smtClean="0"/>
              <a:t>Imaginary S21 at 10.5 GHz</a:t>
            </a:r>
            <a:endParaRPr lang="en-US" dirty="0"/>
          </a:p>
        </p:txBody>
      </p:sp>
      <p:pic>
        <p:nvPicPr>
          <p:cNvPr id="15" name="Picture 14" descr="SIC_EKASICF_10.5GHz.jpg"/>
          <p:cNvPicPr>
            <a:picLocks noChangeAspect="1"/>
          </p:cNvPicPr>
          <p:nvPr/>
        </p:nvPicPr>
        <p:blipFill>
          <a:blip r:embed="rId7" cstate="print"/>
          <a:stretch>
            <a:fillRect/>
          </a:stretch>
        </p:blipFill>
        <p:spPr>
          <a:xfrm>
            <a:off x="5029200" y="3619500"/>
            <a:ext cx="3200400" cy="2400300"/>
          </a:xfrm>
          <a:prstGeom prst="rect">
            <a:avLst/>
          </a:prstGeom>
        </p:spPr>
      </p:pic>
      <p:sp>
        <p:nvSpPr>
          <p:cNvPr id="11" name="TextBox 10"/>
          <p:cNvSpPr txBox="1"/>
          <p:nvPr/>
        </p:nvSpPr>
        <p:spPr>
          <a:xfrm>
            <a:off x="4191000" y="2743200"/>
            <a:ext cx="4572000" cy="954107"/>
          </a:xfrm>
          <a:prstGeom prst="rect">
            <a:avLst/>
          </a:prstGeom>
          <a:noFill/>
          <a:ln>
            <a:solidFill>
              <a:schemeClr val="tx1"/>
            </a:solidFill>
          </a:ln>
        </p:spPr>
        <p:txBody>
          <a:bodyPr wrap="square" rtlCol="0">
            <a:spAutoFit/>
          </a:bodyPr>
          <a:lstStyle/>
          <a:p>
            <a:pPr algn="just"/>
            <a:r>
              <a:rPr lang="en-US" sz="1400" dirty="0" smtClean="0"/>
              <a:t>The intersection of the surfaces with the measured S21 yields the possible solutions. Often we obtain the uniqueness of the solution with only the two constrains furnished from the complex S21.  </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a:ln>
            <a:solidFill>
              <a:schemeClr val="tx1"/>
            </a:solidFill>
          </a:ln>
        </p:spPr>
        <p:txBody>
          <a:bodyPr>
            <a:noAutofit/>
          </a:bodyPr>
          <a:lstStyle/>
          <a:p>
            <a:r>
              <a:rPr lang="en-US" sz="3200" dirty="0" smtClean="0"/>
              <a:t>Characterization of materials using an open ended coaxial line</a:t>
            </a:r>
            <a:endParaRPr lang="en-US" sz="3200" dirty="0"/>
          </a:p>
        </p:txBody>
      </p:sp>
      <p:cxnSp>
        <p:nvCxnSpPr>
          <p:cNvPr id="5" name="Straight Connector 4"/>
          <p:cNvCxnSpPr/>
          <p:nvPr/>
        </p:nvCxnSpPr>
        <p:spPr>
          <a:xfrm>
            <a:off x="3810000" y="19050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4400" y="1828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6286500" y="24765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31242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10000" y="32004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32004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1905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1"/>
          </p:cNvCxnSpPr>
          <p:nvPr/>
        </p:nvCxnSpPr>
        <p:spPr>
          <a:xfrm rot="5400000" flipH="1" flipV="1">
            <a:off x="6477000" y="2057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3"/>
          </p:cNvCxnSpPr>
          <p:nvPr/>
        </p:nvCxnSpPr>
        <p:spPr>
          <a:xfrm rot="5400000">
            <a:off x="6477000" y="3048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05000" y="19050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819400" y="18288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19400" y="31242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905000" y="32004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19600" y="2362200"/>
            <a:ext cx="1524000" cy="369332"/>
          </a:xfrm>
          <a:prstGeom prst="rect">
            <a:avLst/>
          </a:prstGeom>
          <a:noFill/>
        </p:spPr>
        <p:txBody>
          <a:bodyPr wrap="square" rtlCol="0">
            <a:spAutoFit/>
          </a:bodyPr>
          <a:lstStyle/>
          <a:p>
            <a:r>
              <a:rPr lang="en-US" dirty="0" smtClean="0"/>
              <a:t>Z_DUT, </a:t>
            </a:r>
            <a:r>
              <a:rPr lang="en-US" dirty="0" err="1" smtClean="0"/>
              <a:t>k_DUT</a:t>
            </a:r>
            <a:endParaRPr lang="en-US" dirty="0"/>
          </a:p>
        </p:txBody>
      </p:sp>
      <p:sp>
        <p:nvSpPr>
          <p:cNvPr id="30" name="TextBox 29"/>
          <p:cNvSpPr txBox="1"/>
          <p:nvPr/>
        </p:nvSpPr>
        <p:spPr>
          <a:xfrm>
            <a:off x="2971800" y="2362200"/>
            <a:ext cx="762000" cy="369332"/>
          </a:xfrm>
          <a:prstGeom prst="rect">
            <a:avLst/>
          </a:prstGeom>
          <a:noFill/>
        </p:spPr>
        <p:txBody>
          <a:bodyPr wrap="square" rtlCol="0">
            <a:spAutoFit/>
          </a:bodyPr>
          <a:lstStyle/>
          <a:p>
            <a:r>
              <a:rPr lang="en-US" dirty="0" smtClean="0"/>
              <a:t>Z0, k0</a:t>
            </a:r>
            <a:endParaRPr lang="en-US" dirty="0"/>
          </a:p>
        </p:txBody>
      </p:sp>
      <p:sp>
        <p:nvSpPr>
          <p:cNvPr id="31" name="TextBox 30"/>
          <p:cNvSpPr txBox="1"/>
          <p:nvPr/>
        </p:nvSpPr>
        <p:spPr>
          <a:xfrm>
            <a:off x="6781800" y="2362200"/>
            <a:ext cx="1371600" cy="369332"/>
          </a:xfrm>
          <a:prstGeom prst="rect">
            <a:avLst/>
          </a:prstGeom>
          <a:noFill/>
        </p:spPr>
        <p:txBody>
          <a:bodyPr wrap="square" rtlCol="0">
            <a:spAutoFit/>
          </a:bodyPr>
          <a:lstStyle/>
          <a:p>
            <a:r>
              <a:rPr lang="en-US" dirty="0" err="1" smtClean="0"/>
              <a:t>Zload</a:t>
            </a:r>
            <a:endParaRPr lang="en-US" dirty="0"/>
          </a:p>
        </p:txBody>
      </p:sp>
      <p:cxnSp>
        <p:nvCxnSpPr>
          <p:cNvPr id="35" name="Straight Connector 34"/>
          <p:cNvCxnSpPr/>
          <p:nvPr/>
        </p:nvCxnSpPr>
        <p:spPr>
          <a:xfrm rot="5400000">
            <a:off x="3276600" y="2590800"/>
            <a:ext cx="1981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nvGraphicFramePr>
        <p:xfrm>
          <a:off x="4267200" y="3352800"/>
          <a:ext cx="384175" cy="358775"/>
        </p:xfrm>
        <a:graphic>
          <a:graphicData uri="http://schemas.openxmlformats.org/presentationml/2006/ole">
            <p:oleObj spid="_x0000_s98306" name="Equation" r:id="rId3" imgW="190440" imgH="177480" progId="Equation.3">
              <p:embed/>
            </p:oleObj>
          </a:graphicData>
        </a:graphic>
      </p:graphicFrame>
      <p:graphicFrame>
        <p:nvGraphicFramePr>
          <p:cNvPr id="98307" name="Object 3"/>
          <p:cNvGraphicFramePr>
            <a:graphicFrameLocks noChangeAspect="1"/>
          </p:cNvGraphicFramePr>
          <p:nvPr/>
        </p:nvGraphicFramePr>
        <p:xfrm>
          <a:off x="3568700" y="4111625"/>
          <a:ext cx="1868488" cy="460375"/>
        </p:xfrm>
        <a:graphic>
          <a:graphicData uri="http://schemas.openxmlformats.org/presentationml/2006/ole">
            <p:oleObj spid="_x0000_s98307" name="Equation" r:id="rId4" imgW="927000" imgH="228600" progId="Equation.3">
              <p:embed/>
            </p:oleObj>
          </a:graphicData>
        </a:graphic>
      </p:graphicFrame>
      <p:cxnSp>
        <p:nvCxnSpPr>
          <p:cNvPr id="40" name="Straight Arrow Connector 39"/>
          <p:cNvCxnSpPr/>
          <p:nvPr/>
        </p:nvCxnSpPr>
        <p:spPr>
          <a:xfrm>
            <a:off x="4724400" y="3429000"/>
            <a:ext cx="990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105400" y="3429000"/>
            <a:ext cx="381000" cy="369332"/>
          </a:xfrm>
          <a:prstGeom prst="rect">
            <a:avLst/>
          </a:prstGeom>
          <a:noFill/>
        </p:spPr>
        <p:txBody>
          <a:bodyPr wrap="square" rtlCol="0">
            <a:spAutoFit/>
          </a:bodyPr>
          <a:lstStyle/>
          <a:p>
            <a:r>
              <a:rPr lang="en-US" dirty="0" smtClean="0"/>
              <a:t>l</a:t>
            </a:r>
            <a:endParaRPr lang="en-US" dirty="0"/>
          </a:p>
        </p:txBody>
      </p:sp>
      <p:sp>
        <p:nvSpPr>
          <p:cNvPr id="44" name="TextBox 43"/>
          <p:cNvSpPr txBox="1"/>
          <p:nvPr/>
        </p:nvSpPr>
        <p:spPr>
          <a:xfrm>
            <a:off x="533400" y="4951274"/>
            <a:ext cx="8153400" cy="1754326"/>
          </a:xfrm>
          <a:prstGeom prst="rect">
            <a:avLst/>
          </a:prstGeom>
          <a:solidFill>
            <a:srgbClr val="FFFF00"/>
          </a:solidFill>
          <a:ln>
            <a:solidFill>
              <a:schemeClr val="tx1"/>
            </a:solidFill>
          </a:ln>
        </p:spPr>
        <p:txBody>
          <a:bodyPr wrap="square" rtlCol="0">
            <a:spAutoFit/>
          </a:bodyPr>
          <a:lstStyle/>
          <a:p>
            <a:pPr algn="just"/>
            <a:r>
              <a:rPr lang="en-US" dirty="0" smtClean="0"/>
              <a:t>EM material characterization at microwave frequencies has a long history, dating from early 1940s. Over the past few decades, significant advances have been made in this field and a variety of new measurement techniques have been developed. Broadband EM material characterization is a major requirement in many applications. In this scenario, coaxial line methods have gained much importance as compared to other methods.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49325" y="1676400"/>
            <a:ext cx="4648200" cy="2057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686800" cy="609600"/>
          </a:xfrm>
          <a:ln>
            <a:solidFill>
              <a:schemeClr val="accent1"/>
            </a:solidFill>
          </a:ln>
        </p:spPr>
        <p:txBody>
          <a:bodyPr>
            <a:normAutofit fontScale="90000"/>
          </a:bodyPr>
          <a:lstStyle/>
          <a:p>
            <a:r>
              <a:rPr lang="en-US" sz="3600" dirty="0" smtClean="0"/>
              <a:t>Validation of the method via 3D EM simulations</a:t>
            </a:r>
            <a:endParaRPr lang="en-US" sz="3600" dirty="0"/>
          </a:p>
        </p:txBody>
      </p:sp>
      <p:graphicFrame>
        <p:nvGraphicFramePr>
          <p:cNvPr id="99332" name="Object 4"/>
          <p:cNvGraphicFramePr>
            <a:graphicFrameLocks noChangeAspect="1"/>
          </p:cNvGraphicFramePr>
          <p:nvPr/>
        </p:nvGraphicFramePr>
        <p:xfrm>
          <a:off x="6283325" y="1752600"/>
          <a:ext cx="1870075" cy="460375"/>
        </p:xfrm>
        <a:graphic>
          <a:graphicData uri="http://schemas.openxmlformats.org/presentationml/2006/ole">
            <p:oleObj spid="_x0000_s99332" name="Equation" r:id="rId3" imgW="927000" imgH="228600" progId="Equation.3">
              <p:embed/>
            </p:oleObj>
          </a:graphicData>
        </a:graphic>
      </p:graphicFrame>
      <p:graphicFrame>
        <p:nvGraphicFramePr>
          <p:cNvPr id="99333" name="Object 5"/>
          <p:cNvGraphicFramePr>
            <a:graphicFrameLocks noChangeAspect="1"/>
          </p:cNvGraphicFramePr>
          <p:nvPr/>
        </p:nvGraphicFramePr>
        <p:xfrm>
          <a:off x="3844925" y="1905000"/>
          <a:ext cx="1509713" cy="485775"/>
        </p:xfrm>
        <a:graphic>
          <a:graphicData uri="http://schemas.openxmlformats.org/presentationml/2006/ole">
            <p:oleObj spid="_x0000_s99333" name="Equation" r:id="rId4" imgW="749160" imgH="241200" progId="Equation.3">
              <p:embed/>
            </p:oleObj>
          </a:graphicData>
        </a:graphic>
      </p:graphicFrame>
      <p:sp>
        <p:nvSpPr>
          <p:cNvPr id="13" name="Right Arrow 12"/>
          <p:cNvSpPr/>
          <p:nvPr/>
        </p:nvSpPr>
        <p:spPr>
          <a:xfrm rot="5400000">
            <a:off x="6924675" y="2362200"/>
            <a:ext cx="762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3DMaterial.bmp"/>
          <p:cNvPicPr>
            <a:picLocks noChangeAspect="1"/>
          </p:cNvPicPr>
          <p:nvPr/>
        </p:nvPicPr>
        <p:blipFill>
          <a:blip r:embed="rId5" cstate="print"/>
          <a:srcRect l="22810" t="1706" r="22811"/>
          <a:stretch>
            <a:fillRect/>
          </a:stretch>
        </p:blipFill>
        <p:spPr>
          <a:xfrm>
            <a:off x="1558925" y="1828800"/>
            <a:ext cx="1981197" cy="1783557"/>
          </a:xfrm>
          <a:prstGeom prst="rect">
            <a:avLst/>
          </a:prstGeom>
        </p:spPr>
      </p:pic>
      <p:graphicFrame>
        <p:nvGraphicFramePr>
          <p:cNvPr id="99336" name="Object 8"/>
          <p:cNvGraphicFramePr>
            <a:graphicFrameLocks noChangeAspect="1"/>
          </p:cNvGraphicFramePr>
          <p:nvPr/>
        </p:nvGraphicFramePr>
        <p:xfrm>
          <a:off x="6824663" y="3200400"/>
          <a:ext cx="947737" cy="460375"/>
        </p:xfrm>
        <a:graphic>
          <a:graphicData uri="http://schemas.openxmlformats.org/presentationml/2006/ole">
            <p:oleObj spid="_x0000_s99336" name="Equation" r:id="rId6" imgW="469800" imgH="228600" progId="Equation.3">
              <p:embed/>
            </p:oleObj>
          </a:graphicData>
        </a:graphic>
      </p:graphicFrame>
      <p:grpSp>
        <p:nvGrpSpPr>
          <p:cNvPr id="29" name="Group 28"/>
          <p:cNvGrpSpPr/>
          <p:nvPr/>
        </p:nvGrpSpPr>
        <p:grpSpPr>
          <a:xfrm>
            <a:off x="1066800" y="3962400"/>
            <a:ext cx="7162800" cy="2667000"/>
            <a:chOff x="1447800" y="4038600"/>
            <a:chExt cx="7162800" cy="2667000"/>
          </a:xfrm>
        </p:grpSpPr>
        <p:sp>
          <p:nvSpPr>
            <p:cNvPr id="16" name="Rectangle 15"/>
            <p:cNvSpPr/>
            <p:nvPr/>
          </p:nvSpPr>
          <p:spPr>
            <a:xfrm>
              <a:off x="2819400" y="4342605"/>
              <a:ext cx="1828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24200" y="4583667"/>
              <a:ext cx="1295400" cy="369332"/>
            </a:xfrm>
            <a:prstGeom prst="rect">
              <a:avLst/>
            </a:prstGeom>
            <a:noFill/>
          </p:spPr>
          <p:txBody>
            <a:bodyPr wrap="square" rtlCol="0">
              <a:spAutoFit/>
            </a:bodyPr>
            <a:lstStyle/>
            <a:p>
              <a:r>
                <a:rPr lang="en-US" dirty="0" smtClean="0"/>
                <a:t>Simulations</a:t>
              </a:r>
              <a:endParaRPr lang="en-US" dirty="0"/>
            </a:p>
          </p:txBody>
        </p:sp>
        <p:sp>
          <p:nvSpPr>
            <p:cNvPr id="18" name="Rectangle 17"/>
            <p:cNvSpPr/>
            <p:nvPr/>
          </p:nvSpPr>
          <p:spPr>
            <a:xfrm>
              <a:off x="6172200" y="4342605"/>
              <a:ext cx="1828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05600" y="4571999"/>
              <a:ext cx="838200" cy="369332"/>
            </a:xfrm>
            <a:prstGeom prst="rect">
              <a:avLst/>
            </a:prstGeom>
            <a:noFill/>
          </p:spPr>
          <p:txBody>
            <a:bodyPr wrap="square" rtlCol="0">
              <a:spAutoFit/>
            </a:bodyPr>
            <a:lstStyle/>
            <a:p>
              <a:r>
                <a:rPr lang="en-US" dirty="0" smtClean="0"/>
                <a:t>Model</a:t>
              </a:r>
              <a:endParaRPr lang="en-US" dirty="0"/>
            </a:p>
          </p:txBody>
        </p:sp>
        <p:cxnSp>
          <p:nvCxnSpPr>
            <p:cNvPr id="20" name="Straight Arrow Connector 19"/>
            <p:cNvCxnSpPr>
              <a:endCxn id="16" idx="1"/>
            </p:cNvCxnSpPr>
            <p:nvPr/>
          </p:nvCxnSpPr>
          <p:spPr>
            <a:xfrm>
              <a:off x="1600200" y="4761705"/>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a:endCxn id="18" idx="1"/>
            </p:cNvCxnSpPr>
            <p:nvPr/>
          </p:nvCxnSpPr>
          <p:spPr>
            <a:xfrm>
              <a:off x="4648200" y="4761705"/>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
            <p:cNvGraphicFramePr>
              <a:graphicFrameLocks noChangeAspect="1"/>
            </p:cNvGraphicFramePr>
            <p:nvPr/>
          </p:nvGraphicFramePr>
          <p:xfrm>
            <a:off x="5181600" y="4365624"/>
            <a:ext cx="384175" cy="358775"/>
          </p:xfrm>
          <a:graphic>
            <a:graphicData uri="http://schemas.openxmlformats.org/presentationml/2006/ole">
              <p:oleObj spid="_x0000_s99337" name="Equation" r:id="rId7" imgW="190440" imgH="177480" progId="Equation.3">
                <p:embed/>
              </p:oleObj>
            </a:graphicData>
          </a:graphic>
        </p:graphicFrame>
        <p:graphicFrame>
          <p:nvGraphicFramePr>
            <p:cNvPr id="23" name="Object 3"/>
            <p:cNvGraphicFramePr>
              <a:graphicFrameLocks noChangeAspect="1"/>
            </p:cNvGraphicFramePr>
            <p:nvPr/>
          </p:nvGraphicFramePr>
          <p:xfrm>
            <a:off x="1676400" y="4267199"/>
            <a:ext cx="1154112" cy="484188"/>
          </p:xfrm>
          <a:graphic>
            <a:graphicData uri="http://schemas.openxmlformats.org/presentationml/2006/ole">
              <p:oleObj spid="_x0000_s99338" name="Equation" r:id="rId8" imgW="571320" imgH="241200" progId="Equation.3">
                <p:embed/>
              </p:oleObj>
            </a:graphicData>
          </a:graphic>
        </p:graphicFrame>
        <p:cxnSp>
          <p:nvCxnSpPr>
            <p:cNvPr id="24" name="Straight Connector 23"/>
            <p:cNvCxnSpPr>
              <a:stCxn id="18" idx="2"/>
            </p:cNvCxnSpPr>
            <p:nvPr/>
          </p:nvCxnSpPr>
          <p:spPr>
            <a:xfrm rot="5400000">
              <a:off x="6400800" y="5866605"/>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3810000" y="6552405"/>
              <a:ext cx="32766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124994" y="5866605"/>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9339" name="Object 11"/>
            <p:cNvGraphicFramePr>
              <a:graphicFrameLocks noChangeAspect="1"/>
            </p:cNvGraphicFramePr>
            <p:nvPr/>
          </p:nvGraphicFramePr>
          <p:xfrm>
            <a:off x="5257800" y="6095999"/>
            <a:ext cx="641350" cy="357187"/>
          </p:xfrm>
          <a:graphic>
            <a:graphicData uri="http://schemas.openxmlformats.org/presentationml/2006/ole">
              <p:oleObj spid="_x0000_s99339" name="Equation" r:id="rId9" imgW="317160" imgH="177480" progId="Equation.3">
                <p:embed/>
              </p:oleObj>
            </a:graphicData>
          </a:graphic>
        </p:graphicFrame>
        <p:sp>
          <p:nvSpPr>
            <p:cNvPr id="27" name="Rectangle 26"/>
            <p:cNvSpPr/>
            <p:nvPr/>
          </p:nvSpPr>
          <p:spPr>
            <a:xfrm>
              <a:off x="1447800" y="4038600"/>
              <a:ext cx="7162800" cy="2667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6172200" y="1676400"/>
            <a:ext cx="2209800" cy="2057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752600" y="990600"/>
            <a:ext cx="5943600" cy="533400"/>
          </a:xfrm>
          <a:prstGeom prst="rect">
            <a:avLst/>
          </a:prstGeom>
          <a:solidFill>
            <a:srgbClr val="FFFF00"/>
          </a:solidFill>
          <a:ln>
            <a:solidFill>
              <a:schemeClr val="tx1"/>
            </a:solidFill>
          </a:ln>
        </p:spPr>
        <p:txBody>
          <a:bodyPr wrap="square" rtlCol="0">
            <a:spAutoFit/>
          </a:bodyPr>
          <a:lstStyle/>
          <a:p>
            <a:r>
              <a:rPr lang="en-US" sz="2800" dirty="0" smtClean="0"/>
              <a:t>We simulate </a:t>
            </a:r>
            <a:r>
              <a:rPr lang="en-US" sz="2800" dirty="0" smtClean="0"/>
              <a:t>the       for </a:t>
            </a:r>
            <a:r>
              <a:rPr lang="en-US" sz="2800" dirty="0" smtClean="0"/>
              <a:t>a given </a:t>
            </a:r>
            <a:r>
              <a:rPr lang="en-US" sz="2800" dirty="0" smtClean="0"/>
              <a:t>material</a:t>
            </a:r>
            <a:endParaRPr lang="en-US" dirty="0"/>
          </a:p>
        </p:txBody>
      </p:sp>
      <p:graphicFrame>
        <p:nvGraphicFramePr>
          <p:cNvPr id="99331" name="Object 3"/>
          <p:cNvGraphicFramePr>
            <a:graphicFrameLocks noChangeAspect="1"/>
          </p:cNvGraphicFramePr>
          <p:nvPr/>
        </p:nvGraphicFramePr>
        <p:xfrm>
          <a:off x="4267200" y="1020763"/>
          <a:ext cx="384175" cy="427037"/>
        </p:xfrm>
        <a:graphic>
          <a:graphicData uri="http://schemas.openxmlformats.org/presentationml/2006/ole">
            <p:oleObj spid="_x0000_s99331" name="Equation" r:id="rId10" imgW="190440" imgH="17748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438"/>
            <a:ext cx="8229600" cy="639762"/>
          </a:xfrm>
          <a:ln>
            <a:solidFill>
              <a:schemeClr val="accent1"/>
            </a:solidFill>
          </a:ln>
        </p:spPr>
        <p:txBody>
          <a:bodyPr>
            <a:normAutofit fontScale="90000"/>
          </a:bodyPr>
          <a:lstStyle/>
          <a:p>
            <a:r>
              <a:rPr lang="en-US" sz="3600" dirty="0" smtClean="0"/>
              <a:t>Validation of the method via 3D EM simulations</a:t>
            </a:r>
            <a:endParaRPr lang="en-US" sz="3600" dirty="0"/>
          </a:p>
        </p:txBody>
      </p:sp>
      <p:grpSp>
        <p:nvGrpSpPr>
          <p:cNvPr id="47" name="Group 46"/>
          <p:cNvGrpSpPr/>
          <p:nvPr/>
        </p:nvGrpSpPr>
        <p:grpSpPr>
          <a:xfrm>
            <a:off x="5943600" y="1600200"/>
            <a:ext cx="2819400" cy="4724400"/>
            <a:chOff x="5943600" y="1600200"/>
            <a:chExt cx="2819400" cy="4724400"/>
          </a:xfrm>
        </p:grpSpPr>
        <p:sp>
          <p:nvSpPr>
            <p:cNvPr id="21" name="Rectangle 20"/>
            <p:cNvSpPr/>
            <p:nvPr/>
          </p:nvSpPr>
          <p:spPr>
            <a:xfrm>
              <a:off x="6248400" y="1930460"/>
              <a:ext cx="2286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48400" y="5692775"/>
              <a:ext cx="228600" cy="2286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43600" y="1600200"/>
              <a:ext cx="2819400" cy="472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172200" y="2514600"/>
              <a:ext cx="2362200" cy="2800767"/>
            </a:xfrm>
            <a:prstGeom prst="rect">
              <a:avLst/>
            </a:prstGeom>
            <a:noFill/>
            <a:ln>
              <a:solidFill>
                <a:schemeClr val="tx2"/>
              </a:solidFill>
            </a:ln>
          </p:spPr>
          <p:txBody>
            <a:bodyPr wrap="square" rtlCol="0">
              <a:spAutoFit/>
            </a:bodyPr>
            <a:lstStyle/>
            <a:p>
              <a:pPr algn="just"/>
              <a:r>
                <a:rPr lang="en-US" sz="1600" dirty="0" smtClean="0"/>
                <a:t>The output data of the simulation is the complex S11. Using the simulated S11 we obtained from the </a:t>
              </a:r>
              <a:r>
                <a:rPr lang="en-US" sz="1600" dirty="0" err="1" smtClean="0"/>
                <a:t>trasmission</a:t>
              </a:r>
              <a:r>
                <a:rPr lang="en-US" sz="1600" dirty="0" smtClean="0"/>
                <a:t> line model the  characteristic of the material.</a:t>
              </a:r>
            </a:p>
            <a:p>
              <a:pPr algn="just"/>
              <a:r>
                <a:rPr lang="en-US" sz="1600" dirty="0" smtClean="0"/>
                <a:t>In principle the method should work very well also if we use the measured S11.      </a:t>
              </a:r>
              <a:endParaRPr lang="en-US" sz="1600" dirty="0"/>
            </a:p>
          </p:txBody>
        </p:sp>
        <p:graphicFrame>
          <p:nvGraphicFramePr>
            <p:cNvPr id="100354" name="Object 2"/>
            <p:cNvGraphicFramePr>
              <a:graphicFrameLocks noChangeAspect="1"/>
            </p:cNvGraphicFramePr>
            <p:nvPr/>
          </p:nvGraphicFramePr>
          <p:xfrm>
            <a:off x="6934200" y="1752600"/>
            <a:ext cx="1101725" cy="511175"/>
          </p:xfrm>
          <a:graphic>
            <a:graphicData uri="http://schemas.openxmlformats.org/presentationml/2006/ole">
              <p:oleObj spid="_x0000_s100354" name="Equation" r:id="rId3" imgW="545760" imgH="253800" progId="Equation.3">
                <p:embed/>
              </p:oleObj>
            </a:graphicData>
          </a:graphic>
        </p:graphicFrame>
        <p:graphicFrame>
          <p:nvGraphicFramePr>
            <p:cNvPr id="100355" name="Object 3"/>
            <p:cNvGraphicFramePr>
              <a:graphicFrameLocks noChangeAspect="1"/>
            </p:cNvGraphicFramePr>
            <p:nvPr/>
          </p:nvGraphicFramePr>
          <p:xfrm>
            <a:off x="6950075" y="5562600"/>
            <a:ext cx="1203325" cy="511175"/>
          </p:xfrm>
          <a:graphic>
            <a:graphicData uri="http://schemas.openxmlformats.org/presentationml/2006/ole">
              <p:oleObj spid="_x0000_s100355" name="Equation" r:id="rId4" imgW="596880" imgH="253800" progId="Equation.3">
                <p:embed/>
              </p:oleObj>
            </a:graphicData>
          </a:graphic>
        </p:graphicFrame>
      </p:grpSp>
      <p:pic>
        <p:nvPicPr>
          <p:cNvPr id="46" name="Content Placeholder 45" descr="Picture1.tif"/>
          <p:cNvPicPr>
            <a:picLocks noGrp="1" noChangeAspect="1"/>
          </p:cNvPicPr>
          <p:nvPr>
            <p:ph idx="1"/>
          </p:nvPr>
        </p:nvPicPr>
        <p:blipFill>
          <a:blip r:embed="rId5" cstate="print"/>
          <a:stretch>
            <a:fillRect/>
          </a:stretch>
        </p:blipFill>
        <p:spPr>
          <a:xfrm>
            <a:off x="228600" y="1210056"/>
            <a:ext cx="5443728" cy="541934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Overview</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solidFill>
                  <a:srgbClr val="FF0000"/>
                </a:solidFill>
              </a:rPr>
              <a:t>Introduction and motivations</a:t>
            </a:r>
          </a:p>
          <a:p>
            <a:pPr>
              <a:buNone/>
            </a:pPr>
            <a:endParaRPr lang="en-US" dirty="0" smtClean="0"/>
          </a:p>
          <a:p>
            <a:r>
              <a:rPr lang="en-US" dirty="0" smtClean="0"/>
              <a:t>Simulation models</a:t>
            </a:r>
          </a:p>
          <a:p>
            <a:endParaRPr lang="en-US" dirty="0"/>
          </a:p>
          <a:p>
            <a:r>
              <a:rPr lang="en-US" dirty="0" smtClean="0"/>
              <a:t>Comparing C-magnet and </a:t>
            </a:r>
            <a:r>
              <a:rPr lang="en-US" dirty="0" err="1" smtClean="0"/>
              <a:t>Tsutsui</a:t>
            </a:r>
            <a:r>
              <a:rPr lang="en-US" dirty="0" smtClean="0"/>
              <a:t> model</a:t>
            </a:r>
          </a:p>
          <a:p>
            <a:endParaRPr lang="en-US" dirty="0"/>
          </a:p>
          <a:p>
            <a:r>
              <a:rPr lang="en-US" dirty="0" smtClean="0"/>
              <a:t>Conclusions, future steps and open issues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a:ln>
            <a:solidFill>
              <a:schemeClr val="accent1"/>
            </a:solidFill>
          </a:ln>
        </p:spPr>
        <p:txBody>
          <a:bodyPr>
            <a:normAutofit fontScale="90000"/>
          </a:bodyPr>
          <a:lstStyle/>
          <a:p>
            <a:r>
              <a:rPr lang="en-US" sz="2800" dirty="0" smtClean="0"/>
              <a:t>Improving measurements: using a sample well known</a:t>
            </a:r>
            <a:endParaRPr lang="en-US" sz="2800" dirty="0"/>
          </a:p>
        </p:txBody>
      </p:sp>
      <p:sp>
        <p:nvSpPr>
          <p:cNvPr id="44" name="TextBox 43"/>
          <p:cNvSpPr txBox="1"/>
          <p:nvPr/>
        </p:nvSpPr>
        <p:spPr>
          <a:xfrm>
            <a:off x="503238" y="5943600"/>
            <a:ext cx="4267200" cy="461665"/>
          </a:xfrm>
          <a:prstGeom prst="rect">
            <a:avLst/>
          </a:prstGeom>
          <a:solidFill>
            <a:srgbClr val="FFFF00"/>
          </a:solidFill>
          <a:ln>
            <a:solidFill>
              <a:schemeClr val="tx1"/>
            </a:solidFill>
          </a:ln>
        </p:spPr>
        <p:txBody>
          <a:bodyPr wrap="square" rtlCol="0">
            <a:spAutoFit/>
          </a:bodyPr>
          <a:lstStyle/>
          <a:p>
            <a:r>
              <a:rPr lang="en-US" sz="2400" dirty="0" smtClean="0"/>
              <a:t>The measurements are correct</a:t>
            </a:r>
            <a:endParaRPr lang="en-US" sz="2400" dirty="0"/>
          </a:p>
        </p:txBody>
      </p:sp>
      <p:graphicFrame>
        <p:nvGraphicFramePr>
          <p:cNvPr id="102404" name="Object 4"/>
          <p:cNvGraphicFramePr>
            <a:graphicFrameLocks noChangeAspect="1"/>
          </p:cNvGraphicFramePr>
          <p:nvPr/>
        </p:nvGraphicFramePr>
        <p:xfrm>
          <a:off x="7056438" y="5924550"/>
          <a:ext cx="1554162" cy="476250"/>
        </p:xfrm>
        <a:graphic>
          <a:graphicData uri="http://schemas.openxmlformats.org/presentationml/2006/ole">
            <p:oleObj spid="_x0000_s102404" name="Equation" r:id="rId3" imgW="622080" imgH="190440" progId="Equation.3">
              <p:embed/>
            </p:oleObj>
          </a:graphicData>
        </a:graphic>
      </p:graphicFrame>
      <p:sp>
        <p:nvSpPr>
          <p:cNvPr id="47" name="Left-Right Arrow 46"/>
          <p:cNvSpPr/>
          <p:nvPr/>
        </p:nvSpPr>
        <p:spPr>
          <a:xfrm>
            <a:off x="5151438" y="5791200"/>
            <a:ext cx="1676400" cy="7620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81000" y="1524000"/>
            <a:ext cx="8382000" cy="3886200"/>
            <a:chOff x="381000" y="1524000"/>
            <a:chExt cx="8382000" cy="3886200"/>
          </a:xfrm>
        </p:grpSpPr>
        <p:sp>
          <p:nvSpPr>
            <p:cNvPr id="4" name="Rectangle 3"/>
            <p:cNvSpPr/>
            <p:nvPr/>
          </p:nvSpPr>
          <p:spPr>
            <a:xfrm>
              <a:off x="685800" y="3962399"/>
              <a:ext cx="1828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4202667"/>
              <a:ext cx="1676400" cy="369332"/>
            </a:xfrm>
            <a:prstGeom prst="rect">
              <a:avLst/>
            </a:prstGeom>
            <a:noFill/>
          </p:spPr>
          <p:txBody>
            <a:bodyPr wrap="square" rtlCol="0">
              <a:spAutoFit/>
            </a:bodyPr>
            <a:lstStyle/>
            <a:p>
              <a:r>
                <a:rPr lang="en-US" dirty="0" smtClean="0"/>
                <a:t>Measurements</a:t>
              </a:r>
              <a:endParaRPr lang="en-US" dirty="0"/>
            </a:p>
          </p:txBody>
        </p:sp>
        <p:cxnSp>
          <p:nvCxnSpPr>
            <p:cNvPr id="13" name="Straight Arrow Connector 12"/>
            <p:cNvCxnSpPr>
              <a:stCxn id="4" idx="3"/>
            </p:cNvCxnSpPr>
            <p:nvPr/>
          </p:nvCxnSpPr>
          <p:spPr>
            <a:xfrm>
              <a:off x="2514600" y="4381499"/>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2402" name="Object 2"/>
            <p:cNvGraphicFramePr>
              <a:graphicFrameLocks noChangeAspect="1"/>
            </p:cNvGraphicFramePr>
            <p:nvPr/>
          </p:nvGraphicFramePr>
          <p:xfrm>
            <a:off x="2895600" y="4038600"/>
            <a:ext cx="384175" cy="358775"/>
          </p:xfrm>
          <a:graphic>
            <a:graphicData uri="http://schemas.openxmlformats.org/presentationml/2006/ole">
              <p:oleObj spid="_x0000_s102402" name="Equation" r:id="rId4" imgW="190440" imgH="177480" progId="Equation.3">
                <p:embed/>
              </p:oleObj>
            </a:graphicData>
          </a:graphic>
        </p:graphicFrame>
        <p:sp>
          <p:nvSpPr>
            <p:cNvPr id="19" name="TextBox 18"/>
            <p:cNvSpPr txBox="1"/>
            <p:nvPr/>
          </p:nvSpPr>
          <p:spPr>
            <a:xfrm>
              <a:off x="1752600" y="1676400"/>
              <a:ext cx="5867400" cy="461665"/>
            </a:xfrm>
            <a:prstGeom prst="rect">
              <a:avLst/>
            </a:prstGeom>
            <a:noFill/>
            <a:ln>
              <a:solidFill>
                <a:srgbClr val="FF0000"/>
              </a:solidFill>
            </a:ln>
          </p:spPr>
          <p:txBody>
            <a:bodyPr wrap="square" rtlCol="0">
              <a:spAutoFit/>
            </a:bodyPr>
            <a:lstStyle/>
            <a:p>
              <a:r>
                <a:rPr lang="en-US" sz="2400" dirty="0" smtClean="0"/>
                <a:t>We can be confident about the simulated S11</a:t>
              </a:r>
              <a:endParaRPr lang="en-US" sz="2400" dirty="0"/>
            </a:p>
          </p:txBody>
        </p:sp>
        <p:sp>
          <p:nvSpPr>
            <p:cNvPr id="24" name="Rectangle 23"/>
            <p:cNvSpPr/>
            <p:nvPr/>
          </p:nvSpPr>
          <p:spPr>
            <a:xfrm>
              <a:off x="3124200" y="2666205"/>
              <a:ext cx="1828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29000" y="2907267"/>
              <a:ext cx="1295400" cy="369332"/>
            </a:xfrm>
            <a:prstGeom prst="rect">
              <a:avLst/>
            </a:prstGeom>
            <a:noFill/>
          </p:spPr>
          <p:txBody>
            <a:bodyPr wrap="square" rtlCol="0">
              <a:spAutoFit/>
            </a:bodyPr>
            <a:lstStyle/>
            <a:p>
              <a:r>
                <a:rPr lang="en-US" dirty="0" smtClean="0"/>
                <a:t>Simulations</a:t>
              </a:r>
              <a:endParaRPr lang="en-US" dirty="0"/>
            </a:p>
          </p:txBody>
        </p:sp>
        <p:sp>
          <p:nvSpPr>
            <p:cNvPr id="26" name="Rectangle 25"/>
            <p:cNvSpPr/>
            <p:nvPr/>
          </p:nvSpPr>
          <p:spPr>
            <a:xfrm>
              <a:off x="6477000" y="2666205"/>
              <a:ext cx="1828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010400" y="2895599"/>
              <a:ext cx="838200" cy="369332"/>
            </a:xfrm>
            <a:prstGeom prst="rect">
              <a:avLst/>
            </a:prstGeom>
            <a:noFill/>
          </p:spPr>
          <p:txBody>
            <a:bodyPr wrap="square" rtlCol="0">
              <a:spAutoFit/>
            </a:bodyPr>
            <a:lstStyle/>
            <a:p>
              <a:r>
                <a:rPr lang="en-US" dirty="0" smtClean="0"/>
                <a:t>Model</a:t>
              </a:r>
              <a:endParaRPr lang="en-US" dirty="0"/>
            </a:p>
          </p:txBody>
        </p:sp>
        <p:cxnSp>
          <p:nvCxnSpPr>
            <p:cNvPr id="29" name="Straight Arrow Connector 28"/>
            <p:cNvCxnSpPr>
              <a:endCxn id="24" idx="1"/>
            </p:cNvCxnSpPr>
            <p:nvPr/>
          </p:nvCxnSpPr>
          <p:spPr>
            <a:xfrm>
              <a:off x="1905000" y="3085305"/>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a:endCxn id="26" idx="1"/>
            </p:cNvCxnSpPr>
            <p:nvPr/>
          </p:nvCxnSpPr>
          <p:spPr>
            <a:xfrm>
              <a:off x="4953000" y="3085305"/>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2"/>
            <p:cNvGraphicFramePr>
              <a:graphicFrameLocks noChangeAspect="1"/>
            </p:cNvGraphicFramePr>
            <p:nvPr/>
          </p:nvGraphicFramePr>
          <p:xfrm>
            <a:off x="5372100" y="2667000"/>
            <a:ext cx="614363" cy="384175"/>
          </p:xfrm>
          <a:graphic>
            <a:graphicData uri="http://schemas.openxmlformats.org/presentationml/2006/ole">
              <p:oleObj spid="_x0000_s102405" name="Equation" r:id="rId5" imgW="304560" imgH="190440" progId="Equation.3">
                <p:embed/>
              </p:oleObj>
            </a:graphicData>
          </a:graphic>
        </p:graphicFrame>
        <p:graphicFrame>
          <p:nvGraphicFramePr>
            <p:cNvPr id="32" name="Object 3"/>
            <p:cNvGraphicFramePr>
              <a:graphicFrameLocks noChangeAspect="1"/>
            </p:cNvGraphicFramePr>
            <p:nvPr/>
          </p:nvGraphicFramePr>
          <p:xfrm>
            <a:off x="1893888" y="2590799"/>
            <a:ext cx="1154112" cy="484188"/>
          </p:xfrm>
          <a:graphic>
            <a:graphicData uri="http://schemas.openxmlformats.org/presentationml/2006/ole">
              <p:oleObj spid="_x0000_s102406" name="Equation" r:id="rId6" imgW="571320" imgH="241200" progId="Equation.3">
                <p:embed/>
              </p:oleObj>
            </a:graphicData>
          </a:graphic>
        </p:graphicFrame>
        <p:cxnSp>
          <p:nvCxnSpPr>
            <p:cNvPr id="33" name="Straight Connector 32"/>
            <p:cNvCxnSpPr>
              <a:stCxn id="26" idx="2"/>
            </p:cNvCxnSpPr>
            <p:nvPr/>
          </p:nvCxnSpPr>
          <p:spPr>
            <a:xfrm rot="5400000">
              <a:off x="6705600" y="4190205"/>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114800" y="4876005"/>
              <a:ext cx="32766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429794" y="4190205"/>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11"/>
            <p:cNvGraphicFramePr>
              <a:graphicFrameLocks noChangeAspect="1"/>
            </p:cNvGraphicFramePr>
            <p:nvPr/>
          </p:nvGraphicFramePr>
          <p:xfrm>
            <a:off x="5562600" y="4519613"/>
            <a:ext cx="641350" cy="357187"/>
          </p:xfrm>
          <a:graphic>
            <a:graphicData uri="http://schemas.openxmlformats.org/presentationml/2006/ole">
              <p:oleObj spid="_x0000_s102407" name="Equation" r:id="rId7" imgW="317160" imgH="177480" progId="Equation.3">
                <p:embed/>
              </p:oleObj>
            </a:graphicData>
          </a:graphic>
        </p:graphicFrame>
        <p:sp>
          <p:nvSpPr>
            <p:cNvPr id="38" name="Rectangle 37"/>
            <p:cNvSpPr/>
            <p:nvPr/>
          </p:nvSpPr>
          <p:spPr>
            <a:xfrm>
              <a:off x="381000" y="1524000"/>
              <a:ext cx="8382000" cy="3886200"/>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Overview</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Introduction and motivations</a:t>
            </a:r>
          </a:p>
          <a:p>
            <a:pPr>
              <a:buNone/>
            </a:pPr>
            <a:endParaRPr lang="en-US" dirty="0" smtClean="0"/>
          </a:p>
          <a:p>
            <a:r>
              <a:rPr lang="en-US" dirty="0" smtClean="0"/>
              <a:t>Simulation models</a:t>
            </a:r>
          </a:p>
          <a:p>
            <a:endParaRPr lang="en-US" dirty="0"/>
          </a:p>
          <a:p>
            <a:r>
              <a:rPr lang="en-US" dirty="0" smtClean="0">
                <a:solidFill>
                  <a:srgbClr val="FF0000"/>
                </a:solidFill>
              </a:rPr>
              <a:t>Comparing C-magnet and </a:t>
            </a:r>
            <a:r>
              <a:rPr lang="en-US" dirty="0" err="1" smtClean="0">
                <a:solidFill>
                  <a:srgbClr val="FF0000"/>
                </a:solidFill>
              </a:rPr>
              <a:t>Tsutsui</a:t>
            </a:r>
            <a:r>
              <a:rPr lang="en-US" dirty="0" smtClean="0">
                <a:solidFill>
                  <a:srgbClr val="FF0000"/>
                </a:solidFill>
              </a:rPr>
              <a:t> model</a:t>
            </a:r>
          </a:p>
          <a:p>
            <a:endParaRPr lang="en-US" dirty="0"/>
          </a:p>
          <a:p>
            <a:r>
              <a:rPr lang="en-US" dirty="0" smtClean="0"/>
              <a:t>Conclusions, future steps and open issues</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762000"/>
          </a:xfrm>
          <a:ln>
            <a:solidFill>
              <a:schemeClr val="tx1"/>
            </a:solidFill>
          </a:ln>
        </p:spPr>
        <p:txBody>
          <a:bodyPr>
            <a:normAutofit/>
          </a:bodyPr>
          <a:lstStyle/>
          <a:p>
            <a:r>
              <a:rPr lang="en-US" dirty="0" smtClean="0"/>
              <a:t>Comparing the two models</a:t>
            </a:r>
            <a:endParaRPr lang="en-US" dirty="0"/>
          </a:p>
        </p:txBody>
      </p:sp>
      <p:sp>
        <p:nvSpPr>
          <p:cNvPr id="7" name="TextBox 6"/>
          <p:cNvSpPr txBox="1"/>
          <p:nvPr/>
        </p:nvSpPr>
        <p:spPr>
          <a:xfrm>
            <a:off x="152400" y="5782270"/>
            <a:ext cx="8763000" cy="923330"/>
          </a:xfrm>
          <a:prstGeom prst="rect">
            <a:avLst/>
          </a:prstGeom>
          <a:solidFill>
            <a:srgbClr val="FFFF00"/>
          </a:solidFill>
          <a:ln>
            <a:solidFill>
              <a:schemeClr val="tx1"/>
            </a:solidFill>
          </a:ln>
        </p:spPr>
        <p:txBody>
          <a:bodyPr wrap="square" rtlCol="0">
            <a:spAutoFit/>
          </a:bodyPr>
          <a:lstStyle/>
          <a:p>
            <a:pPr algn="just"/>
            <a:r>
              <a:rPr lang="en-US" dirty="0" smtClean="0"/>
              <a:t>Using the C-magnet model in the transverse horizontal impedance a high peak at 40MHz appears. At low frequency the </a:t>
            </a:r>
            <a:r>
              <a:rPr lang="en-US" dirty="0" err="1" smtClean="0"/>
              <a:t>Tsutsui</a:t>
            </a:r>
            <a:r>
              <a:rPr lang="en-US" dirty="0" smtClean="0"/>
              <a:t> model is not able to estimate correctly the kicker impedance. The two models are in good agreement at high frequency (&gt;400MHz).</a:t>
            </a:r>
            <a:endParaRPr lang="en-US" dirty="0"/>
          </a:p>
        </p:txBody>
      </p:sp>
      <p:pic>
        <p:nvPicPr>
          <p:cNvPr id="8" name="Content Placeholder 7" descr="IKFTransverse_CMagnet.bmp"/>
          <p:cNvPicPr>
            <a:picLocks noGrp="1" noChangeAspect="1"/>
          </p:cNvPicPr>
          <p:nvPr>
            <p:ph idx="1"/>
          </p:nvPr>
        </p:nvPicPr>
        <p:blipFill>
          <a:blip r:embed="rId2" cstate="print"/>
          <a:srcRect t="8046"/>
          <a:stretch>
            <a:fillRect/>
          </a:stretch>
        </p:blipFill>
        <p:spPr>
          <a:xfrm>
            <a:off x="152400" y="1676400"/>
            <a:ext cx="8698230" cy="3962400"/>
          </a:xfrm>
        </p:spPr>
      </p:pic>
      <p:sp>
        <p:nvSpPr>
          <p:cNvPr id="9" name="TextBox 8"/>
          <p:cNvSpPr txBox="1"/>
          <p:nvPr/>
        </p:nvSpPr>
        <p:spPr>
          <a:xfrm>
            <a:off x="2209800" y="1307068"/>
            <a:ext cx="5943600" cy="369332"/>
          </a:xfrm>
          <a:prstGeom prst="rect">
            <a:avLst/>
          </a:prstGeom>
          <a:noFill/>
        </p:spPr>
        <p:txBody>
          <a:bodyPr wrap="square" rtlCol="0">
            <a:spAutoFit/>
          </a:bodyPr>
          <a:lstStyle/>
          <a:p>
            <a:r>
              <a:rPr lang="en-US" dirty="0" smtClean="0"/>
              <a:t>Real horizontal detuning impedance calculated at x=1 cm</a:t>
            </a:r>
            <a:endParaRPr lang="en-US" dirty="0"/>
          </a:p>
        </p:txBody>
      </p:sp>
      <p:pic>
        <p:nvPicPr>
          <p:cNvPr id="21" name="Picture 20" descr="Picture3.png"/>
          <p:cNvPicPr>
            <a:picLocks noChangeAspect="1"/>
          </p:cNvPicPr>
          <p:nvPr/>
        </p:nvPicPr>
        <p:blipFill>
          <a:blip r:embed="rId3" cstate="print"/>
          <a:stretch>
            <a:fillRect/>
          </a:stretch>
        </p:blipFill>
        <p:spPr>
          <a:xfrm>
            <a:off x="1905000" y="1981200"/>
            <a:ext cx="3879784" cy="12343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a:ln>
            <a:solidFill>
              <a:schemeClr val="tx1"/>
            </a:solidFill>
          </a:ln>
        </p:spPr>
        <p:txBody>
          <a:bodyPr>
            <a:normAutofit fontScale="90000"/>
          </a:bodyPr>
          <a:lstStyle/>
          <a:p>
            <a:r>
              <a:rPr lang="en-US" dirty="0" smtClean="0"/>
              <a:t>Comparing the two models</a:t>
            </a:r>
            <a:endParaRPr lang="en-US" dirty="0"/>
          </a:p>
        </p:txBody>
      </p:sp>
      <p:pic>
        <p:nvPicPr>
          <p:cNvPr id="5" name="Content Placeholder 4" descr="IKF_CMagnet_long.bmp"/>
          <p:cNvPicPr>
            <a:picLocks noGrp="1" noChangeAspect="1"/>
          </p:cNvPicPr>
          <p:nvPr>
            <p:ph idx="1"/>
          </p:nvPr>
        </p:nvPicPr>
        <p:blipFill>
          <a:blip r:embed="rId2" cstate="print"/>
          <a:srcRect t="8105"/>
          <a:stretch>
            <a:fillRect/>
          </a:stretch>
        </p:blipFill>
        <p:spPr>
          <a:xfrm>
            <a:off x="76200" y="838200"/>
            <a:ext cx="5723588" cy="2592045"/>
          </a:xfrm>
        </p:spPr>
      </p:pic>
      <p:sp>
        <p:nvSpPr>
          <p:cNvPr id="7" name="TextBox 6"/>
          <p:cNvSpPr txBox="1"/>
          <p:nvPr/>
        </p:nvSpPr>
        <p:spPr>
          <a:xfrm>
            <a:off x="76200" y="6412468"/>
            <a:ext cx="6629400" cy="369332"/>
          </a:xfrm>
          <a:prstGeom prst="rect">
            <a:avLst/>
          </a:prstGeom>
          <a:solidFill>
            <a:srgbClr val="FFFF00"/>
          </a:solidFill>
          <a:ln>
            <a:solidFill>
              <a:schemeClr val="tx1"/>
            </a:solidFill>
          </a:ln>
        </p:spPr>
        <p:txBody>
          <a:bodyPr wrap="square" rtlCol="0">
            <a:spAutoFit/>
          </a:bodyPr>
          <a:lstStyle/>
          <a:p>
            <a:pPr algn="just"/>
            <a:r>
              <a:rPr lang="en-US" dirty="0" smtClean="0"/>
              <a:t>We can see the peak also in the longitudinal and vertical impedance</a:t>
            </a:r>
            <a:endParaRPr lang="en-US" dirty="0"/>
          </a:p>
        </p:txBody>
      </p:sp>
      <p:pic>
        <p:nvPicPr>
          <p:cNvPr id="8" name="Content Placeholder 4" descr="IKF_CMagnet_vert.bmp"/>
          <p:cNvPicPr>
            <a:picLocks noChangeAspect="1"/>
          </p:cNvPicPr>
          <p:nvPr/>
        </p:nvPicPr>
        <p:blipFill>
          <a:blip r:embed="rId3" cstate="print"/>
          <a:srcRect t="7957"/>
          <a:stretch>
            <a:fillRect/>
          </a:stretch>
        </p:blipFill>
        <p:spPr>
          <a:xfrm>
            <a:off x="77168" y="3680460"/>
            <a:ext cx="5798820" cy="2644140"/>
          </a:xfrm>
          <a:prstGeom prst="rect">
            <a:avLst/>
          </a:prstGeom>
        </p:spPr>
      </p:pic>
      <p:sp>
        <p:nvSpPr>
          <p:cNvPr id="6" name="Rectangle 5"/>
          <p:cNvSpPr/>
          <p:nvPr/>
        </p:nvSpPr>
        <p:spPr>
          <a:xfrm>
            <a:off x="160988" y="4114800"/>
            <a:ext cx="152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401701" y="4517395"/>
            <a:ext cx="1219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Impedance [Ohm]</a:t>
            </a:r>
            <a:endParaRPr lang="en-US" sz="1100" dirty="0">
              <a:latin typeface="Times New Roman" pitchFamily="18" charset="0"/>
              <a:cs typeface="Times New Roman" pitchFamily="18" charset="0"/>
            </a:endParaRPr>
          </a:p>
        </p:txBody>
      </p:sp>
      <p:sp>
        <p:nvSpPr>
          <p:cNvPr id="10" name="TextBox 9"/>
          <p:cNvSpPr txBox="1"/>
          <p:nvPr/>
        </p:nvSpPr>
        <p:spPr>
          <a:xfrm>
            <a:off x="1608788" y="3395990"/>
            <a:ext cx="5181600" cy="261610"/>
          </a:xfrm>
          <a:prstGeom prst="rect">
            <a:avLst/>
          </a:prstGeom>
          <a:noFill/>
        </p:spPr>
        <p:txBody>
          <a:bodyPr wrap="square" rtlCol="0">
            <a:spAutoFit/>
          </a:bodyPr>
          <a:lstStyle/>
          <a:p>
            <a:r>
              <a:rPr lang="en-US" sz="1100" dirty="0" smtClean="0"/>
              <a:t>Real vertical detuning impedance calculated at y=0.5cm</a:t>
            </a:r>
            <a:endParaRPr lang="en-US" sz="1100" dirty="0"/>
          </a:p>
        </p:txBody>
      </p:sp>
      <p:pic>
        <p:nvPicPr>
          <p:cNvPr id="11" name="Picture 10" descr="Picture3.png"/>
          <p:cNvPicPr>
            <a:picLocks noChangeAspect="1"/>
          </p:cNvPicPr>
          <p:nvPr/>
        </p:nvPicPr>
        <p:blipFill>
          <a:blip r:embed="rId4" cstate="print"/>
          <a:stretch>
            <a:fillRect/>
          </a:stretch>
        </p:blipFill>
        <p:spPr>
          <a:xfrm>
            <a:off x="2827988" y="4724400"/>
            <a:ext cx="2715848" cy="864037"/>
          </a:xfrm>
          <a:prstGeom prst="rect">
            <a:avLst/>
          </a:prstGeom>
        </p:spPr>
      </p:pic>
      <p:sp>
        <p:nvSpPr>
          <p:cNvPr id="13" name="TextBox 12"/>
          <p:cNvSpPr txBox="1"/>
          <p:nvPr/>
        </p:nvSpPr>
        <p:spPr>
          <a:xfrm rot="10800000" flipV="1">
            <a:off x="2142188" y="652790"/>
            <a:ext cx="1905000" cy="261610"/>
          </a:xfrm>
          <a:prstGeom prst="rect">
            <a:avLst/>
          </a:prstGeom>
          <a:noFill/>
        </p:spPr>
        <p:txBody>
          <a:bodyPr wrap="square" rtlCol="0">
            <a:spAutoFit/>
          </a:bodyPr>
          <a:lstStyle/>
          <a:p>
            <a:r>
              <a:rPr lang="en-US" sz="1100" dirty="0" smtClean="0"/>
              <a:t>Real longitudinal impedance</a:t>
            </a:r>
            <a:endParaRPr lang="en-US" sz="1100" dirty="0"/>
          </a:p>
        </p:txBody>
      </p:sp>
      <p:pic>
        <p:nvPicPr>
          <p:cNvPr id="12" name="Picture 2"/>
          <p:cNvPicPr>
            <a:picLocks noChangeAspect="1" noChangeArrowheads="1"/>
          </p:cNvPicPr>
          <p:nvPr/>
        </p:nvPicPr>
        <p:blipFill>
          <a:blip r:embed="rId5" cstate="print"/>
          <a:srcRect l="4338" t="9494" r="11644"/>
          <a:stretch>
            <a:fillRect/>
          </a:stretch>
        </p:blipFill>
        <p:spPr bwMode="auto">
          <a:xfrm>
            <a:off x="6111249" y="2362200"/>
            <a:ext cx="2804151" cy="217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ln>
            <a:solidFill>
              <a:schemeClr val="tx1"/>
            </a:solidFill>
          </a:ln>
        </p:spPr>
        <p:txBody>
          <a:bodyPr>
            <a:normAutofit fontScale="90000"/>
          </a:bodyPr>
          <a:lstStyle/>
          <a:p>
            <a:r>
              <a:rPr lang="en-US" dirty="0" smtClean="0"/>
              <a:t>Comparing the two models</a:t>
            </a:r>
            <a:endParaRPr lang="en-US" dirty="0"/>
          </a:p>
        </p:txBody>
      </p:sp>
      <p:sp>
        <p:nvSpPr>
          <p:cNvPr id="6" name="TextBox 5"/>
          <p:cNvSpPr txBox="1"/>
          <p:nvPr/>
        </p:nvSpPr>
        <p:spPr>
          <a:xfrm>
            <a:off x="838200" y="6276201"/>
            <a:ext cx="7696200" cy="369332"/>
          </a:xfrm>
          <a:prstGeom prst="rect">
            <a:avLst/>
          </a:prstGeom>
          <a:solidFill>
            <a:srgbClr val="FFFF00"/>
          </a:solidFill>
          <a:ln>
            <a:solidFill>
              <a:schemeClr val="tx1"/>
            </a:solidFill>
          </a:ln>
        </p:spPr>
        <p:txBody>
          <a:bodyPr wrap="square" rtlCol="0">
            <a:spAutoFit/>
          </a:bodyPr>
          <a:lstStyle/>
          <a:p>
            <a:r>
              <a:rPr lang="en-US" dirty="0" smtClean="0"/>
              <a:t>The frequency of the peak at low frequency is related to the length of the kicker.</a:t>
            </a:r>
            <a:endParaRPr lang="en-US" dirty="0"/>
          </a:p>
        </p:txBody>
      </p:sp>
      <p:sp>
        <p:nvSpPr>
          <p:cNvPr id="8" name="TextBox 7"/>
          <p:cNvSpPr txBox="1"/>
          <p:nvPr/>
        </p:nvSpPr>
        <p:spPr>
          <a:xfrm>
            <a:off x="1447800" y="2438400"/>
            <a:ext cx="6629400" cy="369332"/>
          </a:xfrm>
          <a:prstGeom prst="rect">
            <a:avLst/>
          </a:prstGeom>
          <a:noFill/>
        </p:spPr>
        <p:txBody>
          <a:bodyPr wrap="square" rtlCol="0">
            <a:spAutoFit/>
          </a:bodyPr>
          <a:lstStyle/>
          <a:p>
            <a:r>
              <a:rPr lang="en-US" dirty="0" smtClean="0"/>
              <a:t>Real horizontal detuning impedance calculated at x=1cm: MKE 61651</a:t>
            </a:r>
            <a:endParaRPr lang="en-US" dirty="0"/>
          </a:p>
        </p:txBody>
      </p:sp>
      <p:pic>
        <p:nvPicPr>
          <p:cNvPr id="10" name="Content Placeholder 9" descr="MKE_detuning.bmp"/>
          <p:cNvPicPr>
            <a:picLocks noGrp="1" noChangeAspect="1"/>
          </p:cNvPicPr>
          <p:nvPr>
            <p:ph idx="1"/>
          </p:nvPr>
        </p:nvPicPr>
        <p:blipFill>
          <a:blip r:embed="rId2" cstate="print"/>
          <a:srcRect t="8753"/>
          <a:stretch>
            <a:fillRect/>
          </a:stretch>
        </p:blipFill>
        <p:spPr>
          <a:xfrm>
            <a:off x="947737" y="2883932"/>
            <a:ext cx="7248525" cy="3276600"/>
          </a:xfrm>
        </p:spPr>
      </p:pic>
      <p:pic>
        <p:nvPicPr>
          <p:cNvPr id="11" name="Picture 10" descr="Picture3.png"/>
          <p:cNvPicPr>
            <a:picLocks noChangeAspect="1"/>
          </p:cNvPicPr>
          <p:nvPr/>
        </p:nvPicPr>
        <p:blipFill>
          <a:blip r:embed="rId3" cstate="print"/>
          <a:stretch>
            <a:fillRect/>
          </a:stretch>
        </p:blipFill>
        <p:spPr>
          <a:xfrm>
            <a:off x="3048000" y="1066800"/>
            <a:ext cx="3879784" cy="123433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ln>
            <a:solidFill>
              <a:schemeClr val="tx1"/>
            </a:solidFill>
          </a:ln>
        </p:spPr>
        <p:txBody>
          <a:bodyPr>
            <a:normAutofit fontScale="90000"/>
          </a:bodyPr>
          <a:lstStyle/>
          <a:p>
            <a:r>
              <a:rPr lang="en-US" dirty="0" smtClean="0"/>
              <a:t>Comparing the two models</a:t>
            </a:r>
            <a:endParaRPr lang="en-US" dirty="0"/>
          </a:p>
        </p:txBody>
      </p:sp>
      <p:pic>
        <p:nvPicPr>
          <p:cNvPr id="5" name="Content Placeholder 4" descr="frequency peak.TIF"/>
          <p:cNvPicPr>
            <a:picLocks noGrp="1" noChangeAspect="1"/>
          </p:cNvPicPr>
          <p:nvPr>
            <p:ph idx="1"/>
          </p:nvPr>
        </p:nvPicPr>
        <p:blipFill>
          <a:blip r:embed="rId2" cstate="print"/>
          <a:srcRect l="8401" t="8418" r="9701" b="4034"/>
          <a:stretch>
            <a:fillRect/>
          </a:stretch>
        </p:blipFill>
        <p:spPr>
          <a:xfrm>
            <a:off x="2133600" y="1676400"/>
            <a:ext cx="4800600" cy="3962400"/>
          </a:xfrm>
        </p:spPr>
      </p:pic>
      <p:sp>
        <p:nvSpPr>
          <p:cNvPr id="7" name="TextBox 6"/>
          <p:cNvSpPr txBox="1"/>
          <p:nvPr/>
        </p:nvSpPr>
        <p:spPr>
          <a:xfrm>
            <a:off x="2133600" y="1219200"/>
            <a:ext cx="5029200" cy="381000"/>
          </a:xfrm>
          <a:prstGeom prst="rect">
            <a:avLst/>
          </a:prstGeom>
          <a:noFill/>
          <a:ln>
            <a:solidFill>
              <a:schemeClr val="tx1"/>
            </a:solidFill>
          </a:ln>
        </p:spPr>
        <p:txBody>
          <a:bodyPr wrap="square" rtlCol="0">
            <a:spAutoFit/>
          </a:bodyPr>
          <a:lstStyle/>
          <a:p>
            <a:r>
              <a:rPr lang="en-US" dirty="0" smtClean="0"/>
              <a:t>Frequency of the peak </a:t>
            </a:r>
            <a:r>
              <a:rPr lang="en-US" dirty="0" err="1" smtClean="0"/>
              <a:t>vs</a:t>
            </a:r>
            <a:r>
              <a:rPr lang="en-US" dirty="0" smtClean="0"/>
              <a:t> length in the MKE 61651</a:t>
            </a:r>
            <a:endParaRPr lang="en-US" dirty="0"/>
          </a:p>
        </p:txBody>
      </p:sp>
      <p:sp>
        <p:nvSpPr>
          <p:cNvPr id="8" name="TextBox 7"/>
          <p:cNvSpPr txBox="1"/>
          <p:nvPr/>
        </p:nvSpPr>
        <p:spPr>
          <a:xfrm>
            <a:off x="2514600" y="5943600"/>
            <a:ext cx="4419600" cy="369332"/>
          </a:xfrm>
          <a:prstGeom prst="rect">
            <a:avLst/>
          </a:prstGeom>
          <a:solidFill>
            <a:srgbClr val="FFFF00"/>
          </a:solidFill>
          <a:ln>
            <a:solidFill>
              <a:schemeClr val="tx1"/>
            </a:solidFill>
          </a:ln>
        </p:spPr>
        <p:txBody>
          <a:bodyPr wrap="square" rtlCol="0">
            <a:spAutoFit/>
          </a:bodyPr>
          <a:lstStyle/>
          <a:p>
            <a:r>
              <a:rPr lang="en-US" dirty="0" smtClean="0"/>
              <a:t>We have to use the real length of the kicker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a:ln>
            <a:solidFill>
              <a:schemeClr val="accent1"/>
            </a:solidFill>
          </a:ln>
        </p:spPr>
        <p:txBody>
          <a:bodyPr>
            <a:noAutofit/>
          </a:bodyPr>
          <a:lstStyle/>
          <a:p>
            <a:r>
              <a:rPr lang="en-US" sz="2800" dirty="0" smtClean="0"/>
              <a:t>Calculation of the impedance for the C-Magnet model in case of PML boundary in the longitudinal plane</a:t>
            </a:r>
            <a:endParaRPr lang="en-US" sz="2800" dirty="0"/>
          </a:p>
        </p:txBody>
      </p:sp>
      <p:graphicFrame>
        <p:nvGraphicFramePr>
          <p:cNvPr id="4" name="Object 3"/>
          <p:cNvGraphicFramePr>
            <a:graphicFrameLocks noChangeAspect="1"/>
          </p:cNvGraphicFramePr>
          <p:nvPr/>
        </p:nvGraphicFramePr>
        <p:xfrm>
          <a:off x="3418114" y="1079500"/>
          <a:ext cx="2677886" cy="520700"/>
        </p:xfrm>
        <a:graphic>
          <a:graphicData uri="http://schemas.openxmlformats.org/presentationml/2006/ole">
            <p:oleObj spid="_x0000_s58370" name="Equation" r:id="rId3" imgW="1371600" imgH="266400" progId="Equation.3">
              <p:embed/>
            </p:oleObj>
          </a:graphicData>
        </a:graphic>
      </p:graphicFrame>
      <p:sp>
        <p:nvSpPr>
          <p:cNvPr id="5" name="TextBox 4"/>
          <p:cNvSpPr txBox="1"/>
          <p:nvPr/>
        </p:nvSpPr>
        <p:spPr>
          <a:xfrm>
            <a:off x="228600" y="1702475"/>
            <a:ext cx="8534400" cy="2031325"/>
          </a:xfrm>
          <a:prstGeom prst="rect">
            <a:avLst/>
          </a:prstGeom>
          <a:solidFill>
            <a:srgbClr val="FFC000"/>
          </a:solidFill>
          <a:ln>
            <a:solidFill>
              <a:srgbClr val="00B050"/>
            </a:solidFill>
          </a:ln>
        </p:spPr>
        <p:txBody>
          <a:bodyPr wrap="square" rtlCol="0">
            <a:spAutoFit/>
          </a:bodyPr>
          <a:lstStyle/>
          <a:p>
            <a:pPr algn="just"/>
            <a:r>
              <a:rPr lang="en-US" dirty="0" smtClean="0"/>
              <a:t>Where	    is the low frequency impedance in a C-Magnet kicker model calculated using the </a:t>
            </a:r>
            <a:r>
              <a:rPr lang="en-US" dirty="0" err="1" smtClean="0"/>
              <a:t>Sacherer</a:t>
            </a:r>
            <a:r>
              <a:rPr lang="en-US" dirty="0" smtClean="0"/>
              <a:t> </a:t>
            </a:r>
            <a:r>
              <a:rPr lang="en-US" dirty="0" err="1" smtClean="0"/>
              <a:t>Nassibian</a:t>
            </a:r>
            <a:r>
              <a:rPr lang="en-US" dirty="0" smtClean="0"/>
              <a:t> formalism  and	       is the impedance calculated using the </a:t>
            </a:r>
            <a:r>
              <a:rPr lang="en-US" dirty="0" err="1" smtClean="0"/>
              <a:t>Tsutsui</a:t>
            </a:r>
            <a:r>
              <a:rPr lang="en-US" dirty="0" smtClean="0"/>
              <a:t> formalism.   </a:t>
            </a:r>
          </a:p>
          <a:p>
            <a:pPr algn="just"/>
            <a:r>
              <a:rPr lang="en-US" dirty="0" smtClean="0"/>
              <a:t>The </a:t>
            </a:r>
            <a:r>
              <a:rPr lang="en-US" dirty="0" err="1" smtClean="0"/>
              <a:t>Tsutsui</a:t>
            </a:r>
            <a:r>
              <a:rPr lang="en-US" dirty="0" smtClean="0"/>
              <a:t> impedance is calculated in H. </a:t>
            </a:r>
            <a:r>
              <a:rPr lang="en-US" dirty="0" err="1" smtClean="0"/>
              <a:t>Tsutsui</a:t>
            </a:r>
            <a:r>
              <a:rPr lang="en-US" dirty="0" smtClean="0"/>
              <a:t>. </a:t>
            </a:r>
            <a:r>
              <a:rPr lang="en-US" i="1" dirty="0" smtClean="0"/>
              <a:t>Transverse Coupling Impedance of a Simplified Ferrite Kicker Magnet Model.</a:t>
            </a:r>
            <a:r>
              <a:rPr lang="en-US" dirty="0" smtClean="0"/>
              <a:t> LHC Project Note 234, 2000. Instead we have to spend some word about the </a:t>
            </a:r>
            <a:r>
              <a:rPr lang="en-US" dirty="0" err="1" smtClean="0"/>
              <a:t>Sacherer</a:t>
            </a:r>
            <a:r>
              <a:rPr lang="en-US" dirty="0" smtClean="0"/>
              <a:t> </a:t>
            </a:r>
            <a:r>
              <a:rPr lang="en-US" dirty="0" err="1" smtClean="0"/>
              <a:t>Nassibian</a:t>
            </a:r>
            <a:r>
              <a:rPr lang="en-US" dirty="0" smtClean="0"/>
              <a:t> impedance.</a:t>
            </a:r>
          </a:p>
          <a:p>
            <a:pPr algn="just"/>
            <a:r>
              <a:rPr lang="en-US" dirty="0" smtClean="0"/>
              <a:t>This impedance is defined as:</a:t>
            </a:r>
            <a:endParaRPr lang="en-US" dirty="0"/>
          </a:p>
        </p:txBody>
      </p:sp>
      <p:graphicFrame>
        <p:nvGraphicFramePr>
          <p:cNvPr id="2051" name="Object 3"/>
          <p:cNvGraphicFramePr>
            <a:graphicFrameLocks noChangeAspect="1"/>
          </p:cNvGraphicFramePr>
          <p:nvPr/>
        </p:nvGraphicFramePr>
        <p:xfrm>
          <a:off x="990600" y="1697182"/>
          <a:ext cx="417095" cy="360218"/>
        </p:xfrm>
        <a:graphic>
          <a:graphicData uri="http://schemas.openxmlformats.org/presentationml/2006/ole">
            <p:oleObj spid="_x0000_s58371" name="Equation" r:id="rId4" imgW="279360" imgH="241200" progId="Equation.3">
              <p:embed/>
            </p:oleObj>
          </a:graphicData>
        </a:graphic>
      </p:graphicFrame>
      <p:graphicFrame>
        <p:nvGraphicFramePr>
          <p:cNvPr id="2052" name="Object 4"/>
          <p:cNvGraphicFramePr>
            <a:graphicFrameLocks noChangeAspect="1"/>
          </p:cNvGraphicFramePr>
          <p:nvPr/>
        </p:nvGraphicFramePr>
        <p:xfrm>
          <a:off x="3962400" y="1981200"/>
          <a:ext cx="417095" cy="304800"/>
        </p:xfrm>
        <a:graphic>
          <a:graphicData uri="http://schemas.openxmlformats.org/presentationml/2006/ole">
            <p:oleObj spid="_x0000_s58372" name="Equation" r:id="rId5" imgW="330120" imgH="241200" progId="Equation.3">
              <p:embed/>
            </p:oleObj>
          </a:graphicData>
        </a:graphic>
      </p:graphicFrame>
      <p:graphicFrame>
        <p:nvGraphicFramePr>
          <p:cNvPr id="8" name="Object 7"/>
          <p:cNvGraphicFramePr>
            <a:graphicFrameLocks noChangeAspect="1"/>
          </p:cNvGraphicFramePr>
          <p:nvPr/>
        </p:nvGraphicFramePr>
        <p:xfrm>
          <a:off x="3254375" y="3581400"/>
          <a:ext cx="3451225" cy="2398712"/>
        </p:xfrm>
        <a:graphic>
          <a:graphicData uri="http://schemas.openxmlformats.org/presentationml/2006/ole">
            <p:oleObj spid="_x0000_s58373" name="Equation" r:id="rId6" imgW="1917360" imgH="1333440" progId="Equation.3">
              <p:embed/>
            </p:oleObj>
          </a:graphicData>
        </a:graphic>
      </p:graphicFrame>
      <p:sp>
        <p:nvSpPr>
          <p:cNvPr id="9" name="TextBox 8"/>
          <p:cNvSpPr txBox="1"/>
          <p:nvPr/>
        </p:nvSpPr>
        <p:spPr>
          <a:xfrm>
            <a:off x="228600" y="6135469"/>
            <a:ext cx="8610600" cy="646331"/>
          </a:xfrm>
          <a:prstGeom prst="rect">
            <a:avLst/>
          </a:prstGeom>
          <a:solidFill>
            <a:srgbClr val="FF0000"/>
          </a:solidFill>
          <a:ln>
            <a:solidFill>
              <a:schemeClr val="tx1"/>
            </a:solidFill>
          </a:ln>
        </p:spPr>
        <p:txBody>
          <a:bodyPr wrap="square" rtlCol="0">
            <a:spAutoFit/>
          </a:bodyPr>
          <a:lstStyle/>
          <a:p>
            <a:pPr algn="just"/>
            <a:r>
              <a:rPr lang="en-US" dirty="0" smtClean="0"/>
              <a:t>Where l is the length of the magnet, x0 the beam position, L the inductance of the magnet and </a:t>
            </a:r>
            <a:r>
              <a:rPr lang="en-US" dirty="0" err="1" smtClean="0"/>
              <a:t>Zg</a:t>
            </a:r>
            <a:r>
              <a:rPr lang="en-US" dirty="0" smtClean="0"/>
              <a:t> is the characteristic impedance of the kicker</a:t>
            </a:r>
            <a:endParaRPr lang="en-US" dirty="0"/>
          </a:p>
        </p:txBody>
      </p:sp>
      <p:cxnSp>
        <p:nvCxnSpPr>
          <p:cNvPr id="10" name="Straight Arrow Connector 9"/>
          <p:cNvCxnSpPr/>
          <p:nvPr/>
        </p:nvCxnSpPr>
        <p:spPr>
          <a:xfrm rot="16200000" flipV="1">
            <a:off x="952500" y="56769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7429500" y="5676899"/>
            <a:ext cx="609601"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542925" y="4572000"/>
          <a:ext cx="1104900" cy="685800"/>
        </p:xfrm>
        <a:graphic>
          <a:graphicData uri="http://schemas.openxmlformats.org/presentationml/2006/ole">
            <p:oleObj spid="_x0000_s58374" name="Equation" r:id="rId7" imgW="736560" imgH="457200" progId="Equation.3">
              <p:embed/>
            </p:oleObj>
          </a:graphicData>
        </a:graphic>
      </p:graphicFrame>
      <p:graphicFrame>
        <p:nvGraphicFramePr>
          <p:cNvPr id="13" name="Object 12"/>
          <p:cNvGraphicFramePr>
            <a:graphicFrameLocks noChangeAspect="1"/>
          </p:cNvGraphicFramePr>
          <p:nvPr/>
        </p:nvGraphicFramePr>
        <p:xfrm>
          <a:off x="7010400" y="4343400"/>
          <a:ext cx="1487488" cy="863600"/>
        </p:xfrm>
        <a:graphic>
          <a:graphicData uri="http://schemas.openxmlformats.org/presentationml/2006/ole">
            <p:oleObj spid="_x0000_s58375" name="Equation" r:id="rId8" imgW="1054080" imgH="57132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descr="CMagnet_model_comparison.tif"/>
          <p:cNvPicPr>
            <a:picLocks noGrp="1" noChangeAspect="1"/>
          </p:cNvPicPr>
          <p:nvPr>
            <p:ph idx="1"/>
          </p:nvPr>
        </p:nvPicPr>
        <p:blipFill>
          <a:blip r:embed="rId2" cstate="print"/>
          <a:stretch>
            <a:fillRect/>
          </a:stretch>
        </p:blipFill>
        <p:spPr>
          <a:xfrm>
            <a:off x="190500" y="885825"/>
            <a:ext cx="4533900" cy="3152775"/>
          </a:xfrm>
        </p:spPr>
      </p:pic>
      <p:sp>
        <p:nvSpPr>
          <p:cNvPr id="2" name="Title 1"/>
          <p:cNvSpPr>
            <a:spLocks noGrp="1"/>
          </p:cNvSpPr>
          <p:nvPr>
            <p:ph type="title"/>
          </p:nvPr>
        </p:nvSpPr>
        <p:spPr>
          <a:xfrm>
            <a:off x="1143000" y="46038"/>
            <a:ext cx="7543800" cy="487362"/>
          </a:xfrm>
          <a:ln>
            <a:solidFill>
              <a:schemeClr val="tx1"/>
            </a:solidFill>
          </a:ln>
        </p:spPr>
        <p:txBody>
          <a:bodyPr>
            <a:normAutofit fontScale="90000"/>
          </a:bodyPr>
          <a:lstStyle/>
          <a:p>
            <a:r>
              <a:rPr lang="en-US" dirty="0" smtClean="0"/>
              <a:t>Comparing with analytical results</a:t>
            </a:r>
            <a:endParaRPr lang="en-US" dirty="0"/>
          </a:p>
        </p:txBody>
      </p:sp>
      <p:sp>
        <p:nvSpPr>
          <p:cNvPr id="17" name="TextBox 16"/>
          <p:cNvSpPr txBox="1"/>
          <p:nvPr/>
        </p:nvSpPr>
        <p:spPr>
          <a:xfrm>
            <a:off x="5486400" y="2562761"/>
            <a:ext cx="2971800" cy="1323439"/>
          </a:xfrm>
          <a:prstGeom prst="rect">
            <a:avLst/>
          </a:prstGeom>
          <a:solidFill>
            <a:srgbClr val="FFFF00"/>
          </a:solidFill>
          <a:ln>
            <a:solidFill>
              <a:schemeClr val="tx1"/>
            </a:solidFill>
          </a:ln>
        </p:spPr>
        <p:txBody>
          <a:bodyPr wrap="square" rtlCol="0">
            <a:spAutoFit/>
          </a:bodyPr>
          <a:lstStyle/>
          <a:p>
            <a:pPr algn="just"/>
            <a:r>
              <a:rPr lang="en-US" sz="1600" dirty="0" smtClean="0"/>
              <a:t>The simulations of the C-magnet model are in agreement with a theoretical prediction based on </a:t>
            </a:r>
            <a:r>
              <a:rPr lang="en-US" sz="1600" dirty="0" err="1" smtClean="0"/>
              <a:t>Sacherer-Nassibian</a:t>
            </a:r>
            <a:r>
              <a:rPr lang="en-US" sz="1600" dirty="0" smtClean="0"/>
              <a:t> and </a:t>
            </a:r>
            <a:r>
              <a:rPr lang="en-US" sz="1600" dirty="0" err="1" smtClean="0"/>
              <a:t>Tsutsui</a:t>
            </a:r>
            <a:r>
              <a:rPr lang="en-US" sz="1600" dirty="0" smtClean="0"/>
              <a:t> formalism </a:t>
            </a:r>
            <a:endParaRPr lang="en-US" sz="1600" dirty="0"/>
          </a:p>
        </p:txBody>
      </p:sp>
      <p:sp>
        <p:nvSpPr>
          <p:cNvPr id="5" name="TextBox 4"/>
          <p:cNvSpPr txBox="1"/>
          <p:nvPr/>
        </p:nvSpPr>
        <p:spPr>
          <a:xfrm>
            <a:off x="304800" y="685800"/>
            <a:ext cx="4495800" cy="307777"/>
          </a:xfrm>
          <a:prstGeom prst="rect">
            <a:avLst/>
          </a:prstGeom>
          <a:noFill/>
          <a:ln>
            <a:solidFill>
              <a:schemeClr val="accent1">
                <a:shade val="50000"/>
              </a:schemeClr>
            </a:solidFill>
          </a:ln>
        </p:spPr>
        <p:txBody>
          <a:bodyPr wrap="square" rtlCol="0">
            <a:spAutoFit/>
          </a:bodyPr>
          <a:lstStyle/>
          <a:p>
            <a:r>
              <a:rPr lang="en-US" sz="1400" b="1" dirty="0" smtClean="0"/>
              <a:t>Horizontal driving impedance calculated at x=1cm: MKP</a:t>
            </a:r>
            <a:endParaRPr lang="en-US" sz="1400" b="1" dirty="0"/>
          </a:p>
        </p:txBody>
      </p:sp>
      <p:pic>
        <p:nvPicPr>
          <p:cNvPr id="20" name="Picture 19" descr="Picture3.png"/>
          <p:cNvPicPr>
            <a:picLocks noChangeAspect="1"/>
          </p:cNvPicPr>
          <p:nvPr/>
        </p:nvPicPr>
        <p:blipFill>
          <a:blip r:embed="rId3" cstate="print"/>
          <a:srcRect t="1226" r="62849"/>
          <a:stretch>
            <a:fillRect/>
          </a:stretch>
        </p:blipFill>
        <p:spPr>
          <a:xfrm>
            <a:off x="6096000" y="762000"/>
            <a:ext cx="2017930" cy="1706887"/>
          </a:xfrm>
          <a:prstGeom prst="rect">
            <a:avLst/>
          </a:prstGeom>
        </p:spPr>
      </p:pic>
      <p:pic>
        <p:nvPicPr>
          <p:cNvPr id="21" name="Picture 20" descr="frame_magnet.bmp"/>
          <p:cNvPicPr>
            <a:picLocks noChangeAspect="1"/>
          </p:cNvPicPr>
          <p:nvPr/>
        </p:nvPicPr>
        <p:blipFill>
          <a:blip r:embed="rId4" cstate="print"/>
          <a:stretch>
            <a:fillRect/>
          </a:stretch>
        </p:blipFill>
        <p:spPr>
          <a:xfrm>
            <a:off x="5334000" y="4814887"/>
            <a:ext cx="3643313" cy="1814513"/>
          </a:xfrm>
          <a:prstGeom prst="rect">
            <a:avLst/>
          </a:prstGeom>
        </p:spPr>
      </p:pic>
      <p:sp>
        <p:nvSpPr>
          <p:cNvPr id="22" name="TextBox 21"/>
          <p:cNvSpPr txBox="1"/>
          <p:nvPr/>
        </p:nvSpPr>
        <p:spPr>
          <a:xfrm>
            <a:off x="6019800" y="4419600"/>
            <a:ext cx="2743200" cy="369332"/>
          </a:xfrm>
          <a:prstGeom prst="rect">
            <a:avLst/>
          </a:prstGeom>
          <a:noFill/>
        </p:spPr>
        <p:txBody>
          <a:bodyPr wrap="square" rtlCol="0">
            <a:spAutoFit/>
          </a:bodyPr>
          <a:lstStyle/>
          <a:p>
            <a:r>
              <a:rPr lang="en-US" b="1" dirty="0" smtClean="0"/>
              <a:t>Frame Magnet model</a:t>
            </a:r>
            <a:endParaRPr lang="en-US" b="1" dirty="0"/>
          </a:p>
        </p:txBody>
      </p:sp>
      <p:pic>
        <p:nvPicPr>
          <p:cNvPr id="23" name="Picture 22" descr="frame_magnet.tif"/>
          <p:cNvPicPr>
            <a:picLocks noChangeAspect="1"/>
          </p:cNvPicPr>
          <p:nvPr/>
        </p:nvPicPr>
        <p:blipFill>
          <a:blip r:embed="rId5" cstate="print"/>
          <a:stretch>
            <a:fillRect/>
          </a:stretch>
        </p:blipFill>
        <p:spPr>
          <a:xfrm>
            <a:off x="533400" y="4267200"/>
            <a:ext cx="3627120" cy="2522220"/>
          </a:xfrm>
          <a:prstGeom prst="rect">
            <a:avLst/>
          </a:prstGeom>
        </p:spPr>
      </p:pic>
      <p:sp>
        <p:nvSpPr>
          <p:cNvPr id="24" name="Rectangle 23"/>
          <p:cNvSpPr/>
          <p:nvPr/>
        </p:nvSpPr>
        <p:spPr>
          <a:xfrm>
            <a:off x="1371600" y="4114800"/>
            <a:ext cx="2438400" cy="307777"/>
          </a:xfrm>
          <a:prstGeom prst="rect">
            <a:avLst/>
          </a:prstGeom>
          <a:ln>
            <a:solidFill>
              <a:schemeClr val="accent1">
                <a:shade val="50000"/>
              </a:schemeClr>
            </a:solidFill>
          </a:ln>
        </p:spPr>
        <p:txBody>
          <a:bodyPr wrap="square">
            <a:spAutoFit/>
          </a:bodyPr>
          <a:lstStyle/>
          <a:p>
            <a:r>
              <a:rPr lang="en-US" sz="1400" b="1" dirty="0" smtClean="0"/>
              <a:t>Horizontal dipolar impedance</a:t>
            </a:r>
            <a:endParaRPr lang="en-US" sz="1400" b="1" dirty="0"/>
          </a:p>
        </p:txBody>
      </p:sp>
      <p:sp>
        <p:nvSpPr>
          <p:cNvPr id="25" name="Left Arrow 24"/>
          <p:cNvSpPr/>
          <p:nvPr/>
        </p:nvSpPr>
        <p:spPr>
          <a:xfrm>
            <a:off x="4114800" y="5334000"/>
            <a:ext cx="990600" cy="83820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4724400" y="1524000"/>
            <a:ext cx="990600" cy="83820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33400"/>
          </a:xfrm>
          <a:ln>
            <a:solidFill>
              <a:schemeClr val="tx1"/>
            </a:solidFill>
          </a:ln>
        </p:spPr>
        <p:txBody>
          <a:bodyPr>
            <a:normAutofit fontScale="90000"/>
          </a:bodyPr>
          <a:lstStyle/>
          <a:p>
            <a:r>
              <a:rPr lang="en-US" dirty="0" smtClean="0"/>
              <a:t>MKP: horizontal transverse impedance</a:t>
            </a:r>
            <a:endParaRPr lang="en-US" dirty="0"/>
          </a:p>
        </p:txBody>
      </p:sp>
      <p:pic>
        <p:nvPicPr>
          <p:cNvPr id="4" name="Content Placeholder 3" descr="segmantation&amp;no_transverse.bmp"/>
          <p:cNvPicPr>
            <a:picLocks noGrp="1" noChangeAspect="1"/>
          </p:cNvPicPr>
          <p:nvPr>
            <p:ph idx="1"/>
          </p:nvPr>
        </p:nvPicPr>
        <p:blipFill>
          <a:blip r:embed="rId2" cstate="print"/>
          <a:stretch>
            <a:fillRect/>
          </a:stretch>
        </p:blipFill>
        <p:spPr>
          <a:xfrm>
            <a:off x="381000" y="2222182"/>
            <a:ext cx="7973378" cy="3950018"/>
          </a:xfrm>
        </p:spPr>
      </p:pic>
      <p:sp>
        <p:nvSpPr>
          <p:cNvPr id="5" name="TextBox 4"/>
          <p:cNvSpPr txBox="1"/>
          <p:nvPr/>
        </p:nvSpPr>
        <p:spPr>
          <a:xfrm>
            <a:off x="990600" y="6248400"/>
            <a:ext cx="7086600" cy="400110"/>
          </a:xfrm>
          <a:prstGeom prst="rect">
            <a:avLst/>
          </a:prstGeom>
          <a:solidFill>
            <a:srgbClr val="FFFF00"/>
          </a:solidFill>
          <a:ln>
            <a:solidFill>
              <a:schemeClr val="tx1"/>
            </a:solidFill>
          </a:ln>
        </p:spPr>
        <p:txBody>
          <a:bodyPr wrap="square" rtlCol="0">
            <a:spAutoFit/>
          </a:bodyPr>
          <a:lstStyle/>
          <a:p>
            <a:pPr algn="just"/>
            <a:r>
              <a:rPr lang="en-US" sz="2000" dirty="0" smtClean="0"/>
              <a:t>The segmentation seems to affect strongly the low frequency peak   </a:t>
            </a:r>
            <a:endParaRPr lang="en-US" sz="2000" dirty="0"/>
          </a:p>
        </p:txBody>
      </p:sp>
      <p:pic>
        <p:nvPicPr>
          <p:cNvPr id="6" name="Picture 5" descr="MKP_seg.bmp"/>
          <p:cNvPicPr>
            <a:picLocks noChangeAspect="1"/>
          </p:cNvPicPr>
          <p:nvPr/>
        </p:nvPicPr>
        <p:blipFill>
          <a:blip r:embed="rId3" cstate="print"/>
          <a:stretch>
            <a:fillRect/>
          </a:stretch>
        </p:blipFill>
        <p:spPr>
          <a:xfrm>
            <a:off x="5029201" y="762000"/>
            <a:ext cx="2914650" cy="1451610"/>
          </a:xfrm>
          <a:prstGeom prst="rect">
            <a:avLst/>
          </a:prstGeom>
        </p:spPr>
      </p:pic>
      <p:pic>
        <p:nvPicPr>
          <p:cNvPr id="7" name="Picture 6" descr="MKP_noseg.bmp"/>
          <p:cNvPicPr>
            <a:picLocks noChangeAspect="1"/>
          </p:cNvPicPr>
          <p:nvPr/>
        </p:nvPicPr>
        <p:blipFill>
          <a:blip r:embed="rId4" cstate="print"/>
          <a:stretch>
            <a:fillRect/>
          </a:stretch>
        </p:blipFill>
        <p:spPr>
          <a:xfrm>
            <a:off x="971550" y="762000"/>
            <a:ext cx="2914650" cy="145161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rison_longitudinal_ measure&amp;sim.tif"/>
          <p:cNvPicPr>
            <a:picLocks noChangeAspect="1"/>
          </p:cNvPicPr>
          <p:nvPr/>
        </p:nvPicPr>
        <p:blipFill>
          <a:blip r:embed="rId2" cstate="print"/>
          <a:srcRect l="5714" t="3810" r="6667" b="3492"/>
          <a:stretch>
            <a:fillRect/>
          </a:stretch>
        </p:blipFill>
        <p:spPr>
          <a:xfrm>
            <a:off x="1752600" y="2407940"/>
            <a:ext cx="5608316" cy="4450060"/>
          </a:xfrm>
          <a:prstGeom prst="rect">
            <a:avLst/>
          </a:prstGeom>
        </p:spPr>
      </p:pic>
      <p:pic>
        <p:nvPicPr>
          <p:cNvPr id="5" name="Picture 4" descr="MKP_seg.bmp"/>
          <p:cNvPicPr>
            <a:picLocks noChangeAspect="1"/>
          </p:cNvPicPr>
          <p:nvPr/>
        </p:nvPicPr>
        <p:blipFill>
          <a:blip r:embed="rId3" cstate="print"/>
          <a:stretch>
            <a:fillRect/>
          </a:stretch>
        </p:blipFill>
        <p:spPr>
          <a:xfrm>
            <a:off x="5029201" y="838200"/>
            <a:ext cx="2914650" cy="1451610"/>
          </a:xfrm>
          <a:prstGeom prst="rect">
            <a:avLst/>
          </a:prstGeom>
        </p:spPr>
      </p:pic>
      <p:pic>
        <p:nvPicPr>
          <p:cNvPr id="6" name="Picture 5" descr="MKP_noseg.bmp"/>
          <p:cNvPicPr>
            <a:picLocks noChangeAspect="1"/>
          </p:cNvPicPr>
          <p:nvPr/>
        </p:nvPicPr>
        <p:blipFill>
          <a:blip r:embed="rId4" cstate="print"/>
          <a:stretch>
            <a:fillRect/>
          </a:stretch>
        </p:blipFill>
        <p:spPr>
          <a:xfrm>
            <a:off x="971550" y="834390"/>
            <a:ext cx="2914650" cy="1451610"/>
          </a:xfrm>
          <a:prstGeom prst="rect">
            <a:avLst/>
          </a:prstGeom>
        </p:spPr>
      </p:pic>
      <p:sp>
        <p:nvSpPr>
          <p:cNvPr id="7" name="TextBox 6"/>
          <p:cNvSpPr txBox="1"/>
          <p:nvPr/>
        </p:nvSpPr>
        <p:spPr>
          <a:xfrm>
            <a:off x="8153400" y="1154668"/>
            <a:ext cx="533400" cy="369332"/>
          </a:xfrm>
          <a:prstGeom prst="rect">
            <a:avLst/>
          </a:prstGeom>
          <a:solidFill>
            <a:srgbClr val="FFFF00"/>
          </a:solidFill>
          <a:ln>
            <a:solidFill>
              <a:schemeClr val="tx1"/>
            </a:solidFill>
          </a:ln>
        </p:spPr>
        <p:txBody>
          <a:bodyPr wrap="square" rtlCol="0">
            <a:spAutoFit/>
          </a:bodyPr>
          <a:lstStyle/>
          <a:p>
            <a:r>
              <a:rPr lang="en-US" dirty="0" err="1" smtClean="0"/>
              <a:t>seg</a:t>
            </a:r>
            <a:endParaRPr lang="en-US" dirty="0"/>
          </a:p>
        </p:txBody>
      </p:sp>
      <p:sp>
        <p:nvSpPr>
          <p:cNvPr id="8" name="TextBox 7"/>
          <p:cNvSpPr txBox="1"/>
          <p:nvPr/>
        </p:nvSpPr>
        <p:spPr>
          <a:xfrm>
            <a:off x="1600200" y="240268"/>
            <a:ext cx="6553200" cy="369332"/>
          </a:xfrm>
          <a:prstGeom prst="rect">
            <a:avLst/>
          </a:prstGeom>
          <a:noFill/>
          <a:ln>
            <a:solidFill>
              <a:schemeClr val="tx1"/>
            </a:solidFill>
          </a:ln>
        </p:spPr>
        <p:txBody>
          <a:bodyPr wrap="square" rtlCol="0">
            <a:spAutoFit/>
          </a:bodyPr>
          <a:lstStyle/>
          <a:p>
            <a:r>
              <a:rPr lang="en-US" dirty="0" smtClean="0"/>
              <a:t>MKP: Comparing measured and simulated longitudinal impedance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84"/>
          <p:cNvSpPr/>
          <p:nvPr/>
        </p:nvSpPr>
        <p:spPr>
          <a:xfrm>
            <a:off x="3712588" y="734786"/>
            <a:ext cx="1920769" cy="2775857"/>
          </a:xfrm>
          <a:custGeom>
            <a:avLst/>
            <a:gdLst>
              <a:gd name="connsiteX0" fmla="*/ 10326 w 1920769"/>
              <a:gd name="connsiteY0" fmla="*/ 1273628 h 2775857"/>
              <a:gd name="connsiteX1" fmla="*/ 10326 w 1920769"/>
              <a:gd name="connsiteY1" fmla="*/ 1273628 h 2775857"/>
              <a:gd name="connsiteX2" fmla="*/ 26655 w 1920769"/>
              <a:gd name="connsiteY2" fmla="*/ 1012371 h 2775857"/>
              <a:gd name="connsiteX3" fmla="*/ 59312 w 1920769"/>
              <a:gd name="connsiteY3" fmla="*/ 914400 h 2775857"/>
              <a:gd name="connsiteX4" fmla="*/ 108298 w 1920769"/>
              <a:gd name="connsiteY4" fmla="*/ 881743 h 2775857"/>
              <a:gd name="connsiteX5" fmla="*/ 189941 w 1920769"/>
              <a:gd name="connsiteY5" fmla="*/ 800100 h 2775857"/>
              <a:gd name="connsiteX6" fmla="*/ 222598 w 1920769"/>
              <a:gd name="connsiteY6" fmla="*/ 751114 h 2775857"/>
              <a:gd name="connsiteX7" fmla="*/ 271583 w 1920769"/>
              <a:gd name="connsiteY7" fmla="*/ 718457 h 2775857"/>
              <a:gd name="connsiteX8" fmla="*/ 304241 w 1920769"/>
              <a:gd name="connsiteY8" fmla="*/ 685800 h 2775857"/>
              <a:gd name="connsiteX9" fmla="*/ 336898 w 1920769"/>
              <a:gd name="connsiteY9" fmla="*/ 587828 h 2775857"/>
              <a:gd name="connsiteX10" fmla="*/ 353226 w 1920769"/>
              <a:gd name="connsiteY10" fmla="*/ 538843 h 2775857"/>
              <a:gd name="connsiteX11" fmla="*/ 385883 w 1920769"/>
              <a:gd name="connsiteY11" fmla="*/ 506185 h 2775857"/>
              <a:gd name="connsiteX12" fmla="*/ 402212 w 1920769"/>
              <a:gd name="connsiteY12" fmla="*/ 457200 h 2775857"/>
              <a:gd name="connsiteX13" fmla="*/ 451198 w 1920769"/>
              <a:gd name="connsiteY13" fmla="*/ 424543 h 2775857"/>
              <a:gd name="connsiteX14" fmla="*/ 483855 w 1920769"/>
              <a:gd name="connsiteY14" fmla="*/ 391885 h 2775857"/>
              <a:gd name="connsiteX15" fmla="*/ 581826 w 1920769"/>
              <a:gd name="connsiteY15" fmla="*/ 326571 h 2775857"/>
              <a:gd name="connsiteX16" fmla="*/ 630812 w 1920769"/>
              <a:gd name="connsiteY16" fmla="*/ 293914 h 2775857"/>
              <a:gd name="connsiteX17" fmla="*/ 696126 w 1920769"/>
              <a:gd name="connsiteY17" fmla="*/ 195943 h 2775857"/>
              <a:gd name="connsiteX18" fmla="*/ 728783 w 1920769"/>
              <a:gd name="connsiteY18" fmla="*/ 163285 h 2775857"/>
              <a:gd name="connsiteX19" fmla="*/ 826755 w 1920769"/>
              <a:gd name="connsiteY19" fmla="*/ 130628 h 2775857"/>
              <a:gd name="connsiteX20" fmla="*/ 924726 w 1920769"/>
              <a:gd name="connsiteY20" fmla="*/ 114300 h 2775857"/>
              <a:gd name="connsiteX21" fmla="*/ 1055355 w 1920769"/>
              <a:gd name="connsiteY21" fmla="*/ 97971 h 2775857"/>
              <a:gd name="connsiteX22" fmla="*/ 1169655 w 1920769"/>
              <a:gd name="connsiteY22" fmla="*/ 65314 h 2775857"/>
              <a:gd name="connsiteX23" fmla="*/ 1251298 w 1920769"/>
              <a:gd name="connsiteY23" fmla="*/ 0 h 2775857"/>
              <a:gd name="connsiteX24" fmla="*/ 1300283 w 1920769"/>
              <a:gd name="connsiteY24" fmla="*/ 16328 h 2775857"/>
              <a:gd name="connsiteX25" fmla="*/ 1332941 w 1920769"/>
              <a:gd name="connsiteY25" fmla="*/ 48985 h 2775857"/>
              <a:gd name="connsiteX26" fmla="*/ 1381926 w 1920769"/>
              <a:gd name="connsiteY26" fmla="*/ 65314 h 2775857"/>
              <a:gd name="connsiteX27" fmla="*/ 1414583 w 1920769"/>
              <a:gd name="connsiteY27" fmla="*/ 114300 h 2775857"/>
              <a:gd name="connsiteX28" fmla="*/ 1496226 w 1920769"/>
              <a:gd name="connsiteY28" fmla="*/ 195943 h 2775857"/>
              <a:gd name="connsiteX29" fmla="*/ 1561541 w 1920769"/>
              <a:gd name="connsiteY29" fmla="*/ 277585 h 2775857"/>
              <a:gd name="connsiteX30" fmla="*/ 1594198 w 1920769"/>
              <a:gd name="connsiteY30" fmla="*/ 391885 h 2775857"/>
              <a:gd name="connsiteX31" fmla="*/ 1610526 w 1920769"/>
              <a:gd name="connsiteY31" fmla="*/ 440871 h 2775857"/>
              <a:gd name="connsiteX32" fmla="*/ 1659512 w 1920769"/>
              <a:gd name="connsiteY32" fmla="*/ 473528 h 2775857"/>
              <a:gd name="connsiteX33" fmla="*/ 1692169 w 1920769"/>
              <a:gd name="connsiteY33" fmla="*/ 522514 h 2775857"/>
              <a:gd name="connsiteX34" fmla="*/ 1757483 w 1920769"/>
              <a:gd name="connsiteY34" fmla="*/ 653143 h 2775857"/>
              <a:gd name="connsiteX35" fmla="*/ 1806469 w 1920769"/>
              <a:gd name="connsiteY35" fmla="*/ 800100 h 2775857"/>
              <a:gd name="connsiteX36" fmla="*/ 1839126 w 1920769"/>
              <a:gd name="connsiteY36" fmla="*/ 898071 h 2775857"/>
              <a:gd name="connsiteX37" fmla="*/ 1855455 w 1920769"/>
              <a:gd name="connsiteY37" fmla="*/ 963385 h 2775857"/>
              <a:gd name="connsiteX38" fmla="*/ 1888112 w 1920769"/>
              <a:gd name="connsiteY38" fmla="*/ 1061357 h 2775857"/>
              <a:gd name="connsiteX39" fmla="*/ 1904441 w 1920769"/>
              <a:gd name="connsiteY39" fmla="*/ 1110343 h 2775857"/>
              <a:gd name="connsiteX40" fmla="*/ 1920769 w 1920769"/>
              <a:gd name="connsiteY40" fmla="*/ 1371600 h 2775857"/>
              <a:gd name="connsiteX41" fmla="*/ 1904441 w 1920769"/>
              <a:gd name="connsiteY41" fmla="*/ 2008414 h 2775857"/>
              <a:gd name="connsiteX42" fmla="*/ 1888112 w 1920769"/>
              <a:gd name="connsiteY42" fmla="*/ 2057400 h 2775857"/>
              <a:gd name="connsiteX43" fmla="*/ 1839126 w 1920769"/>
              <a:gd name="connsiteY43" fmla="*/ 2090057 h 2775857"/>
              <a:gd name="connsiteX44" fmla="*/ 1806469 w 1920769"/>
              <a:gd name="connsiteY44" fmla="*/ 2139043 h 2775857"/>
              <a:gd name="connsiteX45" fmla="*/ 1773812 w 1920769"/>
              <a:gd name="connsiteY45" fmla="*/ 2237014 h 2775857"/>
              <a:gd name="connsiteX46" fmla="*/ 1724826 w 1920769"/>
              <a:gd name="connsiteY46" fmla="*/ 2269671 h 2775857"/>
              <a:gd name="connsiteX47" fmla="*/ 1692169 w 1920769"/>
              <a:gd name="connsiteY47" fmla="*/ 2318657 h 2775857"/>
              <a:gd name="connsiteX48" fmla="*/ 1643183 w 1920769"/>
              <a:gd name="connsiteY48" fmla="*/ 2351314 h 2775857"/>
              <a:gd name="connsiteX49" fmla="*/ 1610526 w 1920769"/>
              <a:gd name="connsiteY49" fmla="*/ 2449285 h 2775857"/>
              <a:gd name="connsiteX50" fmla="*/ 1512555 w 1920769"/>
              <a:gd name="connsiteY50" fmla="*/ 2481943 h 2775857"/>
              <a:gd name="connsiteX51" fmla="*/ 1398255 w 1920769"/>
              <a:gd name="connsiteY51" fmla="*/ 2547257 h 2775857"/>
              <a:gd name="connsiteX52" fmla="*/ 1316612 w 1920769"/>
              <a:gd name="connsiteY52" fmla="*/ 2612571 h 2775857"/>
              <a:gd name="connsiteX53" fmla="*/ 1267626 w 1920769"/>
              <a:gd name="connsiteY53" fmla="*/ 2645228 h 2775857"/>
              <a:gd name="connsiteX54" fmla="*/ 1071683 w 1920769"/>
              <a:gd name="connsiteY54" fmla="*/ 2694214 h 2775857"/>
              <a:gd name="connsiteX55" fmla="*/ 1055355 w 1920769"/>
              <a:gd name="connsiteY55" fmla="*/ 2743200 h 2775857"/>
              <a:gd name="connsiteX56" fmla="*/ 957383 w 1920769"/>
              <a:gd name="connsiteY56" fmla="*/ 2775857 h 2775857"/>
              <a:gd name="connsiteX57" fmla="*/ 843083 w 1920769"/>
              <a:gd name="connsiteY57" fmla="*/ 2743200 h 2775857"/>
              <a:gd name="connsiteX58" fmla="*/ 810426 w 1920769"/>
              <a:gd name="connsiteY58" fmla="*/ 2694214 h 2775857"/>
              <a:gd name="connsiteX59" fmla="*/ 761441 w 1920769"/>
              <a:gd name="connsiteY59" fmla="*/ 2661557 h 2775857"/>
              <a:gd name="connsiteX60" fmla="*/ 728783 w 1920769"/>
              <a:gd name="connsiteY60" fmla="*/ 2628900 h 2775857"/>
              <a:gd name="connsiteX61" fmla="*/ 630812 w 1920769"/>
              <a:gd name="connsiteY61" fmla="*/ 2596243 h 2775857"/>
              <a:gd name="connsiteX62" fmla="*/ 549169 w 1920769"/>
              <a:gd name="connsiteY62" fmla="*/ 2530928 h 2775857"/>
              <a:gd name="connsiteX63" fmla="*/ 467526 w 1920769"/>
              <a:gd name="connsiteY63" fmla="*/ 2449285 h 2775857"/>
              <a:gd name="connsiteX64" fmla="*/ 483855 w 1920769"/>
              <a:gd name="connsiteY64" fmla="*/ 2286000 h 2775857"/>
              <a:gd name="connsiteX65" fmla="*/ 500183 w 1920769"/>
              <a:gd name="connsiteY65" fmla="*/ 2237014 h 2775857"/>
              <a:gd name="connsiteX66" fmla="*/ 353226 w 1920769"/>
              <a:gd name="connsiteY66" fmla="*/ 2155371 h 2775857"/>
              <a:gd name="connsiteX67" fmla="*/ 304241 w 1920769"/>
              <a:gd name="connsiteY67" fmla="*/ 2139043 h 2775857"/>
              <a:gd name="connsiteX68" fmla="*/ 238926 w 1920769"/>
              <a:gd name="connsiteY68" fmla="*/ 2155371 h 2775857"/>
              <a:gd name="connsiteX69" fmla="*/ 189941 w 1920769"/>
              <a:gd name="connsiteY69" fmla="*/ 2188028 h 2775857"/>
              <a:gd name="connsiteX70" fmla="*/ 140955 w 1920769"/>
              <a:gd name="connsiteY70" fmla="*/ 2171700 h 2775857"/>
              <a:gd name="connsiteX71" fmla="*/ 42983 w 1920769"/>
              <a:gd name="connsiteY71" fmla="*/ 2041071 h 2775857"/>
              <a:gd name="connsiteX72" fmla="*/ 10326 w 1920769"/>
              <a:gd name="connsiteY72" fmla="*/ 1992085 h 2775857"/>
              <a:gd name="connsiteX73" fmla="*/ 10326 w 1920769"/>
              <a:gd name="connsiteY73" fmla="*/ 1077685 h 2775857"/>
              <a:gd name="connsiteX74" fmla="*/ 10326 w 1920769"/>
              <a:gd name="connsiteY74" fmla="*/ 1094014 h 27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920769" h="2775857">
                <a:moveTo>
                  <a:pt x="10326" y="1273628"/>
                </a:moveTo>
                <a:lnTo>
                  <a:pt x="10326" y="1273628"/>
                </a:lnTo>
                <a:cubicBezTo>
                  <a:pt x="15769" y="1186542"/>
                  <a:pt x="14866" y="1098826"/>
                  <a:pt x="26655" y="1012371"/>
                </a:cubicBezTo>
                <a:cubicBezTo>
                  <a:pt x="31306" y="978263"/>
                  <a:pt x="30670" y="933495"/>
                  <a:pt x="59312" y="914400"/>
                </a:cubicBezTo>
                <a:lnTo>
                  <a:pt x="108298" y="881743"/>
                </a:lnTo>
                <a:cubicBezTo>
                  <a:pt x="195383" y="751114"/>
                  <a:pt x="81084" y="908957"/>
                  <a:pt x="189941" y="800100"/>
                </a:cubicBezTo>
                <a:cubicBezTo>
                  <a:pt x="203818" y="786223"/>
                  <a:pt x="208721" y="764991"/>
                  <a:pt x="222598" y="751114"/>
                </a:cubicBezTo>
                <a:cubicBezTo>
                  <a:pt x="236474" y="737237"/>
                  <a:pt x="256259" y="730716"/>
                  <a:pt x="271583" y="718457"/>
                </a:cubicBezTo>
                <a:cubicBezTo>
                  <a:pt x="283604" y="708840"/>
                  <a:pt x="293355" y="696686"/>
                  <a:pt x="304241" y="685800"/>
                </a:cubicBezTo>
                <a:lnTo>
                  <a:pt x="336898" y="587828"/>
                </a:lnTo>
                <a:cubicBezTo>
                  <a:pt x="342341" y="571500"/>
                  <a:pt x="341056" y="551014"/>
                  <a:pt x="353226" y="538843"/>
                </a:cubicBezTo>
                <a:lnTo>
                  <a:pt x="385883" y="506185"/>
                </a:lnTo>
                <a:cubicBezTo>
                  <a:pt x="391326" y="489857"/>
                  <a:pt x="391460" y="470640"/>
                  <a:pt x="402212" y="457200"/>
                </a:cubicBezTo>
                <a:cubicBezTo>
                  <a:pt x="414472" y="441876"/>
                  <a:pt x="435874" y="436802"/>
                  <a:pt x="451198" y="424543"/>
                </a:cubicBezTo>
                <a:cubicBezTo>
                  <a:pt x="463219" y="414926"/>
                  <a:pt x="471539" y="401122"/>
                  <a:pt x="483855" y="391885"/>
                </a:cubicBezTo>
                <a:cubicBezTo>
                  <a:pt x="515254" y="368336"/>
                  <a:pt x="549169" y="348342"/>
                  <a:pt x="581826" y="326571"/>
                </a:cubicBezTo>
                <a:lnTo>
                  <a:pt x="630812" y="293914"/>
                </a:lnTo>
                <a:cubicBezTo>
                  <a:pt x="652583" y="261257"/>
                  <a:pt x="668373" y="223697"/>
                  <a:pt x="696126" y="195943"/>
                </a:cubicBezTo>
                <a:cubicBezTo>
                  <a:pt x="707012" y="185057"/>
                  <a:pt x="715013" y="170170"/>
                  <a:pt x="728783" y="163285"/>
                </a:cubicBezTo>
                <a:cubicBezTo>
                  <a:pt x="759573" y="147890"/>
                  <a:pt x="792800" y="136287"/>
                  <a:pt x="826755" y="130628"/>
                </a:cubicBezTo>
                <a:cubicBezTo>
                  <a:pt x="859412" y="125185"/>
                  <a:pt x="891951" y="118982"/>
                  <a:pt x="924726" y="114300"/>
                </a:cubicBezTo>
                <a:cubicBezTo>
                  <a:pt x="968167" y="108094"/>
                  <a:pt x="1012070" y="105185"/>
                  <a:pt x="1055355" y="97971"/>
                </a:cubicBezTo>
                <a:cubicBezTo>
                  <a:pt x="1096366" y="91136"/>
                  <a:pt x="1130826" y="78257"/>
                  <a:pt x="1169655" y="65314"/>
                </a:cubicBezTo>
                <a:cubicBezTo>
                  <a:pt x="1194731" y="27699"/>
                  <a:pt x="1198717" y="0"/>
                  <a:pt x="1251298" y="0"/>
                </a:cubicBezTo>
                <a:cubicBezTo>
                  <a:pt x="1268510" y="0"/>
                  <a:pt x="1283955" y="10885"/>
                  <a:pt x="1300283" y="16328"/>
                </a:cubicBezTo>
                <a:cubicBezTo>
                  <a:pt x="1311169" y="27214"/>
                  <a:pt x="1319740" y="41064"/>
                  <a:pt x="1332941" y="48985"/>
                </a:cubicBezTo>
                <a:cubicBezTo>
                  <a:pt x="1347700" y="57840"/>
                  <a:pt x="1368486" y="54562"/>
                  <a:pt x="1381926" y="65314"/>
                </a:cubicBezTo>
                <a:cubicBezTo>
                  <a:pt x="1397250" y="77574"/>
                  <a:pt x="1401660" y="99531"/>
                  <a:pt x="1414583" y="114300"/>
                </a:cubicBezTo>
                <a:cubicBezTo>
                  <a:pt x="1439927" y="143264"/>
                  <a:pt x="1474877" y="163920"/>
                  <a:pt x="1496226" y="195943"/>
                </a:cubicBezTo>
                <a:cubicBezTo>
                  <a:pt x="1537423" y="257737"/>
                  <a:pt x="1515006" y="231052"/>
                  <a:pt x="1561541" y="277585"/>
                </a:cubicBezTo>
                <a:cubicBezTo>
                  <a:pt x="1600690" y="395037"/>
                  <a:pt x="1553192" y="248364"/>
                  <a:pt x="1594198" y="391885"/>
                </a:cubicBezTo>
                <a:cubicBezTo>
                  <a:pt x="1598926" y="408435"/>
                  <a:pt x="1599774" y="427431"/>
                  <a:pt x="1610526" y="440871"/>
                </a:cubicBezTo>
                <a:cubicBezTo>
                  <a:pt x="1622785" y="456195"/>
                  <a:pt x="1643183" y="462642"/>
                  <a:pt x="1659512" y="473528"/>
                </a:cubicBezTo>
                <a:cubicBezTo>
                  <a:pt x="1670398" y="489857"/>
                  <a:pt x="1684199" y="504581"/>
                  <a:pt x="1692169" y="522514"/>
                </a:cubicBezTo>
                <a:cubicBezTo>
                  <a:pt x="1752210" y="657606"/>
                  <a:pt x="1690416" y="586074"/>
                  <a:pt x="1757483" y="653143"/>
                </a:cubicBezTo>
                <a:lnTo>
                  <a:pt x="1806469" y="800100"/>
                </a:lnTo>
                <a:lnTo>
                  <a:pt x="1839126" y="898071"/>
                </a:lnTo>
                <a:cubicBezTo>
                  <a:pt x="1844569" y="919842"/>
                  <a:pt x="1849006" y="941890"/>
                  <a:pt x="1855455" y="963385"/>
                </a:cubicBezTo>
                <a:cubicBezTo>
                  <a:pt x="1865347" y="996357"/>
                  <a:pt x="1877226" y="1028700"/>
                  <a:pt x="1888112" y="1061357"/>
                </a:cubicBezTo>
                <a:lnTo>
                  <a:pt x="1904441" y="1110343"/>
                </a:lnTo>
                <a:cubicBezTo>
                  <a:pt x="1909884" y="1197429"/>
                  <a:pt x="1920769" y="1284344"/>
                  <a:pt x="1920769" y="1371600"/>
                </a:cubicBezTo>
                <a:cubicBezTo>
                  <a:pt x="1920769" y="1583941"/>
                  <a:pt x="1914541" y="1796313"/>
                  <a:pt x="1904441" y="2008414"/>
                </a:cubicBezTo>
                <a:cubicBezTo>
                  <a:pt x="1903622" y="2025606"/>
                  <a:pt x="1898864" y="2043960"/>
                  <a:pt x="1888112" y="2057400"/>
                </a:cubicBezTo>
                <a:cubicBezTo>
                  <a:pt x="1875853" y="2072724"/>
                  <a:pt x="1855455" y="2079171"/>
                  <a:pt x="1839126" y="2090057"/>
                </a:cubicBezTo>
                <a:cubicBezTo>
                  <a:pt x="1828240" y="2106386"/>
                  <a:pt x="1814439" y="2121110"/>
                  <a:pt x="1806469" y="2139043"/>
                </a:cubicBezTo>
                <a:cubicBezTo>
                  <a:pt x="1792488" y="2170500"/>
                  <a:pt x="1802454" y="2217919"/>
                  <a:pt x="1773812" y="2237014"/>
                </a:cubicBezTo>
                <a:lnTo>
                  <a:pt x="1724826" y="2269671"/>
                </a:lnTo>
                <a:cubicBezTo>
                  <a:pt x="1713940" y="2286000"/>
                  <a:pt x="1706046" y="2304780"/>
                  <a:pt x="1692169" y="2318657"/>
                </a:cubicBezTo>
                <a:cubicBezTo>
                  <a:pt x="1678292" y="2332534"/>
                  <a:pt x="1653584" y="2334672"/>
                  <a:pt x="1643183" y="2351314"/>
                </a:cubicBezTo>
                <a:cubicBezTo>
                  <a:pt x="1624939" y="2380505"/>
                  <a:pt x="1643183" y="2438399"/>
                  <a:pt x="1610526" y="2449285"/>
                </a:cubicBezTo>
                <a:cubicBezTo>
                  <a:pt x="1577869" y="2460171"/>
                  <a:pt x="1541197" y="2462848"/>
                  <a:pt x="1512555" y="2481943"/>
                </a:cubicBezTo>
                <a:cubicBezTo>
                  <a:pt x="1443316" y="2528102"/>
                  <a:pt x="1481122" y="2505824"/>
                  <a:pt x="1398255" y="2547257"/>
                </a:cubicBezTo>
                <a:cubicBezTo>
                  <a:pt x="1343204" y="2629834"/>
                  <a:pt x="1395483" y="2573136"/>
                  <a:pt x="1316612" y="2612571"/>
                </a:cubicBezTo>
                <a:cubicBezTo>
                  <a:pt x="1299059" y="2621347"/>
                  <a:pt x="1285559" y="2637258"/>
                  <a:pt x="1267626" y="2645228"/>
                </a:cubicBezTo>
                <a:cubicBezTo>
                  <a:pt x="1189998" y="2679729"/>
                  <a:pt x="1153836" y="2680522"/>
                  <a:pt x="1071683" y="2694214"/>
                </a:cubicBezTo>
                <a:cubicBezTo>
                  <a:pt x="1066240" y="2710543"/>
                  <a:pt x="1069361" y="2733196"/>
                  <a:pt x="1055355" y="2743200"/>
                </a:cubicBezTo>
                <a:cubicBezTo>
                  <a:pt x="1027343" y="2763208"/>
                  <a:pt x="957383" y="2775857"/>
                  <a:pt x="957383" y="2775857"/>
                </a:cubicBezTo>
                <a:cubicBezTo>
                  <a:pt x="953119" y="2774791"/>
                  <a:pt x="853728" y="2751716"/>
                  <a:pt x="843083" y="2743200"/>
                </a:cubicBezTo>
                <a:cubicBezTo>
                  <a:pt x="827759" y="2730941"/>
                  <a:pt x="824303" y="2708091"/>
                  <a:pt x="810426" y="2694214"/>
                </a:cubicBezTo>
                <a:cubicBezTo>
                  <a:pt x="796550" y="2680337"/>
                  <a:pt x="776765" y="2673816"/>
                  <a:pt x="761441" y="2661557"/>
                </a:cubicBezTo>
                <a:cubicBezTo>
                  <a:pt x="749420" y="2651940"/>
                  <a:pt x="742553" y="2635785"/>
                  <a:pt x="728783" y="2628900"/>
                </a:cubicBezTo>
                <a:cubicBezTo>
                  <a:pt x="697994" y="2613505"/>
                  <a:pt x="630812" y="2596243"/>
                  <a:pt x="630812" y="2596243"/>
                </a:cubicBezTo>
                <a:cubicBezTo>
                  <a:pt x="603598" y="2574471"/>
                  <a:pt x="575074" y="2554242"/>
                  <a:pt x="549169" y="2530928"/>
                </a:cubicBezTo>
                <a:cubicBezTo>
                  <a:pt x="520562" y="2505182"/>
                  <a:pt x="467526" y="2449285"/>
                  <a:pt x="467526" y="2449285"/>
                </a:cubicBezTo>
                <a:cubicBezTo>
                  <a:pt x="472969" y="2394857"/>
                  <a:pt x="475538" y="2340064"/>
                  <a:pt x="483855" y="2286000"/>
                </a:cubicBezTo>
                <a:cubicBezTo>
                  <a:pt x="486472" y="2268988"/>
                  <a:pt x="505626" y="2253343"/>
                  <a:pt x="500183" y="2237014"/>
                </a:cubicBezTo>
                <a:cubicBezTo>
                  <a:pt x="481851" y="2182018"/>
                  <a:pt x="391124" y="2168003"/>
                  <a:pt x="353226" y="2155371"/>
                </a:cubicBezTo>
                <a:lnTo>
                  <a:pt x="304241" y="2139043"/>
                </a:lnTo>
                <a:cubicBezTo>
                  <a:pt x="282469" y="2144486"/>
                  <a:pt x="259553" y="2146531"/>
                  <a:pt x="238926" y="2155371"/>
                </a:cubicBezTo>
                <a:cubicBezTo>
                  <a:pt x="220888" y="2163101"/>
                  <a:pt x="209298" y="2184802"/>
                  <a:pt x="189941" y="2188028"/>
                </a:cubicBezTo>
                <a:cubicBezTo>
                  <a:pt x="172963" y="2190858"/>
                  <a:pt x="157284" y="2177143"/>
                  <a:pt x="140955" y="2171700"/>
                </a:cubicBezTo>
                <a:cubicBezTo>
                  <a:pt x="98469" y="2044245"/>
                  <a:pt x="168070" y="2228704"/>
                  <a:pt x="42983" y="2041071"/>
                </a:cubicBezTo>
                <a:cubicBezTo>
                  <a:pt x="32097" y="2024742"/>
                  <a:pt x="10991" y="2011698"/>
                  <a:pt x="10326" y="1992085"/>
                </a:cubicBezTo>
                <a:cubicBezTo>
                  <a:pt x="0" y="1687460"/>
                  <a:pt x="10326" y="1382485"/>
                  <a:pt x="10326" y="1077685"/>
                </a:cubicBezTo>
                <a:lnTo>
                  <a:pt x="10326" y="1094014"/>
                </a:lnTo>
              </a:path>
            </a:pathLst>
          </a:custGeom>
          <a:solidFill>
            <a:srgbClr val="00B0F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2362200" y="1951264"/>
            <a:ext cx="1447800" cy="7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1951264"/>
            <a:ext cx="1447800" cy="7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191000" y="1722664"/>
            <a:ext cx="152400" cy="152400"/>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027464"/>
            <a:ext cx="152400" cy="152400"/>
          </a:xfrm>
          <a:prstGeom prst="ellipse">
            <a:avLst/>
          </a:prstGeom>
          <a:solidFill>
            <a:srgbClr val="FF0000"/>
          </a:solidFill>
          <a:ln>
            <a:solidFill>
              <a:srgbClr val="FF0000"/>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9" idx="0"/>
          </p:cNvCxnSpPr>
          <p:nvPr/>
        </p:nvCxnSpPr>
        <p:spPr>
          <a:xfrm>
            <a:off x="914400" y="2623808"/>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14400" y="2308928"/>
            <a:ext cx="533400" cy="3164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00" y="2625396"/>
            <a:ext cx="304800" cy="307777"/>
          </a:xfrm>
          <a:prstGeom prst="rect">
            <a:avLst/>
          </a:prstGeom>
          <a:noFill/>
        </p:spPr>
        <p:txBody>
          <a:bodyPr wrap="square" rtlCol="0">
            <a:spAutoFit/>
          </a:bodyPr>
          <a:lstStyle/>
          <a:p>
            <a:r>
              <a:rPr lang="en-US" sz="1400" dirty="0" smtClean="0"/>
              <a:t>z</a:t>
            </a:r>
            <a:endParaRPr lang="en-US" sz="1400" dirty="0"/>
          </a:p>
        </p:txBody>
      </p:sp>
      <p:cxnSp>
        <p:nvCxnSpPr>
          <p:cNvPr id="20" name="Straight Arrow Connector 19"/>
          <p:cNvCxnSpPr/>
          <p:nvPr/>
        </p:nvCxnSpPr>
        <p:spPr>
          <a:xfrm rot="5400000" flipH="1" flipV="1">
            <a:off x="564872" y="2276662"/>
            <a:ext cx="698262"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5800" y="1722664"/>
            <a:ext cx="304800" cy="307777"/>
          </a:xfrm>
          <a:prstGeom prst="rect">
            <a:avLst/>
          </a:prstGeom>
          <a:noFill/>
        </p:spPr>
        <p:txBody>
          <a:bodyPr wrap="square" rtlCol="0">
            <a:spAutoFit/>
          </a:bodyPr>
          <a:lstStyle/>
          <a:p>
            <a:r>
              <a:rPr lang="en-US" sz="1400" dirty="0" smtClean="0"/>
              <a:t>y</a:t>
            </a:r>
            <a:endParaRPr lang="en-US" sz="1400" dirty="0"/>
          </a:p>
        </p:txBody>
      </p:sp>
      <p:sp>
        <p:nvSpPr>
          <p:cNvPr id="22" name="TextBox 21"/>
          <p:cNvSpPr txBox="1"/>
          <p:nvPr/>
        </p:nvSpPr>
        <p:spPr>
          <a:xfrm>
            <a:off x="1371600" y="2077351"/>
            <a:ext cx="304800" cy="307777"/>
          </a:xfrm>
          <a:prstGeom prst="rect">
            <a:avLst/>
          </a:prstGeom>
          <a:noFill/>
        </p:spPr>
        <p:txBody>
          <a:bodyPr wrap="square" rtlCol="0">
            <a:spAutoFit/>
          </a:bodyPr>
          <a:lstStyle/>
          <a:p>
            <a:r>
              <a:rPr lang="en-US" sz="1400" dirty="0" smtClean="0"/>
              <a:t>x</a:t>
            </a:r>
            <a:endParaRPr lang="en-US" sz="1400" dirty="0"/>
          </a:p>
        </p:txBody>
      </p:sp>
      <p:cxnSp>
        <p:nvCxnSpPr>
          <p:cNvPr id="26" name="Straight Arrow Connector 25"/>
          <p:cNvCxnSpPr/>
          <p:nvPr/>
        </p:nvCxnSpPr>
        <p:spPr>
          <a:xfrm rot="10800000">
            <a:off x="4267200" y="2513012"/>
            <a:ext cx="1143000"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8200" y="2438400"/>
            <a:ext cx="381000" cy="369332"/>
          </a:xfrm>
          <a:prstGeom prst="rect">
            <a:avLst/>
          </a:prstGeom>
          <a:noFill/>
        </p:spPr>
        <p:txBody>
          <a:bodyPr wrap="square" rtlCol="0">
            <a:spAutoFit/>
          </a:bodyPr>
          <a:lstStyle/>
          <a:p>
            <a:r>
              <a:rPr lang="en-US" dirty="0" smtClean="0"/>
              <a:t>z</a:t>
            </a:r>
            <a:endParaRPr lang="en-US" dirty="0"/>
          </a:p>
        </p:txBody>
      </p:sp>
      <p:graphicFrame>
        <p:nvGraphicFramePr>
          <p:cNvPr id="29" name="Object 28"/>
          <p:cNvGraphicFramePr>
            <a:graphicFrameLocks noChangeAspect="1"/>
          </p:cNvGraphicFramePr>
          <p:nvPr/>
        </p:nvGraphicFramePr>
        <p:xfrm>
          <a:off x="3962400" y="1705201"/>
          <a:ext cx="265113" cy="322263"/>
        </p:xfrm>
        <a:graphic>
          <a:graphicData uri="http://schemas.openxmlformats.org/presentationml/2006/ole">
            <p:oleObj spid="_x0000_s55298" name="Equation" r:id="rId4" imgW="177480" imgH="215640" progId="Equation.3">
              <p:embed/>
            </p:oleObj>
          </a:graphicData>
        </a:graphic>
      </p:graphicFrame>
      <p:graphicFrame>
        <p:nvGraphicFramePr>
          <p:cNvPr id="103426" name="Object 2"/>
          <p:cNvGraphicFramePr>
            <a:graphicFrameLocks noChangeAspect="1"/>
          </p:cNvGraphicFramePr>
          <p:nvPr/>
        </p:nvGraphicFramePr>
        <p:xfrm>
          <a:off x="5105400" y="1676400"/>
          <a:ext cx="228600" cy="322263"/>
        </p:xfrm>
        <a:graphic>
          <a:graphicData uri="http://schemas.openxmlformats.org/presentationml/2006/ole">
            <p:oleObj spid="_x0000_s55299" name="Equation" r:id="rId5" imgW="152280" imgH="215640" progId="Equation.3">
              <p:embed/>
            </p:oleObj>
          </a:graphicData>
        </a:graphic>
      </p:graphicFrame>
      <p:cxnSp>
        <p:nvCxnSpPr>
          <p:cNvPr id="38" name="Straight Arrow Connector 37"/>
          <p:cNvCxnSpPr>
            <a:stCxn id="4" idx="1"/>
          </p:cNvCxnSpPr>
          <p:nvPr/>
        </p:nvCxnSpPr>
        <p:spPr>
          <a:xfrm rot="10800000" flipH="1">
            <a:off x="2362200" y="2332264"/>
            <a:ext cx="5791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2286000"/>
            <a:ext cx="228600" cy="369332"/>
          </a:xfrm>
          <a:prstGeom prst="rect">
            <a:avLst/>
          </a:prstGeom>
          <a:noFill/>
        </p:spPr>
        <p:txBody>
          <a:bodyPr wrap="square" rtlCol="0">
            <a:spAutoFit/>
          </a:bodyPr>
          <a:lstStyle/>
          <a:p>
            <a:r>
              <a:rPr lang="en-US" dirty="0" smtClean="0"/>
              <a:t>s</a:t>
            </a:r>
            <a:endParaRPr lang="en-US" dirty="0"/>
          </a:p>
        </p:txBody>
      </p:sp>
      <p:cxnSp>
        <p:nvCxnSpPr>
          <p:cNvPr id="41" name="Straight Connector 40"/>
          <p:cNvCxnSpPr/>
          <p:nvPr/>
        </p:nvCxnSpPr>
        <p:spPr>
          <a:xfrm rot="5400000">
            <a:off x="3947432" y="2194832"/>
            <a:ext cx="639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4"/>
          </p:cNvCxnSpPr>
          <p:nvPr/>
        </p:nvCxnSpPr>
        <p:spPr>
          <a:xfrm rot="5400000">
            <a:off x="5242832" y="2347232"/>
            <a:ext cx="334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67200" y="2332264"/>
            <a:ext cx="1143000" cy="0"/>
          </a:xfrm>
          <a:prstGeom prst="line">
            <a:avLst/>
          </a:prstGeom>
          <a:ln>
            <a:solidFill>
              <a:srgbClr val="46F616"/>
            </a:solidFill>
          </a:ln>
        </p:spPr>
        <p:style>
          <a:lnRef idx="1">
            <a:schemeClr val="accent1"/>
          </a:lnRef>
          <a:fillRef idx="0">
            <a:schemeClr val="accent1"/>
          </a:fillRef>
          <a:effectRef idx="0">
            <a:schemeClr val="accent1"/>
          </a:effectRef>
          <a:fontRef idx="minor">
            <a:schemeClr val="tx1"/>
          </a:fontRef>
        </p:style>
      </p:cxnSp>
      <p:graphicFrame>
        <p:nvGraphicFramePr>
          <p:cNvPr id="50" name="Object 49"/>
          <p:cNvGraphicFramePr>
            <a:graphicFrameLocks noChangeAspect="1"/>
          </p:cNvGraphicFramePr>
          <p:nvPr/>
        </p:nvGraphicFramePr>
        <p:xfrm>
          <a:off x="1676400" y="3581400"/>
          <a:ext cx="712788" cy="319088"/>
        </p:xfrm>
        <a:graphic>
          <a:graphicData uri="http://schemas.openxmlformats.org/presentationml/2006/ole">
            <p:oleObj spid="_x0000_s55300" name="Equation" r:id="rId6" imgW="482400" imgH="215640" progId="Equation.3">
              <p:embed/>
            </p:oleObj>
          </a:graphicData>
        </a:graphic>
      </p:graphicFrame>
      <p:sp>
        <p:nvSpPr>
          <p:cNvPr id="53" name="TextBox 52"/>
          <p:cNvSpPr txBox="1"/>
          <p:nvPr/>
        </p:nvSpPr>
        <p:spPr>
          <a:xfrm>
            <a:off x="2362200" y="3581400"/>
            <a:ext cx="6553200" cy="369332"/>
          </a:xfrm>
          <a:prstGeom prst="rect">
            <a:avLst/>
          </a:prstGeom>
          <a:noFill/>
        </p:spPr>
        <p:txBody>
          <a:bodyPr wrap="square" rtlCol="0">
            <a:spAutoFit/>
          </a:bodyPr>
          <a:lstStyle/>
          <a:p>
            <a:r>
              <a:rPr lang="en-US" dirty="0" smtClean="0"/>
              <a:t>Define the transverse position of the source particle </a:t>
            </a:r>
            <a:endParaRPr lang="en-US" dirty="0"/>
          </a:p>
        </p:txBody>
      </p:sp>
      <p:graphicFrame>
        <p:nvGraphicFramePr>
          <p:cNvPr id="103432" name="Object 8"/>
          <p:cNvGraphicFramePr>
            <a:graphicFrameLocks noChangeAspect="1"/>
          </p:cNvGraphicFramePr>
          <p:nvPr/>
        </p:nvGraphicFramePr>
        <p:xfrm>
          <a:off x="1676400" y="4114800"/>
          <a:ext cx="768350" cy="319088"/>
        </p:xfrm>
        <a:graphic>
          <a:graphicData uri="http://schemas.openxmlformats.org/presentationml/2006/ole">
            <p:oleObj spid="_x0000_s55301" name="Equation" r:id="rId7" imgW="520560" imgH="215640" progId="Equation.3">
              <p:embed/>
            </p:oleObj>
          </a:graphicData>
        </a:graphic>
      </p:graphicFrame>
      <p:sp>
        <p:nvSpPr>
          <p:cNvPr id="57" name="TextBox 56"/>
          <p:cNvSpPr txBox="1"/>
          <p:nvPr/>
        </p:nvSpPr>
        <p:spPr>
          <a:xfrm>
            <a:off x="2362200" y="4126468"/>
            <a:ext cx="6553200" cy="369332"/>
          </a:xfrm>
          <a:prstGeom prst="rect">
            <a:avLst/>
          </a:prstGeom>
          <a:noFill/>
        </p:spPr>
        <p:txBody>
          <a:bodyPr wrap="square" rtlCol="0">
            <a:spAutoFit/>
          </a:bodyPr>
          <a:lstStyle/>
          <a:p>
            <a:r>
              <a:rPr lang="en-US" dirty="0" smtClean="0"/>
              <a:t>Define the transverse position of the test particle </a:t>
            </a:r>
            <a:endParaRPr lang="en-US" dirty="0"/>
          </a:p>
        </p:txBody>
      </p:sp>
      <p:sp>
        <p:nvSpPr>
          <p:cNvPr id="58" name="Rectangle 57"/>
          <p:cNvSpPr/>
          <p:nvPr/>
        </p:nvSpPr>
        <p:spPr>
          <a:xfrm>
            <a:off x="1600200" y="3581400"/>
            <a:ext cx="62484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433" name="Object 9"/>
          <p:cNvGraphicFramePr>
            <a:graphicFrameLocks noChangeAspect="1"/>
          </p:cNvGraphicFramePr>
          <p:nvPr/>
        </p:nvGraphicFramePr>
        <p:xfrm>
          <a:off x="7391400" y="3581400"/>
          <a:ext cx="228600" cy="322263"/>
        </p:xfrm>
        <a:graphic>
          <a:graphicData uri="http://schemas.openxmlformats.org/presentationml/2006/ole">
            <p:oleObj spid="_x0000_s55302" name="Equation" r:id="rId8" imgW="152280" imgH="215640" progId="Equation.3">
              <p:embed/>
            </p:oleObj>
          </a:graphicData>
        </a:graphic>
      </p:graphicFrame>
      <p:graphicFrame>
        <p:nvGraphicFramePr>
          <p:cNvPr id="103435" name="Object 11"/>
          <p:cNvGraphicFramePr>
            <a:graphicFrameLocks noChangeAspect="1"/>
          </p:cNvGraphicFramePr>
          <p:nvPr/>
        </p:nvGraphicFramePr>
        <p:xfrm>
          <a:off x="7372350" y="4114800"/>
          <a:ext cx="274638" cy="331788"/>
        </p:xfrm>
        <a:graphic>
          <a:graphicData uri="http://schemas.openxmlformats.org/presentationml/2006/ole">
            <p:oleObj spid="_x0000_s55303" name="Equation" r:id="rId9" imgW="177480" imgH="215640" progId="Equation.3">
              <p:embed/>
            </p:oleObj>
          </a:graphicData>
        </a:graphic>
      </p:graphicFrame>
      <p:sp>
        <p:nvSpPr>
          <p:cNvPr id="62" name="Title 1"/>
          <p:cNvSpPr>
            <a:spLocks noGrp="1"/>
          </p:cNvSpPr>
          <p:nvPr>
            <p:ph type="title"/>
          </p:nvPr>
        </p:nvSpPr>
        <p:spPr>
          <a:xfrm>
            <a:off x="609600" y="76200"/>
            <a:ext cx="8229600" cy="609600"/>
          </a:xfrm>
          <a:ln>
            <a:solidFill>
              <a:schemeClr val="accent1"/>
            </a:solidFill>
          </a:ln>
        </p:spPr>
        <p:txBody>
          <a:bodyPr>
            <a:normAutofit fontScale="90000"/>
          </a:bodyPr>
          <a:lstStyle/>
          <a:p>
            <a:r>
              <a:rPr lang="en-US" dirty="0" smtClean="0"/>
              <a:t>Definition of wake potential</a:t>
            </a:r>
            <a:endParaRPr lang="en-US" dirty="0"/>
          </a:p>
        </p:txBody>
      </p:sp>
      <p:sp>
        <p:nvSpPr>
          <p:cNvPr id="65" name="Rectangle 64"/>
          <p:cNvSpPr/>
          <p:nvPr/>
        </p:nvSpPr>
        <p:spPr>
          <a:xfrm>
            <a:off x="2438400" y="4648200"/>
            <a:ext cx="4648200" cy="2057400"/>
          </a:xfrm>
          <a:prstGeom prst="rect">
            <a:avLst/>
          </a:prstGeom>
          <a:noFill/>
          <a:ln>
            <a:solidFill>
              <a:srgbClr val="46F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5486400" y="2057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343400" y="1752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634" name="Object 10"/>
          <p:cNvGraphicFramePr>
            <a:graphicFrameLocks noChangeAspect="1"/>
          </p:cNvGraphicFramePr>
          <p:nvPr/>
        </p:nvGraphicFramePr>
        <p:xfrm>
          <a:off x="2714625" y="5334000"/>
          <a:ext cx="4103688" cy="441325"/>
        </p:xfrm>
        <a:graphic>
          <a:graphicData uri="http://schemas.openxmlformats.org/presentationml/2006/ole">
            <p:oleObj spid="_x0000_s55304" name="Equation" r:id="rId10" imgW="2476440" imgH="266400" progId="Equation.3">
              <p:embed/>
            </p:oleObj>
          </a:graphicData>
        </a:graphic>
      </p:graphicFrame>
      <p:graphicFrame>
        <p:nvGraphicFramePr>
          <p:cNvPr id="26635" name="Object 11"/>
          <p:cNvGraphicFramePr>
            <a:graphicFrameLocks noChangeAspect="1"/>
          </p:cNvGraphicFramePr>
          <p:nvPr/>
        </p:nvGraphicFramePr>
        <p:xfrm>
          <a:off x="2724150" y="4800600"/>
          <a:ext cx="4081463" cy="420688"/>
        </p:xfrm>
        <a:graphic>
          <a:graphicData uri="http://schemas.openxmlformats.org/presentationml/2006/ole">
            <p:oleObj spid="_x0000_s55305" name="Equation" r:id="rId11" imgW="2463480" imgH="253800" progId="Equation.3">
              <p:embed/>
            </p:oleObj>
          </a:graphicData>
        </a:graphic>
      </p:graphicFrame>
      <p:graphicFrame>
        <p:nvGraphicFramePr>
          <p:cNvPr id="26636" name="Object 12"/>
          <p:cNvGraphicFramePr>
            <a:graphicFrameLocks noChangeAspect="1"/>
          </p:cNvGraphicFramePr>
          <p:nvPr/>
        </p:nvGraphicFramePr>
        <p:xfrm>
          <a:off x="4471988" y="5791200"/>
          <a:ext cx="1924050" cy="384175"/>
        </p:xfrm>
        <a:graphic>
          <a:graphicData uri="http://schemas.openxmlformats.org/presentationml/2006/ole">
            <p:oleObj spid="_x0000_s55306" name="Equation" r:id="rId12" imgW="1143000" imgH="228600" progId="Equation.3">
              <p:embed/>
            </p:oleObj>
          </a:graphicData>
        </a:graphic>
      </p:graphicFrame>
      <p:graphicFrame>
        <p:nvGraphicFramePr>
          <p:cNvPr id="26637" name="Object 13"/>
          <p:cNvGraphicFramePr>
            <a:graphicFrameLocks noChangeAspect="1"/>
          </p:cNvGraphicFramePr>
          <p:nvPr/>
        </p:nvGraphicFramePr>
        <p:xfrm>
          <a:off x="4367213" y="6251575"/>
          <a:ext cx="2181225" cy="384175"/>
        </p:xfrm>
        <a:graphic>
          <a:graphicData uri="http://schemas.openxmlformats.org/presentationml/2006/ole">
            <p:oleObj spid="_x0000_s55307" name="Equation" r:id="rId13" imgW="1295280" imgH="228600" progId="Equation.3">
              <p:embed/>
            </p:oleObj>
          </a:graphicData>
        </a:graphic>
      </p:graphicFrame>
      <p:graphicFrame>
        <p:nvGraphicFramePr>
          <p:cNvPr id="26638" name="Object 14"/>
          <p:cNvGraphicFramePr>
            <a:graphicFrameLocks noChangeAspect="1"/>
          </p:cNvGraphicFramePr>
          <p:nvPr/>
        </p:nvGraphicFramePr>
        <p:xfrm>
          <a:off x="2895600" y="5794375"/>
          <a:ext cx="1239838" cy="768350"/>
        </p:xfrm>
        <a:graphic>
          <a:graphicData uri="http://schemas.openxmlformats.org/presentationml/2006/ole">
            <p:oleObj spid="_x0000_s55308" name="Equation" r:id="rId14" imgW="736560" imgH="45720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mplitude Total transverse impedance.tif"/>
          <p:cNvPicPr>
            <a:picLocks noGrp="1" noChangeAspect="1"/>
          </p:cNvPicPr>
          <p:nvPr>
            <p:ph idx="1"/>
          </p:nvPr>
        </p:nvPicPr>
        <p:blipFill>
          <a:blip r:embed="rId2" cstate="print"/>
          <a:srcRect l="7563" t="2115" r="6723" b="3625"/>
          <a:stretch>
            <a:fillRect/>
          </a:stretch>
        </p:blipFill>
        <p:spPr>
          <a:xfrm>
            <a:off x="838226" y="685799"/>
            <a:ext cx="7772374" cy="5943611"/>
          </a:xfrm>
        </p:spPr>
      </p:pic>
      <p:sp>
        <p:nvSpPr>
          <p:cNvPr id="4" name="Title 1"/>
          <p:cNvSpPr>
            <a:spLocks noGrp="1"/>
          </p:cNvSpPr>
          <p:nvPr>
            <p:ph type="title"/>
          </p:nvPr>
        </p:nvSpPr>
        <p:spPr>
          <a:xfrm>
            <a:off x="457200" y="76200"/>
            <a:ext cx="8229600" cy="487362"/>
          </a:xfrm>
          <a:ln>
            <a:solidFill>
              <a:schemeClr val="tx1"/>
            </a:solidFill>
          </a:ln>
        </p:spPr>
        <p:txBody>
          <a:bodyPr>
            <a:normAutofit fontScale="90000"/>
          </a:bodyPr>
          <a:lstStyle/>
          <a:p>
            <a:r>
              <a:rPr lang="en-US" sz="4000" dirty="0" smtClean="0"/>
              <a:t>MKP measurements in the vertical plane </a:t>
            </a:r>
            <a:endParaRPr lang="en-US" sz="4000" dirty="0"/>
          </a:p>
        </p:txBody>
      </p:sp>
      <p:pic>
        <p:nvPicPr>
          <p:cNvPr id="6" name="Picture 5" descr="geometry laminated.bmp"/>
          <p:cNvPicPr>
            <a:picLocks noChangeAspect="1"/>
          </p:cNvPicPr>
          <p:nvPr/>
        </p:nvPicPr>
        <p:blipFill>
          <a:blip r:embed="rId3" cstate="print"/>
          <a:stretch>
            <a:fillRect/>
          </a:stretch>
        </p:blipFill>
        <p:spPr>
          <a:xfrm>
            <a:off x="5410200" y="2743200"/>
            <a:ext cx="2366124" cy="11627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Overview</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Introduction and motivations</a:t>
            </a:r>
          </a:p>
          <a:p>
            <a:pPr>
              <a:buNone/>
            </a:pPr>
            <a:endParaRPr lang="en-US" dirty="0" smtClean="0"/>
          </a:p>
          <a:p>
            <a:r>
              <a:rPr lang="en-US" dirty="0" smtClean="0"/>
              <a:t>Simulation models</a:t>
            </a:r>
          </a:p>
          <a:p>
            <a:endParaRPr lang="en-US" dirty="0"/>
          </a:p>
          <a:p>
            <a:r>
              <a:rPr lang="en-US" dirty="0" smtClean="0"/>
              <a:t>Comparing C-magnet and </a:t>
            </a:r>
            <a:r>
              <a:rPr lang="en-US" dirty="0" err="1" smtClean="0"/>
              <a:t>Tsutsui</a:t>
            </a:r>
            <a:r>
              <a:rPr lang="en-US" dirty="0" smtClean="0"/>
              <a:t> model</a:t>
            </a:r>
          </a:p>
          <a:p>
            <a:endParaRPr lang="en-US" dirty="0"/>
          </a:p>
          <a:p>
            <a:r>
              <a:rPr lang="en-US" dirty="0" smtClean="0">
                <a:solidFill>
                  <a:srgbClr val="FF0000"/>
                </a:solidFill>
              </a:rPr>
              <a:t>Conclusions, future steps and open issues</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5516563"/>
            <a:ext cx="8534400" cy="1143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ct val="20000"/>
              </a:spcBef>
              <a:buFont typeface="Arial" pitchFamily="34" charset="0"/>
              <a:buChar char="•"/>
              <a:defRPr/>
            </a:pPr>
            <a:r>
              <a:rPr lang="en-US" sz="2800" dirty="0" smtClean="0">
                <a:solidFill>
                  <a:schemeClr val="tx1"/>
                </a:solidFill>
              </a:rPr>
              <a:t>Low frequency impedance simulations</a:t>
            </a:r>
          </a:p>
          <a:p>
            <a:pPr marL="342900" lvl="0" indent="-342900" algn="just">
              <a:spcBef>
                <a:spcPct val="20000"/>
              </a:spcBef>
              <a:buFont typeface="Arial" pitchFamily="34" charset="0"/>
              <a:buChar char="•"/>
              <a:defRPr/>
            </a:pPr>
            <a:r>
              <a:rPr lang="en-US" sz="2800" dirty="0" smtClean="0">
                <a:solidFill>
                  <a:schemeClr val="tx1"/>
                </a:solidFill>
              </a:rPr>
              <a:t>Reliability of the coaxial wire method </a:t>
            </a:r>
          </a:p>
        </p:txBody>
      </p:sp>
      <p:sp>
        <p:nvSpPr>
          <p:cNvPr id="7" name="Rectangle 6"/>
          <p:cNvSpPr/>
          <p:nvPr/>
        </p:nvSpPr>
        <p:spPr>
          <a:xfrm>
            <a:off x="304800" y="2727326"/>
            <a:ext cx="8534400" cy="2408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944563"/>
            <a:ext cx="8534400" cy="1447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200"/>
            <a:ext cx="9144000" cy="685800"/>
          </a:xfrm>
          <a:solidFill>
            <a:schemeClr val="tx1"/>
          </a:solidFill>
        </p:spPr>
        <p:txBody>
          <a:bodyPr>
            <a:normAutofit fontScale="90000"/>
          </a:bodyPr>
          <a:lstStyle/>
          <a:p>
            <a:r>
              <a:rPr lang="en-US" dirty="0" smtClean="0">
                <a:solidFill>
                  <a:srgbClr val="FF0000"/>
                </a:solidFill>
              </a:rPr>
              <a:t>Conclusions</a:t>
            </a:r>
            <a:r>
              <a:rPr lang="en-US" dirty="0" smtClean="0">
                <a:solidFill>
                  <a:schemeClr val="bg1"/>
                </a:solidFill>
              </a:rPr>
              <a:t>,</a:t>
            </a:r>
            <a:r>
              <a:rPr lang="en-US" dirty="0" smtClean="0"/>
              <a:t> </a:t>
            </a:r>
            <a:r>
              <a:rPr lang="en-US" dirty="0" smtClean="0">
                <a:solidFill>
                  <a:srgbClr val="FFFF00"/>
                </a:solidFill>
              </a:rPr>
              <a:t>future steps</a:t>
            </a:r>
            <a:r>
              <a:rPr lang="en-US" dirty="0" smtClean="0"/>
              <a:t> </a:t>
            </a:r>
            <a:r>
              <a:rPr lang="en-US" dirty="0" smtClean="0">
                <a:solidFill>
                  <a:schemeClr val="bg1"/>
                </a:solidFill>
              </a:rPr>
              <a:t>and</a:t>
            </a:r>
            <a:r>
              <a:rPr lang="en-US" dirty="0" smtClean="0"/>
              <a:t> </a:t>
            </a:r>
            <a:r>
              <a:rPr lang="en-US" dirty="0" smtClean="0">
                <a:solidFill>
                  <a:srgbClr val="00B050"/>
                </a:solidFill>
              </a:rPr>
              <a:t>open issues</a:t>
            </a:r>
            <a:endParaRPr lang="en-US" dirty="0">
              <a:solidFill>
                <a:srgbClr val="00B050"/>
              </a:solidFill>
            </a:endParaRPr>
          </a:p>
        </p:txBody>
      </p:sp>
      <p:sp>
        <p:nvSpPr>
          <p:cNvPr id="4" name="Content Placeholder 2"/>
          <p:cNvSpPr txBox="1">
            <a:spLocks/>
          </p:cNvSpPr>
          <p:nvPr/>
        </p:nvSpPr>
        <p:spPr>
          <a:xfrm>
            <a:off x="457200" y="914400"/>
            <a:ext cx="8229600" cy="4906963"/>
          </a:xfrm>
          <a:prstGeom prst="rect">
            <a:avLst/>
          </a:prstGeom>
        </p:spPr>
        <p:txBody>
          <a:bodyPr vert="horz" lIns="91440" tIns="45720" rIns="91440" bIns="45720" rtlCol="0">
            <a:normAutofit/>
          </a:bodyPr>
          <a:lstStyle/>
          <a:p>
            <a:pPr algn="just">
              <a:buFontTx/>
              <a:buChar char="-"/>
            </a:pPr>
            <a:r>
              <a:rPr lang="en-US" sz="3200" dirty="0" smtClean="0"/>
              <a:t>   </a:t>
            </a:r>
            <a:r>
              <a:rPr lang="en-US" sz="2800" dirty="0" smtClean="0"/>
              <a:t>A very high kicker impedance is observed at low frequency</a:t>
            </a:r>
          </a:p>
          <a:p>
            <a:pPr algn="just">
              <a:buFontTx/>
              <a:buChar char="-"/>
            </a:pPr>
            <a:r>
              <a:rPr lang="en-US" sz="2800" dirty="0" smtClean="0"/>
              <a:t>The </a:t>
            </a:r>
            <a:r>
              <a:rPr lang="en-US" sz="2800" dirty="0" err="1" smtClean="0"/>
              <a:t>Tsutsui</a:t>
            </a:r>
            <a:r>
              <a:rPr lang="en-US" sz="2800" dirty="0" smtClean="0"/>
              <a:t> formalism falls down at low frequency. </a:t>
            </a:r>
          </a:p>
          <a:p>
            <a:pPr algn="just"/>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External circuit: no matching termination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impact of transition pieces, segmentation (from the first studies seems to affect the impedance specially al low frequency in the transverse plane),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a:ln>
            <a:solidFill>
              <a:schemeClr val="accent1"/>
            </a:solidFill>
          </a:ln>
        </p:spPr>
        <p:txBody>
          <a:bodyPr>
            <a:normAutofit fontScale="90000"/>
          </a:bodyPr>
          <a:lstStyle/>
          <a:p>
            <a:r>
              <a:rPr lang="en-US" sz="3200" dirty="0" smtClean="0"/>
              <a:t>Separating dipolar and </a:t>
            </a:r>
            <a:r>
              <a:rPr lang="en-US" sz="3200" dirty="0" err="1" smtClean="0"/>
              <a:t>quadrupolar</a:t>
            </a:r>
            <a:r>
              <a:rPr lang="en-US" sz="3200" dirty="0" smtClean="0"/>
              <a:t> wake using CST Particle studio</a:t>
            </a:r>
            <a:endParaRPr lang="en-US" sz="3200" dirty="0"/>
          </a:p>
        </p:txBody>
      </p:sp>
      <p:graphicFrame>
        <p:nvGraphicFramePr>
          <p:cNvPr id="9222" name="Object 6"/>
          <p:cNvGraphicFramePr>
            <a:graphicFrameLocks noChangeAspect="1"/>
          </p:cNvGraphicFramePr>
          <p:nvPr/>
        </p:nvGraphicFramePr>
        <p:xfrm>
          <a:off x="1785938" y="1479550"/>
          <a:ext cx="5819775" cy="609600"/>
        </p:xfrm>
        <a:graphic>
          <a:graphicData uri="http://schemas.openxmlformats.org/presentationml/2006/ole">
            <p:oleObj spid="_x0000_s56322" name="Equation" r:id="rId4" imgW="7315200" imgH="762000" progId="Equation.3">
              <p:embed/>
            </p:oleObj>
          </a:graphicData>
        </a:graphic>
      </p:graphicFrame>
      <p:graphicFrame>
        <p:nvGraphicFramePr>
          <p:cNvPr id="9223" name="Object 7"/>
          <p:cNvGraphicFramePr>
            <a:graphicFrameLocks noChangeAspect="1"/>
          </p:cNvGraphicFramePr>
          <p:nvPr/>
        </p:nvGraphicFramePr>
        <p:xfrm>
          <a:off x="1752600" y="2360613"/>
          <a:ext cx="5921375" cy="611187"/>
        </p:xfrm>
        <a:graphic>
          <a:graphicData uri="http://schemas.openxmlformats.org/presentationml/2006/ole">
            <p:oleObj spid="_x0000_s56323" name="Equation" r:id="rId5" imgW="7315200" imgH="787400" progId="Equation.3">
              <p:embed/>
            </p:oleObj>
          </a:graphicData>
        </a:graphic>
      </p:graphicFrame>
      <p:pic>
        <p:nvPicPr>
          <p:cNvPr id="10" name="Content Placeholder 5" descr="Picture17.tif"/>
          <p:cNvPicPr>
            <a:picLocks noGrp="1" noChangeAspect="1"/>
          </p:cNvPicPr>
          <p:nvPr>
            <p:ph idx="1"/>
          </p:nvPr>
        </p:nvPicPr>
        <p:blipFill>
          <a:blip r:embed="rId6" cstate="print"/>
          <a:stretch>
            <a:fillRect/>
          </a:stretch>
        </p:blipFill>
        <p:spPr>
          <a:xfrm>
            <a:off x="533400" y="3402204"/>
            <a:ext cx="8229600" cy="3074796"/>
          </a:xfrm>
        </p:spPr>
      </p:pic>
      <p:sp>
        <p:nvSpPr>
          <p:cNvPr id="7" name="Rectangle 6"/>
          <p:cNvSpPr/>
          <p:nvPr/>
        </p:nvSpPr>
        <p:spPr>
          <a:xfrm>
            <a:off x="1295400" y="1295400"/>
            <a:ext cx="6781800" cy="1905000"/>
          </a:xfrm>
          <a:prstGeom prst="rect">
            <a:avLst/>
          </a:prstGeom>
          <a:noFill/>
          <a:ln>
            <a:solidFill>
              <a:srgbClr val="07A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1149350" y="1154668"/>
            <a:ext cx="3124200" cy="1969532"/>
            <a:chOff x="1149350" y="1459468"/>
            <a:chExt cx="3124200" cy="1969532"/>
          </a:xfrm>
        </p:grpSpPr>
        <p:sp>
          <p:nvSpPr>
            <p:cNvPr id="4" name="Cube 3"/>
            <p:cNvSpPr/>
            <p:nvPr/>
          </p:nvSpPr>
          <p:spPr>
            <a:xfrm>
              <a:off x="2063750" y="1459468"/>
              <a:ext cx="2209800" cy="1295400"/>
            </a:xfrm>
            <a:prstGeom prst="cube">
              <a:avLst>
                <a:gd name="adj" fmla="val 641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39950" y="2373868"/>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063750" y="2983468"/>
              <a:ext cx="1295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605756" y="2525474"/>
              <a:ext cx="304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9350" y="2385536"/>
              <a:ext cx="476412" cy="369332"/>
            </a:xfrm>
            <a:prstGeom prst="rect">
              <a:avLst/>
            </a:prstGeom>
            <a:noFill/>
          </p:spPr>
          <p:txBody>
            <a:bodyPr wrap="none" rtlCol="0">
              <a:spAutoFit/>
            </a:bodyPr>
            <a:lstStyle/>
            <a:p>
              <a:r>
                <a:rPr lang="en-US" dirty="0" smtClean="0"/>
                <a:t>2 b</a:t>
              </a:r>
              <a:endParaRPr lang="en-US" dirty="0"/>
            </a:p>
          </p:txBody>
        </p:sp>
        <p:sp>
          <p:nvSpPr>
            <p:cNvPr id="9" name="TextBox 8"/>
            <p:cNvSpPr txBox="1"/>
            <p:nvPr/>
          </p:nvSpPr>
          <p:spPr>
            <a:xfrm>
              <a:off x="2520950" y="3059668"/>
              <a:ext cx="465192" cy="369332"/>
            </a:xfrm>
            <a:prstGeom prst="rect">
              <a:avLst/>
            </a:prstGeom>
            <a:noFill/>
          </p:spPr>
          <p:txBody>
            <a:bodyPr wrap="none" rtlCol="0">
              <a:spAutoFit/>
            </a:bodyPr>
            <a:lstStyle/>
            <a:p>
              <a:r>
                <a:rPr lang="en-US" dirty="0" smtClean="0"/>
                <a:t>2 a</a:t>
              </a:r>
              <a:endParaRPr lang="en-US" dirty="0"/>
            </a:p>
          </p:txBody>
        </p:sp>
      </p:grpSp>
      <p:graphicFrame>
        <p:nvGraphicFramePr>
          <p:cNvPr id="10" name="Object 9"/>
          <p:cNvGraphicFramePr>
            <a:graphicFrameLocks noChangeAspect="1"/>
          </p:cNvGraphicFramePr>
          <p:nvPr/>
        </p:nvGraphicFramePr>
        <p:xfrm>
          <a:off x="7239000" y="1143000"/>
          <a:ext cx="1179512" cy="785813"/>
        </p:xfrm>
        <a:graphic>
          <a:graphicData uri="http://schemas.openxmlformats.org/presentationml/2006/ole">
            <p:oleObj spid="_x0000_s57346" name="Equation" r:id="rId4" imgW="596880" imgH="393480" progId="Equation.3">
              <p:embed/>
            </p:oleObj>
          </a:graphicData>
        </a:graphic>
      </p:graphicFrame>
      <p:sp>
        <p:nvSpPr>
          <p:cNvPr id="11" name="TextBox 10"/>
          <p:cNvSpPr txBox="1"/>
          <p:nvPr/>
        </p:nvSpPr>
        <p:spPr>
          <a:xfrm>
            <a:off x="5412334" y="1383268"/>
            <a:ext cx="1598066" cy="369332"/>
          </a:xfrm>
          <a:prstGeom prst="rect">
            <a:avLst/>
          </a:prstGeom>
          <a:noFill/>
        </p:spPr>
        <p:txBody>
          <a:bodyPr wrap="none" rtlCol="0">
            <a:spAutoFit/>
          </a:bodyPr>
          <a:lstStyle/>
          <a:p>
            <a:r>
              <a:rPr lang="en-US" dirty="0" smtClean="0"/>
              <a:t>Aspect ratio q:</a:t>
            </a:r>
            <a:endParaRPr lang="en-US" dirty="0"/>
          </a:p>
        </p:txBody>
      </p:sp>
      <p:sp>
        <p:nvSpPr>
          <p:cNvPr id="13" name="TextBox 12"/>
          <p:cNvSpPr txBox="1"/>
          <p:nvPr/>
        </p:nvSpPr>
        <p:spPr>
          <a:xfrm>
            <a:off x="2057400" y="76200"/>
            <a:ext cx="5410200" cy="954107"/>
          </a:xfrm>
          <a:prstGeom prst="rect">
            <a:avLst/>
          </a:prstGeom>
          <a:noFill/>
          <a:ln>
            <a:solidFill>
              <a:schemeClr val="accent1"/>
            </a:solidFill>
          </a:ln>
        </p:spPr>
        <p:txBody>
          <a:bodyPr wrap="square" rtlCol="0">
            <a:spAutoFit/>
          </a:bodyPr>
          <a:lstStyle/>
          <a:p>
            <a:pPr algn="ctr"/>
            <a:r>
              <a:rPr lang="en-US" sz="2800" dirty="0"/>
              <a:t>E</a:t>
            </a:r>
            <a:r>
              <a:rPr lang="en-US" sz="2800" dirty="0" smtClean="0"/>
              <a:t>xample of application: </a:t>
            </a:r>
          </a:p>
          <a:p>
            <a:pPr algn="ctr"/>
            <a:r>
              <a:rPr lang="en-US" sz="2800" dirty="0" smtClean="0"/>
              <a:t>the resistive beam pipe</a:t>
            </a:r>
            <a:endParaRPr lang="en-US" sz="2800" dirty="0"/>
          </a:p>
        </p:txBody>
      </p:sp>
      <p:sp>
        <p:nvSpPr>
          <p:cNvPr id="12" name="TextBox 11"/>
          <p:cNvSpPr txBox="1"/>
          <p:nvPr/>
        </p:nvSpPr>
        <p:spPr>
          <a:xfrm>
            <a:off x="4876800" y="2057400"/>
            <a:ext cx="1143000" cy="923330"/>
          </a:xfrm>
          <a:prstGeom prst="rect">
            <a:avLst/>
          </a:prstGeom>
          <a:noFill/>
          <a:ln>
            <a:solidFill>
              <a:srgbClr val="FF0000"/>
            </a:solidFill>
          </a:ln>
        </p:spPr>
        <p:txBody>
          <a:bodyPr wrap="square" rtlCol="0">
            <a:spAutoFit/>
          </a:bodyPr>
          <a:lstStyle/>
          <a:p>
            <a:r>
              <a:rPr lang="en-US" dirty="0" smtClean="0"/>
              <a:t>b= 1mm</a:t>
            </a:r>
          </a:p>
          <a:p>
            <a:r>
              <a:rPr lang="en-US" dirty="0" smtClean="0"/>
              <a:t>a=3mm</a:t>
            </a:r>
          </a:p>
          <a:p>
            <a:r>
              <a:rPr lang="en-US" dirty="0" smtClean="0"/>
              <a:t>L=10mm</a:t>
            </a:r>
            <a:endParaRPr lang="en-US" dirty="0"/>
          </a:p>
        </p:txBody>
      </p:sp>
      <p:sp>
        <p:nvSpPr>
          <p:cNvPr id="14" name="Rectangle 13"/>
          <p:cNvSpPr/>
          <p:nvPr/>
        </p:nvSpPr>
        <p:spPr>
          <a:xfrm>
            <a:off x="6400800" y="2209800"/>
            <a:ext cx="228600" cy="22860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00800" y="2590800"/>
            <a:ext cx="228600" cy="228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81800" y="2133600"/>
            <a:ext cx="1143000" cy="369332"/>
          </a:xfrm>
          <a:prstGeom prst="rect">
            <a:avLst/>
          </a:prstGeom>
          <a:noFill/>
        </p:spPr>
        <p:txBody>
          <a:bodyPr wrap="square" rtlCol="0">
            <a:spAutoFit/>
          </a:bodyPr>
          <a:lstStyle/>
          <a:p>
            <a:r>
              <a:rPr lang="en-US" dirty="0" smtClean="0"/>
              <a:t>Vacuum</a:t>
            </a:r>
            <a:endParaRPr lang="en-US" dirty="0"/>
          </a:p>
        </p:txBody>
      </p:sp>
      <p:sp>
        <p:nvSpPr>
          <p:cNvPr id="17" name="TextBox 16"/>
          <p:cNvSpPr txBox="1"/>
          <p:nvPr/>
        </p:nvSpPr>
        <p:spPr>
          <a:xfrm>
            <a:off x="6858000" y="2526268"/>
            <a:ext cx="2286000" cy="369332"/>
          </a:xfrm>
          <a:prstGeom prst="rect">
            <a:avLst/>
          </a:prstGeom>
          <a:noFill/>
        </p:spPr>
        <p:txBody>
          <a:bodyPr wrap="square" rtlCol="0">
            <a:spAutoFit/>
          </a:bodyPr>
          <a:lstStyle/>
          <a:p>
            <a:r>
              <a:rPr lang="en-US" dirty="0" smtClean="0"/>
              <a:t>Conductive material</a:t>
            </a:r>
            <a:endParaRPr lang="en-US" dirty="0"/>
          </a:p>
        </p:txBody>
      </p:sp>
      <p:pic>
        <p:nvPicPr>
          <p:cNvPr id="10243" name="Picture 3"/>
          <p:cNvPicPr>
            <a:picLocks noChangeAspect="1" noChangeArrowheads="1"/>
          </p:cNvPicPr>
          <p:nvPr/>
        </p:nvPicPr>
        <p:blipFill>
          <a:blip r:embed="rId5" cstate="print"/>
          <a:srcRect l="5426" t="4255" r="9302"/>
          <a:stretch>
            <a:fillRect/>
          </a:stretch>
        </p:blipFill>
        <p:spPr bwMode="auto">
          <a:xfrm>
            <a:off x="762000" y="3429000"/>
            <a:ext cx="4191000" cy="3429000"/>
          </a:xfrm>
          <a:prstGeom prst="rect">
            <a:avLst/>
          </a:prstGeom>
          <a:noFill/>
          <a:ln w="9525">
            <a:noFill/>
            <a:miter lim="800000"/>
            <a:headEnd/>
            <a:tailEnd/>
          </a:ln>
        </p:spPr>
      </p:pic>
      <p:sp>
        <p:nvSpPr>
          <p:cNvPr id="19" name="TextBox 18"/>
          <p:cNvSpPr txBox="1"/>
          <p:nvPr/>
        </p:nvSpPr>
        <p:spPr>
          <a:xfrm>
            <a:off x="0" y="3135868"/>
            <a:ext cx="8305800" cy="369332"/>
          </a:xfrm>
          <a:prstGeom prst="rect">
            <a:avLst/>
          </a:prstGeom>
          <a:noFill/>
        </p:spPr>
        <p:txBody>
          <a:bodyPr wrap="square" rtlCol="0">
            <a:spAutoFit/>
          </a:bodyPr>
          <a:lstStyle/>
          <a:p>
            <a:r>
              <a:rPr lang="en-US" b="1" dirty="0" smtClean="0"/>
              <a:t>Analytical form factors of the wake functions for rectangular pipes </a:t>
            </a:r>
            <a:endParaRPr lang="en-US" b="1" dirty="0"/>
          </a:p>
        </p:txBody>
      </p:sp>
      <p:sp>
        <p:nvSpPr>
          <p:cNvPr id="20" name="TextBox 19"/>
          <p:cNvSpPr txBox="1"/>
          <p:nvPr/>
        </p:nvSpPr>
        <p:spPr>
          <a:xfrm>
            <a:off x="6477000" y="4694872"/>
            <a:ext cx="1524000" cy="1477328"/>
          </a:xfrm>
          <a:prstGeom prst="rect">
            <a:avLst/>
          </a:prstGeom>
          <a:noFill/>
          <a:ln>
            <a:solidFill>
              <a:srgbClr val="FF0000"/>
            </a:solidFill>
          </a:ln>
        </p:spPr>
        <p:txBody>
          <a:bodyPr wrap="square" rtlCol="0">
            <a:spAutoFit/>
          </a:bodyPr>
          <a:lstStyle/>
          <a:p>
            <a:r>
              <a:rPr lang="en-US" dirty="0" smtClean="0"/>
              <a:t>The values are normalized by those of the round pipe with radius </a:t>
            </a:r>
            <a:r>
              <a:rPr lang="en-US" i="1" dirty="0" smtClean="0"/>
              <a:t>b.</a:t>
            </a:r>
            <a:endParaRPr lang="en-US" dirty="0"/>
          </a:p>
        </p:txBody>
      </p:sp>
      <p:cxnSp>
        <p:nvCxnSpPr>
          <p:cNvPr id="22" name="Straight Arrow Connector 21"/>
          <p:cNvCxnSpPr/>
          <p:nvPr/>
        </p:nvCxnSpPr>
        <p:spPr>
          <a:xfrm rot="5400000" flipH="1" flipV="1">
            <a:off x="3619500" y="1638300"/>
            <a:ext cx="914400"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2057400"/>
            <a:ext cx="228600" cy="369332"/>
          </a:xfrm>
          <a:prstGeom prst="rect">
            <a:avLst/>
          </a:prstGeom>
          <a:noFill/>
        </p:spPr>
        <p:txBody>
          <a:bodyPr wrap="square" rtlCol="0">
            <a:spAutoFit/>
          </a:bodyPr>
          <a:lstStyle/>
          <a:p>
            <a:r>
              <a:rPr lang="en-US" dirty="0" smtClean="0"/>
              <a:t>L</a:t>
            </a:r>
            <a:endParaRPr lang="en-US" dirty="0"/>
          </a:p>
        </p:txBody>
      </p:sp>
      <p:sp>
        <p:nvSpPr>
          <p:cNvPr id="2" name="Rectangle 3"/>
          <p:cNvSpPr>
            <a:spLocks noChangeArrowheads="1"/>
          </p:cNvSpPr>
          <p:nvPr/>
        </p:nvSpPr>
        <p:spPr bwMode="auto">
          <a:xfrm>
            <a:off x="5334000" y="3810000"/>
            <a:ext cx="3733800" cy="457200"/>
          </a:xfrm>
          <a:prstGeom prst="rect">
            <a:avLst/>
          </a:prstGeom>
          <a:noFill/>
          <a:ln w="9525">
            <a:solidFill>
              <a:srgbClr val="46F616"/>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Yokoya</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Resistive Wall Impedance of Beam Pipes of General Cross Section.</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Number 41. Part. Acc., 1993.</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25" name="Straight Arrow Connector 24"/>
          <p:cNvCxnSpPr>
            <a:stCxn id="2" idx="1"/>
          </p:cNvCxnSpPr>
          <p:nvPr/>
        </p:nvCxnSpPr>
        <p:spPr>
          <a:xfrm rot="10800000" flipV="1">
            <a:off x="4876800" y="40386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rect_darmstadt2.bmp"/>
          <p:cNvPicPr>
            <a:picLocks noChangeAspect="1"/>
          </p:cNvPicPr>
          <p:nvPr/>
        </p:nvPicPr>
        <p:blipFill>
          <a:blip r:embed="rId3" cstate="print"/>
          <a:stretch>
            <a:fillRect/>
          </a:stretch>
        </p:blipFill>
        <p:spPr>
          <a:xfrm>
            <a:off x="200025" y="2400300"/>
            <a:ext cx="7191375" cy="3314700"/>
          </a:xfrm>
          <a:prstGeom prst="rect">
            <a:avLst/>
          </a:prstGeom>
        </p:spPr>
      </p:pic>
      <p:sp>
        <p:nvSpPr>
          <p:cNvPr id="10" name="TextBox 9"/>
          <p:cNvSpPr txBox="1"/>
          <p:nvPr/>
        </p:nvSpPr>
        <p:spPr>
          <a:xfrm>
            <a:off x="3505200" y="1447800"/>
            <a:ext cx="914400" cy="461665"/>
          </a:xfrm>
          <a:prstGeom prst="rect">
            <a:avLst/>
          </a:prstGeom>
          <a:noFill/>
          <a:ln>
            <a:solidFill>
              <a:srgbClr val="FF0000"/>
            </a:solidFill>
          </a:ln>
        </p:spPr>
        <p:txBody>
          <a:bodyPr wrap="square" rtlCol="0">
            <a:spAutoFit/>
          </a:bodyPr>
          <a:lstStyle/>
          <a:p>
            <a:r>
              <a:rPr lang="en-US" sz="2400" dirty="0"/>
              <a:t>q</a:t>
            </a:r>
            <a:r>
              <a:rPr lang="en-US" sz="2400" dirty="0" smtClean="0"/>
              <a:t>=0.5</a:t>
            </a:r>
            <a:endParaRPr lang="en-US" sz="2400" dirty="0"/>
          </a:p>
        </p:txBody>
      </p:sp>
      <p:sp>
        <p:nvSpPr>
          <p:cNvPr id="12" name="TextBox 11"/>
          <p:cNvSpPr txBox="1"/>
          <p:nvPr/>
        </p:nvSpPr>
        <p:spPr>
          <a:xfrm>
            <a:off x="152400" y="5791200"/>
            <a:ext cx="5770362" cy="369332"/>
          </a:xfrm>
          <a:prstGeom prst="rect">
            <a:avLst/>
          </a:prstGeom>
          <a:solidFill>
            <a:srgbClr val="FFFF00"/>
          </a:solidFill>
          <a:ln>
            <a:solidFill>
              <a:schemeClr val="tx1"/>
            </a:solidFill>
          </a:ln>
        </p:spPr>
        <p:txBody>
          <a:bodyPr wrap="none" rtlCol="0">
            <a:spAutoFit/>
          </a:bodyPr>
          <a:lstStyle/>
          <a:p>
            <a:r>
              <a:rPr lang="en-US" dirty="0" smtClean="0">
                <a:sym typeface="Wingdings" pitchFamily="2" charset="2"/>
              </a:rPr>
              <a:t> In the horizontal plane,  </a:t>
            </a:r>
            <a:r>
              <a:rPr lang="en-US" dirty="0" err="1" smtClean="0">
                <a:sym typeface="Wingdings" pitchFamily="2" charset="2"/>
              </a:rPr>
              <a:t>W</a:t>
            </a:r>
            <a:r>
              <a:rPr lang="en-US" baseline="-25000" dirty="0" err="1" smtClean="0">
                <a:sym typeface="Wingdings" pitchFamily="2" charset="2"/>
              </a:rPr>
              <a:t>general</a:t>
            </a:r>
            <a:r>
              <a:rPr lang="en-US" dirty="0" smtClean="0">
                <a:sym typeface="Wingdings" pitchFamily="2" charset="2"/>
              </a:rPr>
              <a:t>=0, and </a:t>
            </a:r>
            <a:r>
              <a:rPr lang="en-US" dirty="0" err="1" smtClean="0">
                <a:sym typeface="Wingdings" pitchFamily="2" charset="2"/>
              </a:rPr>
              <a:t>W</a:t>
            </a:r>
            <a:r>
              <a:rPr lang="en-US" baseline="-25000" dirty="0" err="1" smtClean="0">
                <a:sym typeface="Wingdings" pitchFamily="2" charset="2"/>
              </a:rPr>
              <a:t>driving</a:t>
            </a:r>
            <a:r>
              <a:rPr lang="en-US" dirty="0" smtClean="0">
                <a:sym typeface="Wingdings" pitchFamily="2" charset="2"/>
              </a:rPr>
              <a:t>=- </a:t>
            </a:r>
            <a:r>
              <a:rPr lang="en-US" dirty="0" err="1" smtClean="0">
                <a:sym typeface="Wingdings" pitchFamily="2" charset="2"/>
              </a:rPr>
              <a:t>W</a:t>
            </a:r>
            <a:r>
              <a:rPr lang="en-US" baseline="-25000" dirty="0" err="1" smtClean="0">
                <a:sym typeface="Wingdings" pitchFamily="2" charset="2"/>
              </a:rPr>
              <a:t>detuning</a:t>
            </a:r>
            <a:endParaRPr lang="en-US" baseline="-25000" dirty="0"/>
          </a:p>
        </p:txBody>
      </p:sp>
      <p:sp>
        <p:nvSpPr>
          <p:cNvPr id="13" name="Slide Number Placeholder 2"/>
          <p:cNvSpPr txBox="1">
            <a:spLocks/>
          </p:cNvSpPr>
          <p:nvPr/>
        </p:nvSpPr>
        <p:spPr>
          <a:xfrm>
            <a:off x="5943600" y="6344682"/>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89EA062-E6B2-4B1B-B4C9-1BF25AB766F3}"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TextBox 13"/>
          <p:cNvSpPr txBox="1"/>
          <p:nvPr/>
        </p:nvSpPr>
        <p:spPr>
          <a:xfrm>
            <a:off x="152400" y="6324600"/>
            <a:ext cx="8305800" cy="369332"/>
          </a:xfrm>
          <a:prstGeom prst="rect">
            <a:avLst/>
          </a:prstGeom>
          <a:solidFill>
            <a:srgbClr val="FFFF00"/>
          </a:solidFill>
          <a:ln>
            <a:solidFill>
              <a:schemeClr val="tx1"/>
            </a:solidFill>
          </a:ln>
        </p:spPr>
        <p:txBody>
          <a:bodyPr wrap="square" rtlCol="0">
            <a:spAutoFit/>
          </a:bodyPr>
          <a:lstStyle/>
          <a:p>
            <a:r>
              <a:rPr lang="en-US" dirty="0" smtClean="0">
                <a:sym typeface="Wingdings" pitchFamily="2" charset="2"/>
              </a:rPr>
              <a:t> In the vertical plane,  </a:t>
            </a:r>
            <a:r>
              <a:rPr lang="en-US" dirty="0" err="1" smtClean="0">
                <a:sym typeface="Wingdings" pitchFamily="2" charset="2"/>
              </a:rPr>
              <a:t>W</a:t>
            </a:r>
            <a:r>
              <a:rPr lang="en-US" baseline="-25000" dirty="0" err="1" smtClean="0">
                <a:sym typeface="Wingdings" pitchFamily="2" charset="2"/>
              </a:rPr>
              <a:t>general</a:t>
            </a:r>
            <a:r>
              <a:rPr lang="en-US" dirty="0" smtClean="0">
                <a:sym typeface="Wingdings" pitchFamily="2" charset="2"/>
              </a:rPr>
              <a:t>=3*</a:t>
            </a:r>
            <a:r>
              <a:rPr lang="en-US" dirty="0" err="1" smtClean="0">
                <a:sym typeface="Wingdings" pitchFamily="2" charset="2"/>
              </a:rPr>
              <a:t>W</a:t>
            </a:r>
            <a:r>
              <a:rPr lang="en-US" baseline="-25000" dirty="0" err="1" smtClean="0">
                <a:sym typeface="Wingdings" pitchFamily="2" charset="2"/>
              </a:rPr>
              <a:t>detuning</a:t>
            </a:r>
            <a:r>
              <a:rPr lang="en-US" dirty="0" smtClean="0">
                <a:sym typeface="Wingdings" pitchFamily="2" charset="2"/>
              </a:rPr>
              <a:t>, and </a:t>
            </a:r>
            <a:r>
              <a:rPr lang="en-US" dirty="0" err="1" smtClean="0">
                <a:sym typeface="Wingdings" pitchFamily="2" charset="2"/>
              </a:rPr>
              <a:t>W</a:t>
            </a:r>
            <a:r>
              <a:rPr lang="en-US" baseline="-25000" dirty="0" err="1" smtClean="0">
                <a:sym typeface="Wingdings" pitchFamily="2" charset="2"/>
              </a:rPr>
              <a:t>driving</a:t>
            </a:r>
            <a:r>
              <a:rPr lang="en-US" dirty="0" smtClean="0">
                <a:sym typeface="Wingdings" pitchFamily="2" charset="2"/>
              </a:rPr>
              <a:t>= 2* </a:t>
            </a:r>
            <a:r>
              <a:rPr lang="en-US" dirty="0" err="1" smtClean="0">
                <a:sym typeface="Wingdings" pitchFamily="2" charset="2"/>
              </a:rPr>
              <a:t>W</a:t>
            </a:r>
            <a:r>
              <a:rPr lang="en-US" baseline="-25000" dirty="0" err="1" smtClean="0">
                <a:sym typeface="Wingdings" pitchFamily="2" charset="2"/>
              </a:rPr>
              <a:t>detuning</a:t>
            </a:r>
            <a:endParaRPr lang="en-US" baseline="-25000" dirty="0"/>
          </a:p>
        </p:txBody>
      </p:sp>
      <p:grpSp>
        <p:nvGrpSpPr>
          <p:cNvPr id="2" name="Group 14"/>
          <p:cNvGrpSpPr/>
          <p:nvPr/>
        </p:nvGrpSpPr>
        <p:grpSpPr>
          <a:xfrm>
            <a:off x="6400800" y="914400"/>
            <a:ext cx="2655570" cy="1729502"/>
            <a:chOff x="1149350" y="1459468"/>
            <a:chExt cx="3124200" cy="2034708"/>
          </a:xfrm>
        </p:grpSpPr>
        <p:sp>
          <p:nvSpPr>
            <p:cNvPr id="16" name="Cube 15"/>
            <p:cNvSpPr/>
            <p:nvPr/>
          </p:nvSpPr>
          <p:spPr>
            <a:xfrm>
              <a:off x="2063750" y="1459468"/>
              <a:ext cx="2209800" cy="1295400"/>
            </a:xfrm>
            <a:prstGeom prst="cube">
              <a:avLst>
                <a:gd name="adj" fmla="val 641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39950" y="2373868"/>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063750" y="2983468"/>
              <a:ext cx="1295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605756" y="2525474"/>
              <a:ext cx="304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9350" y="2385536"/>
              <a:ext cx="476412" cy="369332"/>
            </a:xfrm>
            <a:prstGeom prst="rect">
              <a:avLst/>
            </a:prstGeom>
            <a:noFill/>
          </p:spPr>
          <p:txBody>
            <a:bodyPr wrap="none" rtlCol="0">
              <a:spAutoFit/>
            </a:bodyPr>
            <a:lstStyle/>
            <a:p>
              <a:r>
                <a:rPr lang="en-US" dirty="0" smtClean="0"/>
                <a:t>2 b</a:t>
              </a:r>
              <a:endParaRPr lang="en-US" dirty="0"/>
            </a:p>
          </p:txBody>
        </p:sp>
        <p:sp>
          <p:nvSpPr>
            <p:cNvPr id="21" name="TextBox 20"/>
            <p:cNvSpPr txBox="1"/>
            <p:nvPr/>
          </p:nvSpPr>
          <p:spPr>
            <a:xfrm>
              <a:off x="2520950" y="3059668"/>
              <a:ext cx="547285" cy="434508"/>
            </a:xfrm>
            <a:prstGeom prst="rect">
              <a:avLst/>
            </a:prstGeom>
            <a:noFill/>
          </p:spPr>
          <p:txBody>
            <a:bodyPr wrap="none" rtlCol="0">
              <a:spAutoFit/>
            </a:bodyPr>
            <a:lstStyle/>
            <a:p>
              <a:r>
                <a:rPr lang="en-US" dirty="0" smtClean="0"/>
                <a:t>2 a</a:t>
              </a:r>
              <a:endParaRPr lang="en-US" dirty="0"/>
            </a:p>
          </p:txBody>
        </p:sp>
      </p:grpSp>
      <p:sp>
        <p:nvSpPr>
          <p:cNvPr id="24" name="Title 23"/>
          <p:cNvSpPr txBox="1">
            <a:spLocks noGrp="1"/>
          </p:cNvSpPr>
          <p:nvPr>
            <p:ph type="title"/>
          </p:nvPr>
        </p:nvSpPr>
        <p:spPr>
          <a:xfrm>
            <a:off x="1524000" y="141982"/>
            <a:ext cx="5867400" cy="1077218"/>
          </a:xfrm>
          <a:prstGeom prst="rect">
            <a:avLst/>
          </a:prstGeom>
          <a:noFill/>
          <a:ln>
            <a:solidFill>
              <a:schemeClr val="accent1"/>
            </a:solidFill>
          </a:ln>
        </p:spPr>
        <p:txBody>
          <a:bodyPr wrap="square" rtlCol="0">
            <a:spAutoFit/>
          </a:bodyPr>
          <a:lstStyle/>
          <a:p>
            <a:pPr algn="ctr"/>
            <a:r>
              <a:rPr lang="en-US" sz="3200" dirty="0" smtClean="0"/>
              <a:t>First example of application: </a:t>
            </a:r>
          </a:p>
          <a:p>
            <a:pPr algn="ctr"/>
            <a:r>
              <a:rPr lang="en-US" sz="3200" dirty="0" smtClean="0"/>
              <a:t>the resistive beam pipe</a:t>
            </a:r>
            <a:endParaRPr lang="en-US" sz="3200" dirty="0"/>
          </a:p>
        </p:txBody>
      </p:sp>
      <p:cxnSp>
        <p:nvCxnSpPr>
          <p:cNvPr id="22" name="Straight Arrow Connector 15"/>
          <p:cNvCxnSpPr/>
          <p:nvPr/>
        </p:nvCxnSpPr>
        <p:spPr>
          <a:xfrm>
            <a:off x="152400" y="1957388"/>
            <a:ext cx="22098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Freeform 16"/>
          <p:cNvSpPr/>
          <p:nvPr/>
        </p:nvSpPr>
        <p:spPr>
          <a:xfrm>
            <a:off x="238125" y="1181100"/>
            <a:ext cx="889000" cy="731838"/>
          </a:xfrm>
          <a:custGeom>
            <a:avLst/>
            <a:gdLst>
              <a:gd name="connsiteX0" fmla="*/ 0 w 1186054"/>
              <a:gd name="connsiteY0" fmla="*/ 589098 h 589098"/>
              <a:gd name="connsiteX1" fmla="*/ 551096 w 1186054"/>
              <a:gd name="connsiteY1" fmla="*/ 445318 h 589098"/>
              <a:gd name="connsiteX2" fmla="*/ 898526 w 1186054"/>
              <a:gd name="connsiteY2" fmla="*/ 73887 h 589098"/>
              <a:gd name="connsiteX3" fmla="*/ 1186054 w 1186054"/>
              <a:gd name="connsiteY3" fmla="*/ 1997 h 589098"/>
              <a:gd name="connsiteX4" fmla="*/ 1186054 w 1186054"/>
              <a:gd name="connsiteY4" fmla="*/ 1997 h 58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054" h="589098">
                <a:moveTo>
                  <a:pt x="0" y="589098"/>
                </a:moveTo>
                <a:cubicBezTo>
                  <a:pt x="200671" y="560142"/>
                  <a:pt x="401342" y="531187"/>
                  <a:pt x="551096" y="445318"/>
                </a:cubicBezTo>
                <a:cubicBezTo>
                  <a:pt x="700850" y="359450"/>
                  <a:pt x="792700" y="147774"/>
                  <a:pt x="898526" y="73887"/>
                </a:cubicBezTo>
                <a:cubicBezTo>
                  <a:pt x="1004352" y="0"/>
                  <a:pt x="1186054" y="1997"/>
                  <a:pt x="1186054" y="1997"/>
                </a:cubicBezTo>
                <a:lnTo>
                  <a:pt x="1186054" y="1997"/>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 name="Freeform 17"/>
          <p:cNvSpPr/>
          <p:nvPr/>
        </p:nvSpPr>
        <p:spPr>
          <a:xfrm flipH="1">
            <a:off x="1127125" y="1181100"/>
            <a:ext cx="887413" cy="731838"/>
          </a:xfrm>
          <a:custGeom>
            <a:avLst/>
            <a:gdLst>
              <a:gd name="connsiteX0" fmla="*/ 0 w 1186054"/>
              <a:gd name="connsiteY0" fmla="*/ 589098 h 589098"/>
              <a:gd name="connsiteX1" fmla="*/ 551096 w 1186054"/>
              <a:gd name="connsiteY1" fmla="*/ 445318 h 589098"/>
              <a:gd name="connsiteX2" fmla="*/ 898526 w 1186054"/>
              <a:gd name="connsiteY2" fmla="*/ 73887 h 589098"/>
              <a:gd name="connsiteX3" fmla="*/ 1186054 w 1186054"/>
              <a:gd name="connsiteY3" fmla="*/ 1997 h 589098"/>
              <a:gd name="connsiteX4" fmla="*/ 1186054 w 1186054"/>
              <a:gd name="connsiteY4" fmla="*/ 1997 h 58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054" h="589098">
                <a:moveTo>
                  <a:pt x="0" y="589098"/>
                </a:moveTo>
                <a:cubicBezTo>
                  <a:pt x="200671" y="560142"/>
                  <a:pt x="401342" y="531187"/>
                  <a:pt x="551096" y="445318"/>
                </a:cubicBezTo>
                <a:cubicBezTo>
                  <a:pt x="700850" y="359450"/>
                  <a:pt x="792700" y="147774"/>
                  <a:pt x="898526" y="73887"/>
                </a:cubicBezTo>
                <a:cubicBezTo>
                  <a:pt x="1004352" y="0"/>
                  <a:pt x="1186054" y="1997"/>
                  <a:pt x="1186054" y="1997"/>
                </a:cubicBezTo>
                <a:lnTo>
                  <a:pt x="1186054" y="1997"/>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27" name="Straight Arrow Connector 18"/>
          <p:cNvCxnSpPr/>
          <p:nvPr/>
        </p:nvCxnSpPr>
        <p:spPr>
          <a:xfrm rot="5400000" flipH="1" flipV="1">
            <a:off x="504825" y="1468438"/>
            <a:ext cx="126047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19"/>
          <p:cNvCxnSpPr/>
          <p:nvPr/>
        </p:nvCxnSpPr>
        <p:spPr>
          <a:xfrm>
            <a:off x="1143000" y="1423988"/>
            <a:ext cx="228600" cy="158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 name="TextBox 20"/>
          <p:cNvSpPr txBox="1">
            <a:spLocks noChangeArrowheads="1"/>
          </p:cNvSpPr>
          <p:nvPr/>
        </p:nvSpPr>
        <p:spPr bwMode="auto">
          <a:xfrm>
            <a:off x="1143000" y="1447800"/>
            <a:ext cx="300038" cy="307975"/>
          </a:xfrm>
          <a:prstGeom prst="rect">
            <a:avLst/>
          </a:prstGeom>
          <a:noFill/>
          <a:ln w="9525">
            <a:noFill/>
            <a:miter lim="800000"/>
            <a:headEnd/>
            <a:tailEnd/>
          </a:ln>
        </p:spPr>
        <p:txBody>
          <a:bodyPr wrap="none">
            <a:spAutoFit/>
          </a:bodyPr>
          <a:lstStyle/>
          <a:p>
            <a:r>
              <a:rPr lang="en-US" sz="1400">
                <a:latin typeface="Symbol" pitchFamily="18" charset="2"/>
                <a:ea typeface="Symbol" pitchFamily="18" charset="2"/>
                <a:cs typeface="Symbol" pitchFamily="18" charset="2"/>
              </a:rPr>
              <a:t>s</a:t>
            </a:r>
          </a:p>
        </p:txBody>
      </p:sp>
      <p:sp>
        <p:nvSpPr>
          <p:cNvPr id="30" name="TextBox 21"/>
          <p:cNvSpPr txBox="1">
            <a:spLocks noChangeArrowheads="1"/>
          </p:cNvSpPr>
          <p:nvPr/>
        </p:nvSpPr>
        <p:spPr bwMode="auto">
          <a:xfrm>
            <a:off x="0" y="2003425"/>
            <a:ext cx="2590800" cy="523875"/>
          </a:xfrm>
          <a:prstGeom prst="rect">
            <a:avLst/>
          </a:prstGeom>
          <a:noFill/>
          <a:ln w="9525">
            <a:noFill/>
            <a:miter lim="800000"/>
            <a:headEnd/>
            <a:tailEnd/>
          </a:ln>
        </p:spPr>
        <p:txBody>
          <a:bodyPr>
            <a:spAutoFit/>
          </a:bodyPr>
          <a:lstStyle/>
          <a:p>
            <a:r>
              <a:rPr lang="en-US" sz="1400" dirty="0">
                <a:solidFill>
                  <a:srgbClr val="0000FF"/>
                </a:solidFill>
              </a:rPr>
              <a:t>Gaussian bunch adopted as excitation signal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rmstadt_rect2.tif"/>
          <p:cNvPicPr>
            <a:picLocks noChangeAspect="1"/>
          </p:cNvPicPr>
          <p:nvPr/>
        </p:nvPicPr>
        <p:blipFill>
          <a:blip r:embed="rId3" cstate="print"/>
          <a:srcRect l="5696" b="3323"/>
          <a:stretch>
            <a:fillRect/>
          </a:stretch>
        </p:blipFill>
        <p:spPr>
          <a:xfrm>
            <a:off x="990600" y="1371600"/>
            <a:ext cx="7696200" cy="5486400"/>
          </a:xfrm>
          <a:prstGeom prst="rect">
            <a:avLst/>
          </a:prstGeom>
        </p:spPr>
      </p:pic>
      <p:pic>
        <p:nvPicPr>
          <p:cNvPr id="4" name="Content Placeholder 3" descr="darmstadt_rect.tif"/>
          <p:cNvPicPr>
            <a:picLocks noGrp="1" noChangeAspect="1"/>
          </p:cNvPicPr>
          <p:nvPr>
            <p:ph idx="1"/>
          </p:nvPr>
        </p:nvPicPr>
        <p:blipFill>
          <a:blip r:embed="rId4" cstate="print"/>
          <a:srcRect l="57983" r="4669" b="48779"/>
          <a:stretch>
            <a:fillRect/>
          </a:stretch>
        </p:blipFill>
        <p:spPr>
          <a:xfrm>
            <a:off x="4953000" y="1447800"/>
            <a:ext cx="3048000" cy="2788241"/>
          </a:xfrm>
        </p:spPr>
      </p:pic>
      <p:sp>
        <p:nvSpPr>
          <p:cNvPr id="5" name="Title 4"/>
          <p:cNvSpPr txBox="1">
            <a:spLocks noGrp="1"/>
          </p:cNvSpPr>
          <p:nvPr>
            <p:ph type="title"/>
          </p:nvPr>
        </p:nvSpPr>
        <p:spPr>
          <a:xfrm>
            <a:off x="1600200" y="65782"/>
            <a:ext cx="6172200" cy="1077218"/>
          </a:xfrm>
          <a:prstGeom prst="rect">
            <a:avLst/>
          </a:prstGeom>
          <a:noFill/>
          <a:ln>
            <a:solidFill>
              <a:schemeClr val="accent1"/>
            </a:solidFill>
          </a:ln>
        </p:spPr>
        <p:txBody>
          <a:bodyPr wrap="square" rtlCol="0">
            <a:spAutoFit/>
          </a:bodyPr>
          <a:lstStyle/>
          <a:p>
            <a:pPr algn="ctr"/>
            <a:r>
              <a:rPr lang="en-US" sz="3200" dirty="0" smtClean="0"/>
              <a:t>First example of application: </a:t>
            </a:r>
          </a:p>
          <a:p>
            <a:pPr algn="ctr"/>
            <a:r>
              <a:rPr lang="en-US" sz="3200" dirty="0" smtClean="0"/>
              <a:t>the resistive beam pipe</a:t>
            </a:r>
            <a:endParaRPr lang="en-US" sz="3200" dirty="0"/>
          </a:p>
        </p:txBody>
      </p:sp>
      <p:sp>
        <p:nvSpPr>
          <p:cNvPr id="6" name="TextBox 5"/>
          <p:cNvSpPr txBox="1"/>
          <p:nvPr/>
        </p:nvSpPr>
        <p:spPr>
          <a:xfrm>
            <a:off x="2514600" y="1154668"/>
            <a:ext cx="8458200" cy="369332"/>
          </a:xfrm>
          <a:prstGeom prst="rect">
            <a:avLst/>
          </a:prstGeom>
          <a:noFill/>
        </p:spPr>
        <p:txBody>
          <a:bodyPr wrap="square" rtlCol="0">
            <a:spAutoFit/>
          </a:bodyPr>
          <a:lstStyle/>
          <a:p>
            <a:r>
              <a:rPr lang="en-US" b="1" dirty="0" smtClean="0"/>
              <a:t>Comparing theoretical and simulation results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858000" cy="457200"/>
          </a:xfrm>
          <a:noFill/>
          <a:ln>
            <a:solidFill>
              <a:schemeClr val="accent1"/>
            </a:solidFill>
          </a:ln>
        </p:spPr>
        <p:txBody>
          <a:bodyPr>
            <a:normAutofit fontScale="90000"/>
          </a:bodyPr>
          <a:lstStyle/>
          <a:p>
            <a:r>
              <a:rPr lang="en-US" dirty="0" smtClean="0"/>
              <a:t>Introduction and motivations</a:t>
            </a:r>
            <a:endParaRPr lang="en-US" dirty="0"/>
          </a:p>
        </p:txBody>
      </p:sp>
      <p:pic>
        <p:nvPicPr>
          <p:cNvPr id="4" name="Picture 3" descr="TUPD052f1.tif"/>
          <p:cNvPicPr>
            <a:picLocks noChangeAspect="1"/>
          </p:cNvPicPr>
          <p:nvPr/>
        </p:nvPicPr>
        <p:blipFill>
          <a:blip r:embed="rId3" cstate="print"/>
          <a:stretch>
            <a:fillRect/>
          </a:stretch>
        </p:blipFill>
        <p:spPr>
          <a:xfrm>
            <a:off x="4794504" y="990600"/>
            <a:ext cx="4120896" cy="2214067"/>
          </a:xfrm>
          <a:prstGeom prst="rect">
            <a:avLst/>
          </a:prstGeom>
        </p:spPr>
      </p:pic>
      <p:pic>
        <p:nvPicPr>
          <p:cNvPr id="13" name="Content Placeholder 12" descr="TUPD052f4.tif"/>
          <p:cNvPicPr>
            <a:picLocks noGrp="1" noChangeAspect="1"/>
          </p:cNvPicPr>
          <p:nvPr>
            <p:ph idx="1"/>
          </p:nvPr>
        </p:nvPicPr>
        <p:blipFill>
          <a:blip r:embed="rId4" cstate="print"/>
          <a:stretch>
            <a:fillRect/>
          </a:stretch>
        </p:blipFill>
        <p:spPr>
          <a:xfrm>
            <a:off x="551688" y="872947"/>
            <a:ext cx="3867912" cy="5908853"/>
          </a:xfrm>
        </p:spPr>
      </p:pic>
      <p:sp>
        <p:nvSpPr>
          <p:cNvPr id="14" name="Rectangle 13"/>
          <p:cNvSpPr/>
          <p:nvPr/>
        </p:nvSpPr>
        <p:spPr>
          <a:xfrm>
            <a:off x="5029200" y="3276600"/>
            <a:ext cx="3429000" cy="1754326"/>
          </a:xfrm>
          <a:prstGeom prst="rect">
            <a:avLst/>
          </a:prstGeom>
          <a:solidFill>
            <a:srgbClr val="FFFF00"/>
          </a:solidFill>
          <a:ln>
            <a:solidFill>
              <a:schemeClr val="tx1"/>
            </a:solidFill>
          </a:ln>
        </p:spPr>
        <p:txBody>
          <a:bodyPr wrap="square">
            <a:spAutoFit/>
          </a:bodyPr>
          <a:lstStyle/>
          <a:p>
            <a:pPr algn="just"/>
            <a:r>
              <a:rPr lang="en-US" dirty="0" smtClean="0"/>
              <a:t>Up to now for the impedance model of the kickers we used the </a:t>
            </a:r>
            <a:r>
              <a:rPr lang="en-US" dirty="0" err="1" smtClean="0"/>
              <a:t>Tsutsui</a:t>
            </a:r>
            <a:r>
              <a:rPr lang="en-US" dirty="0" smtClean="0"/>
              <a:t> model. For this simplified model we compared with good results simulation and theoretical results.</a:t>
            </a:r>
          </a:p>
        </p:txBody>
      </p:sp>
      <p:sp>
        <p:nvSpPr>
          <p:cNvPr id="15" name="Rectangle 14"/>
          <p:cNvSpPr/>
          <p:nvPr/>
        </p:nvSpPr>
        <p:spPr>
          <a:xfrm>
            <a:off x="4724400" y="5152072"/>
            <a:ext cx="4038600" cy="1477328"/>
          </a:xfrm>
          <a:prstGeom prst="rect">
            <a:avLst/>
          </a:prstGeom>
          <a:solidFill>
            <a:srgbClr val="FF0000"/>
          </a:solidFill>
          <a:ln>
            <a:solidFill>
              <a:srgbClr val="00B050"/>
            </a:solidFill>
          </a:ln>
        </p:spPr>
        <p:txBody>
          <a:bodyPr wrap="square">
            <a:spAutoFit/>
          </a:bodyPr>
          <a:lstStyle/>
          <a:p>
            <a:pPr algn="just"/>
            <a:r>
              <a:rPr lang="en-US" dirty="0" smtClean="0"/>
              <a:t>In the frame of an improvement of the kicker impedance model we are making a simulation study step by step to allow a good understanding of the different contributions to the kicker impedance.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324600" cy="685800"/>
          </a:xfrm>
          <a:ln>
            <a:solidFill>
              <a:schemeClr val="accent1"/>
            </a:solidFill>
          </a:ln>
        </p:spPr>
        <p:txBody>
          <a:bodyPr>
            <a:normAutofit/>
          </a:bodyPr>
          <a:lstStyle/>
          <a:p>
            <a:r>
              <a:rPr lang="en-US" sz="2800" dirty="0" smtClean="0"/>
              <a:t>New simulation: MKE. 61651</a:t>
            </a:r>
            <a:endParaRPr lang="en-US" sz="2800" dirty="0"/>
          </a:p>
        </p:txBody>
      </p:sp>
      <p:pic>
        <p:nvPicPr>
          <p:cNvPr id="4" name="Content Placeholder 3" descr="Uncoupled_terms.bmp"/>
          <p:cNvPicPr>
            <a:picLocks noGrp="1" noChangeAspect="1"/>
          </p:cNvPicPr>
          <p:nvPr>
            <p:ph idx="1"/>
          </p:nvPr>
        </p:nvPicPr>
        <p:blipFill>
          <a:blip r:embed="rId2" cstate="print"/>
          <a:stretch>
            <a:fillRect/>
          </a:stretch>
        </p:blipFill>
        <p:spPr>
          <a:xfrm>
            <a:off x="304800" y="2739231"/>
            <a:ext cx="8770516" cy="4042569"/>
          </a:xfrm>
        </p:spPr>
      </p:pic>
      <p:pic>
        <p:nvPicPr>
          <p:cNvPr id="5" name="Picture 4" descr="carlo Tsutsui2.tif"/>
          <p:cNvPicPr/>
          <p:nvPr/>
        </p:nvPicPr>
        <p:blipFill>
          <a:blip r:embed="rId3" cstate="print"/>
          <a:stretch>
            <a:fillRect/>
          </a:stretch>
        </p:blipFill>
        <p:spPr>
          <a:xfrm>
            <a:off x="2974975" y="1148080"/>
            <a:ext cx="2968625" cy="15951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41899</TotalTime>
  <Words>1023</Words>
  <Application>Microsoft Office PowerPoint</Application>
  <PresentationFormat>On-screen Show (4:3)</PresentationFormat>
  <Paragraphs>171</Paragraphs>
  <Slides>32</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Equation</vt:lpstr>
      <vt:lpstr>Microsoft Equation 3.0</vt:lpstr>
      <vt:lpstr> Status of the EM simulations and modeling of ferrite loaded kickers</vt:lpstr>
      <vt:lpstr>Overview</vt:lpstr>
      <vt:lpstr>Definition of wake potential</vt:lpstr>
      <vt:lpstr>Separating dipolar and quadrupolar wake using CST Particle studio</vt:lpstr>
      <vt:lpstr>Slide 5</vt:lpstr>
      <vt:lpstr>First example of application:  the resistive beam pipe</vt:lpstr>
      <vt:lpstr>First example of application:  the resistive beam pipe</vt:lpstr>
      <vt:lpstr>Introduction and motivations</vt:lpstr>
      <vt:lpstr>New simulation: MKE. 61651</vt:lpstr>
      <vt:lpstr>New simulation results: MKE. 61651</vt:lpstr>
      <vt:lpstr>Overview</vt:lpstr>
      <vt:lpstr>Simulation models</vt:lpstr>
      <vt:lpstr>Ferrite Model</vt:lpstr>
      <vt:lpstr>Ferrite Model</vt:lpstr>
      <vt:lpstr>Ferrite model</vt:lpstr>
      <vt:lpstr>Electromagnetic characterization of materials</vt:lpstr>
      <vt:lpstr>Characterization of materials using an open ended coaxial line</vt:lpstr>
      <vt:lpstr>Validation of the method via 3D EM simulations</vt:lpstr>
      <vt:lpstr>Validation of the method via 3D EM simulations</vt:lpstr>
      <vt:lpstr>Improving measurements: using a sample well known</vt:lpstr>
      <vt:lpstr>Overview</vt:lpstr>
      <vt:lpstr>Comparing the two models</vt:lpstr>
      <vt:lpstr>Comparing the two models</vt:lpstr>
      <vt:lpstr>Comparing the two models</vt:lpstr>
      <vt:lpstr>Comparing the two models</vt:lpstr>
      <vt:lpstr>Calculation of the impedance for the C-Magnet model in case of PML boundary in the longitudinal plane</vt:lpstr>
      <vt:lpstr>Comparing with analytical results</vt:lpstr>
      <vt:lpstr>MKP: horizontal transverse impedance</vt:lpstr>
      <vt:lpstr>Slide 29</vt:lpstr>
      <vt:lpstr>MKP measurements in the vertical plane </vt:lpstr>
      <vt:lpstr>Overview</vt:lpstr>
      <vt:lpstr>Conclusions, future steps and open issues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czannini</dc:creator>
  <cp:lastModifiedBy>czannini</cp:lastModifiedBy>
  <cp:revision>586</cp:revision>
  <dcterms:created xsi:type="dcterms:W3CDTF">2010-06-03T19:56:15Z</dcterms:created>
  <dcterms:modified xsi:type="dcterms:W3CDTF">2010-10-20T06:38:36Z</dcterms:modified>
</cp:coreProperties>
</file>