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3" r:id="rId3"/>
    <p:sldId id="264" r:id="rId4"/>
    <p:sldId id="265" r:id="rId5"/>
    <p:sldId id="260" r:id="rId6"/>
    <p:sldId id="256" r:id="rId7"/>
    <p:sldId id="257" r:id="rId8"/>
    <p:sldId id="258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BFF5-0C1A-44FE-9DC1-97F745EC9D55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1E13-ABF6-432C-A38D-F0BB122BB6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A3B53-1787-4FF9-81FD-5D68B73A37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A3B53-1787-4FF9-81FD-5D68B73A37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77BD8-3FF9-4A37-9E73-F2F92A0A6A1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1E13-ABF6-432C-A38D-F0BB122BB6E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3225"/>
            <a:ext cx="38100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225"/>
            <a:ext cx="3810000" cy="221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2400" y="228600"/>
            <a:ext cx="1955800" cy="3659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413" y="228600"/>
            <a:ext cx="5716587" cy="3659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30F1-859C-47E2-A5F6-C87BC451B232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F3ED-29C7-46D8-8CBA-AAA0EF4295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228600"/>
            <a:ext cx="7772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3225"/>
            <a:ext cx="7772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67600" y="-338138"/>
            <a:ext cx="1676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 Event Date</a:t>
            </a:r>
            <a:fld id="{80D429EE-A3EF-4C87-9D6E-B9E6522B80F2}" type="slidenum">
              <a:rPr lang="en-US" sz="1200">
                <a:solidFill>
                  <a:srgbClr val="FFFFFF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678488" y="-798513"/>
            <a:ext cx="4841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8C508"/>
              </a:buClr>
              <a:buSzPct val="75000"/>
              <a:buFont typeface="Wingdings" pitchFamily="2" charset="2"/>
              <a:buChar char="u"/>
              <a:defRPr/>
            </a:pPr>
            <a:endParaRPr lang="en-GB" sz="3200" b="1" i="1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609600" indent="-609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100138" indent="-5334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8750" indent="-4572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81175" indent="-4032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176463" indent="-3937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33663" indent="-3937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90863" indent="-3937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548063" indent="-3937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05263" indent="-3937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9900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srgbClr val="FFFFFF"/>
                </a:solidFill>
                <a:latin typeface="Calibri" pitchFamily="34" charset="0"/>
              </a:rPr>
              <a:t>LHC-CC09 workshop</a:t>
            </a:r>
          </a:p>
        </p:txBody>
      </p:sp>
      <p:pic>
        <p:nvPicPr>
          <p:cNvPr id="3" name="Picture 2" descr="lhcc09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762000"/>
            <a:ext cx="4120351" cy="220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449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LHC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Crab Cavity Workshop,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 jointly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organized by CERN, </a:t>
            </a:r>
            <a:r>
              <a:rPr lang="en-US" sz="2400" b="1" dirty="0" err="1">
                <a:solidFill>
                  <a:srgbClr val="FFC000"/>
                </a:solidFill>
                <a:latin typeface="Helvetica" pitchFamily="34" charset="0"/>
              </a:rPr>
              <a:t>EuCARD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-ACCNET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, US-LARP, KEK,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&amp; </a:t>
            </a:r>
            <a:r>
              <a:rPr lang="en-US" sz="2400" b="1" dirty="0" err="1">
                <a:solidFill>
                  <a:srgbClr val="FFC000"/>
                </a:solidFill>
                <a:latin typeface="Helvetica" pitchFamily="34" charset="0"/>
              </a:rPr>
              <a:t>Daresbury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 Lab/Cockcroft </a:t>
            </a:r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 Institute</a:t>
            </a:r>
          </a:p>
          <a:p>
            <a:r>
              <a:rPr lang="en-US" sz="2400" b="1" dirty="0">
                <a:solidFill>
                  <a:srgbClr val="FFC000"/>
                </a:solidFill>
                <a:latin typeface="Helvetica" pitchFamily="34" charset="0"/>
              </a:rPr>
              <a:t>CERN, 16-18 September 2009</a:t>
            </a:r>
            <a:endParaRPr lang="en-US" sz="2400" b="1" dirty="0">
              <a:solidFill>
                <a:srgbClr val="FFC000"/>
              </a:solidFill>
              <a:latin typeface="Helvetic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3048000"/>
            <a:ext cx="9144000" cy="609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i="1" dirty="0">
                <a:solidFill>
                  <a:srgbClr val="FFFFFF"/>
                </a:solidFill>
                <a:latin typeface="Calibri" pitchFamily="34" charset="0"/>
              </a:rPr>
              <a:t>~50 participants,  LHC Crab Cavity Advisory Board established</a:t>
            </a:r>
          </a:p>
        </p:txBody>
      </p:sp>
      <p:pic>
        <p:nvPicPr>
          <p:cNvPr id="7" name="Picture 6" descr="IMG_9100_cropp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17551"/>
            <a:ext cx="9144000" cy="314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3886200" cy="5577554"/>
          </a:xfrm>
        </p:spPr>
        <p:txBody>
          <a:bodyPr/>
          <a:lstStyle/>
          <a:p>
            <a:r>
              <a:rPr lang="en-US" dirty="0" smtClean="0"/>
              <a:t>CERN</a:t>
            </a:r>
            <a:br>
              <a:rPr lang="en-US" dirty="0" smtClean="0"/>
            </a:br>
            <a:r>
              <a:rPr lang="en-US" dirty="0" smtClean="0"/>
              <a:t>statement</a:t>
            </a:r>
            <a:br>
              <a:rPr lang="en-US" dirty="0" smtClean="0"/>
            </a:br>
            <a:r>
              <a:rPr lang="en-US" dirty="0" smtClean="0"/>
              <a:t>(Steve Myers) on LHC crab cavities</a:t>
            </a:r>
            <a:br>
              <a:rPr lang="en-US" dirty="0" smtClean="0"/>
            </a:br>
            <a:r>
              <a:rPr lang="en-US" dirty="0" smtClean="0"/>
              <a:t>issued after </a:t>
            </a:r>
            <a:br>
              <a:rPr lang="en-US" dirty="0" smtClean="0"/>
            </a:br>
            <a:r>
              <a:rPr lang="en-US" dirty="0" err="1" smtClean="0"/>
              <a:t>AccNet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LHC-CC09 workshop</a:t>
            </a:r>
            <a:endParaRPr lang="en-US" dirty="0"/>
          </a:p>
        </p:txBody>
      </p:sp>
      <p:pic>
        <p:nvPicPr>
          <p:cNvPr id="3" name="Picture 2" descr="091001 DG-DAT-2009-012_Statements_Crab_Cavities_CE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-22860"/>
            <a:ext cx="4800600" cy="68808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0"/>
            <a:ext cx="91440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39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02373"/>
          </a:xfrm>
        </p:spPr>
        <p:txBody>
          <a:bodyPr/>
          <a:lstStyle/>
          <a:p>
            <a:r>
              <a:rPr lang="en-US" dirty="0" smtClean="0"/>
              <a:t>CERN statements (excerpts)</a:t>
            </a:r>
            <a:endParaRPr lang="en-US" dirty="0"/>
          </a:p>
        </p:txBody>
      </p:sp>
      <p:sp>
        <p:nvSpPr>
          <p:cNvPr id="172033" name="Rectangle 1"/>
          <p:cNvSpPr>
            <a:spLocks noChangeArrowheads="1"/>
          </p:cNvSpPr>
          <p:nvPr/>
        </p:nvSpPr>
        <p:spPr bwMode="auto">
          <a:xfrm>
            <a:off x="1" y="856357"/>
            <a:ext cx="91439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KEKB success … CERN must pursue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crab cavities for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LHC</a:t>
            </a: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2.  …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Future R&amp;D should focus on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compact cavities </a:t>
            </a:r>
            <a:r>
              <a:rPr lang="en-US" sz="2400" b="1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… suitable for both [local and global] schemes</a:t>
            </a:r>
            <a:endParaRPr lang="en-US" sz="800" b="1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marL="231775" indent="-231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FFFF"/>
                </a:solidFill>
              </a:rPr>
              <a:t>  </a:t>
            </a: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7"/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Demonstration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experiments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should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focus on differences between electrons and protons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(e.g. effect of crab-cavity noise with beam-beam, impedance, beam loading)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and on reliability &amp; machine protection which are critical for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LHC</a:t>
            </a:r>
            <a:r>
              <a:rPr lang="en-US" sz="8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7"/>
            </a:pPr>
            <a:endParaRPr lang="en-US" sz="800" b="1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8"/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A beam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test with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KEKB crab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cavity in another proton machine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… </a:t>
            </a:r>
            <a:r>
              <a:rPr lang="en-US" sz="24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is … useful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, meaningful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sufficient …</a:t>
            </a: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8"/>
            </a:pPr>
            <a:endParaRPr lang="en-US" sz="800" b="1" dirty="0">
              <a:solidFill>
                <a:srgbClr val="FFFFFF"/>
              </a:solidFill>
            </a:endParaRP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9. 	Possible modifications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of Interaction Region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4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during the 2013/14 shutdown</a:t>
            </a:r>
            <a:endParaRPr lang="en-US" sz="2400" dirty="0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pPr marL="231775" indent="-23177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FFFFFF"/>
              </a:solidFill>
            </a:endParaRP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11.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Crab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cavity infrastructure </a:t>
            </a:r>
            <a:r>
              <a:rPr lang="en-US" sz="2400" dirty="0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…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be included in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all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… </a:t>
            </a: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LHC upgrades</a:t>
            </a:r>
          </a:p>
          <a:p>
            <a:pPr marL="231775" indent="-2317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endParaRPr lang="en-US" sz="800" dirty="0">
              <a:solidFill>
                <a:srgbClr val="FFFFFF"/>
              </a:solidFill>
            </a:endParaRPr>
          </a:p>
          <a:p>
            <a:pPr marL="463550" indent="-463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12. Crab cavities can increase luminosity w/o accompanying increase in beam intensity, thereby avoiding negative side effects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KEKB crab </a:t>
            </a:r>
            <a:r>
              <a:rPr lang="en-US" sz="3200" dirty="0"/>
              <a:t>f</a:t>
            </a:r>
            <a:r>
              <a:rPr lang="en-US" sz="3200" dirty="0" smtClean="0"/>
              <a:t>req</a:t>
            </a:r>
            <a:r>
              <a:rPr lang="en-US" sz="3200" dirty="0"/>
              <a:t>: 508.9 </a:t>
            </a:r>
            <a:r>
              <a:rPr lang="en-US" sz="3200" dirty="0" smtClean="0"/>
              <a:t>MHz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perational tuner </a:t>
            </a:r>
            <a:r>
              <a:rPr lang="en-US" sz="3200" dirty="0" err="1" smtClean="0"/>
              <a:t>stroker</a:t>
            </a:r>
            <a:r>
              <a:rPr lang="en-US" sz="3200" dirty="0" smtClean="0"/>
              <a:t> 100 kHz (max. 200 kHz)</a:t>
            </a:r>
          </a:p>
          <a:p>
            <a:endParaRPr lang="en-US" sz="3200" dirty="0"/>
          </a:p>
          <a:p>
            <a:r>
              <a:rPr lang="en-US" sz="3200" dirty="0"/>
              <a:t>p</a:t>
            </a:r>
            <a:r>
              <a:rPr lang="en-US" sz="3200" dirty="0" smtClean="0"/>
              <a:t>roposed SPS </a:t>
            </a:r>
            <a:r>
              <a:rPr lang="en-US" sz="3200" dirty="0"/>
              <a:t>frequency: </a:t>
            </a:r>
            <a:r>
              <a:rPr lang="en-US" sz="3200" dirty="0" smtClean="0"/>
              <a:t>510.6-511.0 </a:t>
            </a:r>
            <a:r>
              <a:rPr lang="en-US" sz="3200" dirty="0"/>
              <a:t>MHz </a:t>
            </a:r>
          </a:p>
          <a:p>
            <a:endParaRPr lang="en-US" sz="3200" dirty="0" smtClean="0"/>
          </a:p>
          <a:p>
            <a:r>
              <a:rPr lang="en-US" sz="3200" dirty="0"/>
              <a:t>n</a:t>
            </a:r>
            <a:r>
              <a:rPr lang="en-US" sz="3200" dirty="0" smtClean="0"/>
              <a:t>eeds mechanical detuning by ~2MHz</a:t>
            </a:r>
          </a:p>
          <a:p>
            <a:endParaRPr lang="en-US" sz="3200" dirty="0"/>
          </a:p>
          <a:p>
            <a:r>
              <a:rPr lang="en-US" sz="3200" dirty="0"/>
              <a:t>w</a:t>
            </a:r>
            <a:r>
              <a:rPr lang="en-US" sz="3200" dirty="0" smtClean="0"/>
              <a:t>ith 511 MHz crab bunches with 100 ns spacing,</a:t>
            </a:r>
          </a:p>
          <a:p>
            <a:r>
              <a:rPr lang="en-US" sz="3200" dirty="0" err="1"/>
              <a:t>a</a:t>
            </a:r>
            <a:r>
              <a:rPr lang="en-US" sz="3200" dirty="0" err="1" smtClean="0"/>
              <a:t>nticrab</a:t>
            </a:r>
            <a:r>
              <a:rPr lang="en-US" sz="3200" dirty="0" smtClean="0"/>
              <a:t> intermediate bunches at 50 ns, and</a:t>
            </a:r>
          </a:p>
          <a:p>
            <a:r>
              <a:rPr lang="en-US" sz="3200" dirty="0"/>
              <a:t>k</a:t>
            </a:r>
            <a:r>
              <a:rPr lang="en-US" sz="3200" dirty="0" smtClean="0"/>
              <a:t>ick in opposite direction every second 25 ns bunch; different experiments would be possible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04800"/>
            <a:ext cx="6258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</a:rPr>
              <a:t>frequencies and bunch patterns</a:t>
            </a:r>
            <a:endParaRPr lang="en-US" sz="3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25689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feasibility </a:t>
            </a:r>
            <a:r>
              <a:rPr lang="en-US" sz="2400" dirty="0"/>
              <a:t>of crab cavities in </a:t>
            </a:r>
            <a:r>
              <a:rPr lang="en-US" sz="2400" dirty="0" smtClean="0"/>
              <a:t>a </a:t>
            </a:r>
            <a:r>
              <a:rPr lang="en-US" sz="2400" dirty="0" err="1" smtClean="0"/>
              <a:t>hadron</a:t>
            </a:r>
            <a:r>
              <a:rPr lang="en-US" sz="2400" dirty="0" smtClean="0"/>
              <a:t> machine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growth from crab RF noise &amp; tune spread </a:t>
            </a:r>
          </a:p>
          <a:p>
            <a:pPr lvl="1"/>
            <a:r>
              <a:rPr lang="en-US" sz="2400" dirty="0" smtClean="0"/>
              <a:t>(due to </a:t>
            </a:r>
            <a:r>
              <a:rPr lang="en-US" sz="2400" dirty="0" err="1" smtClean="0"/>
              <a:t>octupoles</a:t>
            </a:r>
            <a:r>
              <a:rPr lang="en-US" sz="2400" dirty="0" smtClean="0"/>
              <a:t> and/or BBLR)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intensity dependence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static </a:t>
            </a:r>
            <a:r>
              <a:rPr lang="en-US" sz="2400" dirty="0"/>
              <a:t>&amp; dynamic frequency </a:t>
            </a:r>
            <a:r>
              <a:rPr lang="en-US" sz="2400" dirty="0" smtClean="0"/>
              <a:t>tuning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adjust to the correct bunch frequency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make the cavity “invisible” if not needed (</a:t>
            </a:r>
            <a:r>
              <a:rPr lang="en-US" sz="2400" dirty="0" err="1" smtClean="0"/>
              <a:t>incuding</a:t>
            </a:r>
            <a:r>
              <a:rPr lang="en-US" sz="2400" dirty="0" smtClean="0"/>
              <a:t> during ramp!)</a:t>
            </a:r>
          </a:p>
          <a:p>
            <a:endParaRPr lang="en-US" sz="2400" dirty="0" smtClean="0"/>
          </a:p>
          <a:p>
            <a:r>
              <a:rPr lang="en-US" sz="2400" dirty="0" smtClean="0"/>
              <a:t>ramping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increase crab voltage from “zero” to target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impedance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orbit control, beam loading, active feedback!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intensity &amp; bunch-pattern dependence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04800"/>
            <a:ext cx="5772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</a:rPr>
              <a:t>t</a:t>
            </a:r>
            <a:r>
              <a:rPr lang="en-US" sz="3600" b="1" dirty="0" smtClean="0">
                <a:solidFill>
                  <a:srgbClr val="3333FF"/>
                </a:solidFill>
              </a:rPr>
              <a:t>est objectives in view of LHC</a:t>
            </a:r>
            <a:endParaRPr lang="en-US" sz="3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3716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reliability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cavity trips</a:t>
            </a:r>
          </a:p>
          <a:p>
            <a:endParaRPr lang="en-US" sz="2400" dirty="0" smtClean="0"/>
          </a:p>
          <a:p>
            <a:r>
              <a:rPr lang="en-US" sz="2400" dirty="0" smtClean="0"/>
              <a:t>machine protection, interlocks and worst case scenarios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“one turn failure” cavity trips (voltage and/or phase)</a:t>
            </a:r>
          </a:p>
          <a:p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sing crab cavity for off-momentum cleaning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m</a:t>
            </a:r>
            <a:r>
              <a:rPr lang="en-US" sz="2400" dirty="0" smtClean="0"/>
              <a:t>easurement of optics,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, beam losses, etc. </a:t>
            </a: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71600" y="304800"/>
            <a:ext cx="7070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</a:rPr>
              <a:t>t</a:t>
            </a:r>
            <a:r>
              <a:rPr lang="en-US" sz="3600" b="1" dirty="0" smtClean="0">
                <a:solidFill>
                  <a:srgbClr val="3333FF"/>
                </a:solidFill>
              </a:rPr>
              <a:t>est objectives in view of LHC cont’d</a:t>
            </a:r>
            <a:endParaRPr lang="en-US" sz="3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5293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b="1" dirty="0" smtClean="0">
                <a:solidFill>
                  <a:srgbClr val="FF0000"/>
                </a:solidFill>
              </a:rPr>
              <a:t>ome boundary conditions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inimize potential impact on LHC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schedule test during LHC shutdown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duration of tests ~ a few weeks? </a:t>
            </a:r>
          </a:p>
          <a:p>
            <a:endParaRPr lang="en-US" sz="2400" dirty="0" smtClean="0"/>
          </a:p>
          <a:p>
            <a:r>
              <a:rPr lang="en-US" sz="2400" dirty="0" err="1"/>
              <a:t>c</a:t>
            </a:r>
            <a:r>
              <a:rPr lang="en-US" sz="2400" dirty="0" err="1" smtClean="0"/>
              <a:t>ryo</a:t>
            </a:r>
            <a:r>
              <a:rPr lang="en-US" sz="2400" dirty="0" smtClean="0"/>
              <a:t> system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demand depends on test duration &amp; crab voltage required</a:t>
            </a:r>
          </a:p>
          <a:p>
            <a:endParaRPr lang="en-US" sz="2400" dirty="0" smtClean="0"/>
          </a:p>
          <a:p>
            <a:r>
              <a:rPr lang="en-US" sz="2400" dirty="0"/>
              <a:t>m</a:t>
            </a:r>
            <a:r>
              <a:rPr lang="en-US" sz="2400" dirty="0" smtClean="0"/>
              <a:t>inimize impact on SPS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e.g. CNGS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make crab cavity transparent for FT beam?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effect of cavity trip, impedance?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(in-)visibility of a warm crab cavity?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1673424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KEKB crab cavity has two tuners.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One is driven by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piezo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 stack.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is called fine tuner.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can be moved much faster than rough tuner. That range is about ~5kHz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Another tuner which called rough tuner is driven by stepping motor.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Range of the tuner is ~100kHz.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That speed is about ~10kHz/sec now.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81000"/>
            <a:ext cx="6291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Information from Kota Nakanishi</a:t>
            </a:r>
          </a:p>
          <a:p>
            <a:r>
              <a:rPr lang="en-US" sz="3600" dirty="0" smtClean="0"/>
              <a:t>22 September 2009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523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More information K.N., 6 October 2009</a:t>
            </a:r>
            <a:endParaRPr lang="en-US" sz="36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914400"/>
            <a:ext cx="81534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The heat loading to liquid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helium is about 100W.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But to cool down coaxial part, liquid helium must be flowed.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We omitted to circulate liquid helium, a part of liquid helium go back to room temperature port.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makes big ice ball. Please look at a picture.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Please ask cryogenic group whether it is acceptable.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2.The cavity frequency can be adjusted to 511MHz.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have to be disassembled and expanded and reassembled.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takes at least 3 month.(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Hosoyama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-san's estimation)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3.Range of mechanical tuner is 200kHz.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The speed is only 1kHz/sec.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can't keep valid frequency offset during acceleration, because of its small adjustable range.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And probably it's too slow.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4.I have a shorter input coupler (larger Q-ext).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It is available, if you need.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How big wideband amplifier do you have?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Akai-san said that 20kW solid-state amplifiers are commercially available.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Can you decide Q-ext based on capacity of amplifier?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owerPoint Advanced Animation Techniques">
  <a:themeElements>
    <a:clrScheme name="">
      <a:dk1>
        <a:srgbClr val="000000"/>
      </a:dk1>
      <a:lt1>
        <a:srgbClr val="FFFFFF"/>
      </a:lt1>
      <a:dk2>
        <a:srgbClr val="330894"/>
      </a:dk2>
      <a:lt2>
        <a:srgbClr val="F8C508"/>
      </a:lt2>
      <a:accent1>
        <a:srgbClr val="00E9E4"/>
      </a:accent1>
      <a:accent2>
        <a:srgbClr val="9933FF"/>
      </a:accent2>
      <a:accent3>
        <a:srgbClr val="ADAAC8"/>
      </a:accent3>
      <a:accent4>
        <a:srgbClr val="DADADA"/>
      </a:accent4>
      <a:accent5>
        <a:srgbClr val="AAF2EF"/>
      </a:accent5>
      <a:accent6>
        <a:srgbClr val="8A2DE7"/>
      </a:accent6>
      <a:hlink>
        <a:srgbClr val="FB796B"/>
      </a:hlink>
      <a:folHlink>
        <a:srgbClr val="0066FF"/>
      </a:folHlink>
    </a:clrScheme>
    <a:fontScheme name="1_PowerPoint Advanced Animation Techniqu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owerPoint Advanced Animation Techniq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Advanced Animation Techniqu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Advanced Animation Techniqu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Advanced Animation Techniqu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Advanced Animation Techniqu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Advanced Animation Techniqu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Advanced Animation Techniqu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668</Words>
  <Application>Microsoft Office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2_PowerPoint Advanced Animation Techniques</vt:lpstr>
      <vt:lpstr>Slide 1</vt:lpstr>
      <vt:lpstr>CERN statement (Steve Myers) on LHC crab cavities issued after  AccNet LHC-CC09 workshop</vt:lpstr>
      <vt:lpstr>CERN statements (excerpts)</vt:lpstr>
      <vt:lpstr>Slide 4</vt:lpstr>
      <vt:lpstr>Slide 5</vt:lpstr>
      <vt:lpstr>Slide 6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frankz</dc:creator>
  <cp:lastModifiedBy>frankz</cp:lastModifiedBy>
  <cp:revision>5</cp:revision>
  <dcterms:created xsi:type="dcterms:W3CDTF">2009-11-10T13:52:23Z</dcterms:created>
  <dcterms:modified xsi:type="dcterms:W3CDTF">2009-11-11T08:56:22Z</dcterms:modified>
</cp:coreProperties>
</file>