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6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7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8.bin" ContentType="application/vnd.openxmlformats-officedocument.oleObject"/>
  <Override PartName="/ppt/notesSlides/notesSlide13.xml" ContentType="application/vnd.openxmlformats-officedocument.presentationml.notesSlide+xml"/>
  <Override PartName="/ppt/embeddings/oleObject19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0.bin" ContentType="application/vnd.openxmlformats-officedocument.oleObject"/>
  <Override PartName="/ppt/notesSlides/notesSlide17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notesSlides/notesSlide20.xml" ContentType="application/vnd.openxmlformats-officedocument.presentationml.notesSlide+xml"/>
  <Override PartName="/ppt/embeddings/oleObject23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4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26.xml" ContentType="application/vnd.openxmlformats-officedocument.presentationml.notesSlide+xml"/>
  <Override PartName="/ppt/embeddings/oleObject28.bin" ContentType="application/vnd.openxmlformats-officedocument.oleObject"/>
  <Override PartName="/ppt/notesSlides/notesSlide27.xml" ContentType="application/vnd.openxmlformats-officedocument.presentationml.notesSlide+xml"/>
  <Override PartName="/ppt/embeddings/oleObject29.bin" ContentType="application/vnd.openxmlformats-officedocument.oleObject"/>
  <Override PartName="/ppt/notesSlides/notesSlide28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9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33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61" r:id="rId4"/>
    <p:sldId id="262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93" r:id="rId15"/>
    <p:sldId id="270" r:id="rId16"/>
    <p:sldId id="271" r:id="rId17"/>
    <p:sldId id="287" r:id="rId18"/>
    <p:sldId id="272" r:id="rId19"/>
    <p:sldId id="292" r:id="rId20"/>
    <p:sldId id="289" r:id="rId21"/>
    <p:sldId id="290" r:id="rId22"/>
    <p:sldId id="286" r:id="rId23"/>
    <p:sldId id="279" r:id="rId24"/>
    <p:sldId id="291" r:id="rId25"/>
    <p:sldId id="273" r:id="rId26"/>
    <p:sldId id="274" r:id="rId27"/>
    <p:sldId id="275" r:id="rId28"/>
    <p:sldId id="281" r:id="rId29"/>
    <p:sldId id="282" r:id="rId30"/>
    <p:sldId id="285" r:id="rId31"/>
    <p:sldId id="283" r:id="rId32"/>
    <p:sldId id="277" r:id="rId33"/>
    <p:sldId id="278" r:id="rId34"/>
    <p:sldId id="284" r:id="rId35"/>
  </p:sldIdLst>
  <p:sldSz cx="9144000" cy="6858000" type="screen4x3"/>
  <p:notesSz cx="7038975" cy="9185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5FD6"/>
    <a:srgbClr val="FFE3BB"/>
    <a:srgbClr val="FFBE96"/>
    <a:srgbClr val="74A4FF"/>
    <a:srgbClr val="59DD4C"/>
    <a:srgbClr val="FF00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snapVertSplitter="1" vertBarState="min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6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832" y="-104"/>
      </p:cViewPr>
      <p:guideLst>
        <p:guide orient="horz" pos="2893"/>
        <p:guide pos="22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Relationship Id="rId3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0"/>
            <a:ext cx="30495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6488"/>
            <a:ext cx="30495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8726488"/>
            <a:ext cx="30495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EDF8CA56-97AE-AB4D-A7BC-B5E5836CC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9388" y="0"/>
            <a:ext cx="30495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3963" y="688975"/>
            <a:ext cx="4592637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2450"/>
            <a:ext cx="51625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6488"/>
            <a:ext cx="30495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9388" y="8726488"/>
            <a:ext cx="30495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E64F8647-6AE1-0345-83C1-52B877562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0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BC817F-221E-0A45-ACFE-B3ED29139A54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7AF9F5-C87F-B745-B236-1D7D72340C01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E6D73C6-1DF3-2A49-9125-64CB544C05D1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D201EC-AD1D-9E42-9A77-842528E5E4C3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761D66-2770-4342-8C38-761FFF4F92AE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761D66-2770-4342-8C38-761FFF4F92AE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2672C3-61C7-CD42-B5B4-E4E591BF07FA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CF57C3-FB58-DA41-BC50-F1093E83144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7A09B6-71F5-8C4A-AB7B-4C9522632B94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903AEA-494E-3343-887E-547D38F51452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903AEA-494E-3343-887E-547D38F51452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BA999D-D237-7D43-89E4-486EFA076D01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938C40C-AE7B-AB41-BDCF-9D3D533E1D3D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FEA9D4-6FCC-0F49-AD56-E23E0A7F30F4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19428-8BAF-754E-AF72-4387602A02AD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4794EE-63E0-D64C-BA4A-A05687045CCA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AC765E-D220-7445-83F6-322CB1D2F76A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204624-928C-0046-9008-440925F5A67C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E95628-0963-894C-8FD6-E51C98D985B1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82B205-45D6-794F-B3D4-A603EDAAD9EE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70CF80-7FEE-3249-85DA-3308D44EBD72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763957-1D39-7A47-9C0E-851A7821821A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C583C-CA80-8144-A27D-66AA6FDE46C1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B7DF2B-9E43-EF43-8094-2FD0653D6A08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775A4C-928E-A245-A38F-2DB4377AF831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CDC0D4-82FA-524B-8821-4EF5FFCBB3D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C941CF-221D-1E4C-97E5-203C040F6AB8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F7E-CF5F-634E-BF69-87F6C82F8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1394-C79F-9B4B-9687-474E84BCF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8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9DF8-1226-094E-B9FD-36701514F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44013-25C0-9742-8483-88639243E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6EC8-F519-FA4E-9ED1-52C1B693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9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EB42-1971-8443-822A-37148417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C43B-8871-2040-9C6C-24D54DD6D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84D0-EA7E-CF4F-8DB3-9C3686CA0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8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60FB-54C2-9247-B24F-0B072E75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6C33C-A5B1-1145-8706-BCC49D8B4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84DC-A330-3644-950B-D48892C14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5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/34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2DDB0B-9AE2-6F4E-B5DA-C534BF567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8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6.emf"/><Relationship Id="rId6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gi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0.emf"/><Relationship Id="rId5" Type="http://schemas.openxmlformats.org/officeDocument/2006/relationships/image" Target="../media/image41.png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38.emf"/><Relationship Id="rId8" Type="http://schemas.openxmlformats.org/officeDocument/2006/relationships/oleObject" Target="../embeddings/Microsoft_Equation2.bin"/><Relationship Id="rId9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oleObject" Target="../embeddings/oleObject25.bin"/><Relationship Id="rId7" Type="http://schemas.openxmlformats.org/officeDocument/2006/relationships/image" Target="../media/image49.w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50.w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5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55.png"/><Relationship Id="rId5" Type="http://schemas.openxmlformats.org/officeDocument/2006/relationships/image" Target="../media/image56.gi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5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58.png"/><Relationship Id="rId5" Type="http://schemas.openxmlformats.org/officeDocument/2006/relationships/image" Target="../media/image59.gi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57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6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64.e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6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6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69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7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-ps50.web.cern.ch/project-PS50/Document_proof/for-printer/cern2011-004.pdf" TargetMode="External"/><Relationship Id="rId4" Type="http://schemas.openxmlformats.org/officeDocument/2006/relationships/hyperlink" Target="http://cds.cern.ch/record/1517412/files/CERN-THESIS-2012-261_2.pdf" TargetMode="External"/><Relationship Id="rId5" Type="http://schemas.openxmlformats.org/officeDocument/2006/relationships/hyperlink" Target="http://cds.cern.ch/record/1644761/files/CERN-THESIS-2013-257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emf"/><Relationship Id="rId20" Type="http://schemas.openxmlformats.org/officeDocument/2006/relationships/oleObject" Target="../embeddings/oleObject11.bin"/><Relationship Id="rId21" Type="http://schemas.openxmlformats.org/officeDocument/2006/relationships/image" Target="../media/image11.emf"/><Relationship Id="rId22" Type="http://schemas.openxmlformats.org/officeDocument/2006/relationships/oleObject" Target="../embeddings/oleObject12.bin"/><Relationship Id="rId23" Type="http://schemas.openxmlformats.org/officeDocument/2006/relationships/image" Target="../media/image12.emf"/><Relationship Id="rId24" Type="http://schemas.openxmlformats.org/officeDocument/2006/relationships/oleObject" Target="../embeddings/oleObject13.bin"/><Relationship Id="rId25" Type="http://schemas.openxmlformats.org/officeDocument/2006/relationships/image" Target="../media/image13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6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4653752-9807-824C-BAED-66DA3595A406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52400"/>
            <a:ext cx="9683751" cy="609600"/>
          </a:xfrm>
        </p:spPr>
        <p:txBody>
          <a:bodyPr/>
          <a:lstStyle/>
          <a:p>
            <a:pPr eaLnBrk="1" hangingPunct="1"/>
            <a:r>
              <a:rPr lang="en-US" sz="3800" b="1">
                <a:latin typeface="Times New Roman" charset="0"/>
                <a:ea typeface="ＭＳ Ｐゴシック" charset="0"/>
                <a:cs typeface="ＭＳ Ｐゴシック" charset="0"/>
              </a:rPr>
              <a:t>(SOME) EFFECTS NEAR TRANSITION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352800" y="10271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 typeface="Wingdings" charset="0"/>
              <a:buNone/>
              <a:tabLst>
                <a:tab pos="2117725" algn="l"/>
              </a:tabLst>
            </a:pPr>
            <a:r>
              <a:rPr lang="en-US">
                <a:cs typeface="Times New Roman" charset="0"/>
                <a:sym typeface="Math1" charset="0"/>
              </a:rPr>
              <a:t>E. Métral (CERN)</a:t>
            </a:r>
            <a:endParaRPr lang="en-GB">
              <a:cs typeface="Times New Roman" charset="0"/>
              <a:sym typeface="Math1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6200" y="1700213"/>
            <a:ext cx="8839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energy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Longitudinal beam dynamics “far” below or above transition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crossing (with the example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of the CERN PS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machine)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Transverse (slow) head-tail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(vertical)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single-bunch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Crossing transition in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CERN PS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Injecting just above transition in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CERN SPS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830AAF-ED0D-7543-B2C0-374673AFA9F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(4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mismatch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(due to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longitudinal Space Charge)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STATIC</a:t>
            </a:r>
          </a:p>
        </p:txBody>
      </p:sp>
      <p:pic>
        <p:nvPicPr>
          <p:cNvPr id="2" name="Picture 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0944"/>
            <a:ext cx="761390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1AA631-4C78-B34E-881E-727B0F4EEA6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(5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mismatch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(due to the longitudinal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Space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harge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DYNAMIC (i.e. crossing transition)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21201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A8F9AE-DD8C-1A40-A3F9-FE7BB215095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(6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Longitudinal mismatch (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due to the inductive part of the longitudinal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Broad-Band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): IN DYNAMIC (i.e. crossing transition)</a:t>
            </a:r>
          </a:p>
        </p:txBody>
      </p:sp>
      <p:graphicFrame>
        <p:nvGraphicFramePr>
          <p:cNvPr id="378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09129"/>
              </p:ext>
            </p:extLst>
          </p:nvPr>
        </p:nvGraphicFramePr>
        <p:xfrm>
          <a:off x="7289800" y="1845072"/>
          <a:ext cx="18907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" name="Equation" r:id="rId4" imgW="889000" imgH="203200" progId="Equation.3">
                  <p:embed/>
                </p:oleObj>
              </mc:Choice>
              <mc:Fallback>
                <p:oleObj name="Equation" r:id="rId4" imgW="8890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1845072"/>
                        <a:ext cx="18907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909528"/>
            <a:ext cx="7089648" cy="468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E7E9EA2-4B79-2442-8D29-61ACE9D46B15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(7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Remedies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Avoid crossing transition in the design phase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If transition crossing cannot be avoided, the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altLang="ja-JP" sz="2000" b="1" i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altLang="ja-JP" sz="2000" b="1" i="1" baseline="-25000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altLang="ja-JP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jump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”</a:t>
            </a:r>
            <a:r>
              <a:rPr lang="en-US" altLang="ja-JP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is the only (known) method to overcome all the intensity </a:t>
            </a:r>
            <a:r>
              <a:rPr lang="en-US" altLang="ja-JP" sz="2000" dirty="0" smtClean="0">
                <a:latin typeface="Arial" charset="0"/>
                <a:cs typeface="Arial" charset="0"/>
                <a:sym typeface="Mathematica1" charset="0"/>
              </a:rPr>
              <a:t>limitations =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&gt; Artificial increase of the transition crossing speed by means of fast pulsed </a:t>
            </a:r>
            <a:r>
              <a:rPr lang="en-US" altLang="ja-JP" sz="2000" dirty="0" err="1">
                <a:latin typeface="Arial" charset="0"/>
                <a:cs typeface="Arial" charset="0"/>
                <a:sym typeface="Mathematica1" charset="0"/>
              </a:rPr>
              <a:t>quadrupoles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 (at non zero dispersion locations)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399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710136"/>
            <a:ext cx="4425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427428"/>
              </p:ext>
            </p:extLst>
          </p:nvPr>
        </p:nvGraphicFramePr>
        <p:xfrm>
          <a:off x="3635375" y="3573611"/>
          <a:ext cx="11699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" name="Equation" r:id="rId5" imgW="609600" imgH="203200" progId="Equation.3">
                  <p:embed/>
                </p:oleObj>
              </mc:Choice>
              <mc:Fallback>
                <p:oleObj name="Equation" r:id="rId5" imgW="6096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573611"/>
                        <a:ext cx="1169988" cy="39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AutoShape 23"/>
          <p:cNvSpPr>
            <a:spLocks noChangeArrowheads="1"/>
          </p:cNvSpPr>
          <p:nvPr/>
        </p:nvSpPr>
        <p:spPr bwMode="auto">
          <a:xfrm>
            <a:off x="5508625" y="4221311"/>
            <a:ext cx="2808288" cy="1728788"/>
          </a:xfrm>
          <a:prstGeom prst="wedgeEllipseCallout">
            <a:avLst>
              <a:gd name="adj1" fmla="val -86083"/>
              <a:gd name="adj2" fmla="val -32421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9944" name="Text Box 24"/>
          <p:cNvSpPr txBox="1">
            <a:spLocks noChangeArrowheads="1"/>
          </p:cNvSpPr>
          <p:nvPr/>
        </p:nvSpPr>
        <p:spPr bwMode="auto">
          <a:xfrm>
            <a:off x="5724525" y="4510236"/>
            <a:ext cx="24479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Effective crossing speed ~ 50 times faster with the </a:t>
            </a:r>
            <a:r>
              <a:rPr lang="en-US" sz="2000" b="1" i="1" dirty="0" err="1">
                <a:solidFill>
                  <a:srgbClr val="3366FF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>
                <a:solidFill>
                  <a:srgbClr val="3366FF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 jump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E7E9EA2-4B79-2442-8D29-61ACE9D46B15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(8/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340768"/>
            <a:ext cx="674051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200" y="836712"/>
            <a:ext cx="88392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Asymmetric or symmetric </a:t>
            </a:r>
            <a:r>
              <a:rPr lang="en-US" altLang="ja-JP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altLang="ja-JP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altLang="ja-JP" sz="2000" dirty="0" smtClean="0">
                <a:latin typeface="Arial" charset="0"/>
                <a:cs typeface="Arial" charset="0"/>
                <a:sym typeface="Mathematica1" charset="0"/>
              </a:rPr>
              <a:t>jump?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01" y="4077072"/>
            <a:ext cx="4064704" cy="252027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0092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B86E9F-884C-424C-9FB1-6ACB9904A726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(9/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44675"/>
            <a:ext cx="46466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81" y="1838325"/>
            <a:ext cx="46577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726E32-B249-4641-BB8D-256C2D8E897C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(1/2)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1122362"/>
            <a:ext cx="88392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If the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sign of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chromaticity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which is equal to ~ -1 for an uncorrected machine like the PS) is not changed (in both transverse planes) above transition, a (single-bunch) head-tail instability may develop </a:t>
            </a:r>
          </a:p>
          <a:p>
            <a:pPr marL="800100" lvl="1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This instability can be damped through Landau damping using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octupoles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, which introduce some amplitude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detunings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. This method was first used in the past to stabilize the PS beams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However, the better method of changing the sign of the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chromaticities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(and keeping them to small positive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values)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by acting on the optics with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sextupoles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was then adopted, and it has become a routine operation at the CERN PS for many years </a:t>
            </a: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lvl="3" algn="just">
              <a:buSzPct val="120000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The chromatic frequency should be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(slightly)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positive to avoid the head-tail mode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0 (most critical)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from developing </a:t>
            </a:r>
          </a:p>
        </p:txBody>
      </p:sp>
      <p:graphicFrame>
        <p:nvGraphicFramePr>
          <p:cNvPr id="44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058890"/>
              </p:ext>
            </p:extLst>
          </p:nvPr>
        </p:nvGraphicFramePr>
        <p:xfrm>
          <a:off x="6156176" y="5889897"/>
          <a:ext cx="16383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" name="Equation" r:id="rId4" imgW="800100" imgH="381000" progId="Equation.3">
                  <p:embed/>
                </p:oleObj>
              </mc:Choice>
              <mc:Fallback>
                <p:oleObj name="Equation" r:id="rId4" imgW="800100" imgH="381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889897"/>
                        <a:ext cx="1638300" cy="779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7362428" y="5877272"/>
            <a:ext cx="360040" cy="432048"/>
          </a:xfrm>
          <a:prstGeom prst="ellipse">
            <a:avLst/>
          </a:prstGeom>
          <a:noFill/>
          <a:ln w="28575" cmpd="sng"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726E32-B249-4641-BB8D-256C2D8E897C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(2/2)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transverse (slow) head-tail instability observed in the CERN PS at injection (below transition)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Consecutive traces at a pick-up superimposed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Standing-wave patterns with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4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nodes</a:t>
            </a:r>
            <a:r>
              <a:rPr lang="en-US" sz="2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(called “mode 4”)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5" name="Picture 4" descr="Screen Shot 2015-10-06 at 12.43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38842"/>
            <a:ext cx="3996708" cy="1610438"/>
          </a:xfrm>
          <a:prstGeom prst="rect">
            <a:avLst/>
          </a:prstGeom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308720" y="2996952"/>
            <a:ext cx="2255168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tabLst>
                <a:tab pos="114617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Measurements 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4067944" y="2996952"/>
            <a:ext cx="5184576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tabLst>
                <a:tab pos="114617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Analytical prediction </a:t>
            </a:r>
            <a:b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</a:br>
            <a:r>
              <a:rPr lang="en-US" sz="1600" dirty="0" smtClean="0">
                <a:latin typeface="Arial" charset="0"/>
                <a:cs typeface="Arial" charset="0"/>
                <a:sym typeface="Mathematica1" charset="0"/>
              </a:rPr>
              <a:t>(for a bunch going through the </a:t>
            </a:r>
            <a:r>
              <a:rPr lang="en-US" sz="1600" dirty="0" err="1" smtClean="0">
                <a:latin typeface="Arial" charset="0"/>
                <a:cs typeface="Arial" charset="0"/>
                <a:sym typeface="Mathematica1" charset="0"/>
              </a:rPr>
              <a:t>centre</a:t>
            </a:r>
            <a:r>
              <a:rPr lang="en-US" sz="1600" dirty="0" smtClean="0">
                <a:latin typeface="Arial" charset="0"/>
                <a:cs typeface="Arial" charset="0"/>
                <a:sym typeface="Mathematica1" charset="0"/>
              </a:rPr>
              <a:t> of the pick-up)</a:t>
            </a:r>
          </a:p>
        </p:txBody>
      </p:sp>
      <p:pic>
        <p:nvPicPr>
          <p:cNvPr id="13" name="Picture 22" descr="plot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3"/>
            <a:ext cx="4543567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Animation_m-2q4Alone_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3"/>
            <a:ext cx="4543567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192976"/>
              </p:ext>
            </p:extLst>
          </p:nvPr>
        </p:nvGraphicFramePr>
        <p:xfrm>
          <a:off x="5559661" y="3717032"/>
          <a:ext cx="13525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2" name="Equation" r:id="rId7" imgW="660400" imgH="177800" progId="Equation.3">
                  <p:embed/>
                </p:oleObj>
              </mc:Choice>
              <mc:Fallback>
                <p:oleObj name="Equation" r:id="rId7" imgW="660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661" y="3717032"/>
                        <a:ext cx="1352550" cy="363537"/>
                      </a:xfrm>
                      <a:prstGeom prst="rect">
                        <a:avLst/>
                      </a:prstGeom>
                      <a:solidFill>
                        <a:srgbClr val="FFE3BB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02179"/>
              </p:ext>
            </p:extLst>
          </p:nvPr>
        </p:nvGraphicFramePr>
        <p:xfrm>
          <a:off x="8276654" y="4835177"/>
          <a:ext cx="8318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3" name="Equation" r:id="rId9" imgW="406400" imgH="368300" progId="Equation.3">
                  <p:embed/>
                </p:oleObj>
              </mc:Choice>
              <mc:Fallback>
                <p:oleObj name="Equation" r:id="rId9" imgW="406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6654" y="4835177"/>
                        <a:ext cx="831850" cy="754063"/>
                      </a:xfrm>
                      <a:prstGeom prst="rect">
                        <a:avLst/>
                      </a:prstGeom>
                      <a:solidFill>
                        <a:srgbClr val="FFE3BB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01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23B6E-2872-5549-B743-4446BFFE14E7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2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simple formula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is obtained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from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5 seemingly diverse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formalisms (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in the absence of space charge and transverse feedback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),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assuming 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) a Broad-Band impedance and ii) the long-bunch regime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: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Coasting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-Beam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approach with peak values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Fast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Blow-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Beam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Break-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Post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Head-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ail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Transverse Mode-Coupling Instability (TMCI)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23B6E-2872-5549-B743-4446BFFE14E7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76200" y="1122363"/>
            <a:ext cx="8888288" cy="12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TMCI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562733"/>
            <a:ext cx="4896544" cy="3026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7" y="1772816"/>
            <a:ext cx="4429125" cy="4724400"/>
          </a:xfrm>
          <a:prstGeom prst="rect">
            <a:avLst/>
          </a:prstGeom>
        </p:spPr>
      </p:pic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5724128" y="1556792"/>
            <a:ext cx="1368152" cy="936104"/>
          </a:xfrm>
          <a:prstGeom prst="wedgeEllipseCallout">
            <a:avLst>
              <a:gd name="adj1" fmla="val -124374"/>
              <a:gd name="adj2" fmla="val 164298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24049"/>
              </p:ext>
            </p:extLst>
          </p:nvPr>
        </p:nvGraphicFramePr>
        <p:xfrm>
          <a:off x="5724128" y="1556792"/>
          <a:ext cx="13001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8" name="Equation" r:id="rId6" imgW="635000" imgH="368300" progId="Equation.3">
                  <p:embed/>
                </p:oleObj>
              </mc:Choice>
              <mc:Fallback>
                <p:oleObj name="Equation" r:id="rId6" imgW="635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556792"/>
                        <a:ext cx="13001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63688" y="6248345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Courtesy of </a:t>
            </a:r>
            <a:r>
              <a:rPr lang="en-US" sz="1200" b="1" i="1" kern="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Benoit </a:t>
            </a:r>
            <a:r>
              <a:rPr lang="en-US" sz="1200" b="1" i="1" kern="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endParaRPr lang="en-US" sz="1200" b="1" kern="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206210"/>
              </p:ext>
            </p:extLst>
          </p:nvPr>
        </p:nvGraphicFramePr>
        <p:xfrm>
          <a:off x="5631309" y="692696"/>
          <a:ext cx="34051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9" name="Equation" r:id="rId8" imgW="1663700" imgH="304800" progId="Equation.3">
                  <p:embed/>
                </p:oleObj>
              </mc:Choice>
              <mc:Fallback>
                <p:oleObj name="Equation" r:id="rId8" imgW="1663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309" y="692696"/>
                        <a:ext cx="34051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2699296" y="1123652"/>
            <a:ext cx="2952824" cy="505148"/>
          </a:xfrm>
          <a:prstGeom prst="wedgeEllipseCallout">
            <a:avLst>
              <a:gd name="adj1" fmla="val 66563"/>
              <a:gd name="adj2" fmla="val 66392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856459" y="1156990"/>
            <a:ext cx="2795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Synchrotron period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7367165" y="1636092"/>
            <a:ext cx="1728688" cy="784796"/>
          </a:xfrm>
          <a:prstGeom prst="wedgeEllipseCallout">
            <a:avLst>
              <a:gd name="adj1" fmla="val -87716"/>
              <a:gd name="adj2" fmla="val 5707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7092280" y="1669430"/>
            <a:ext cx="2327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Instability </a:t>
            </a:r>
            <a:b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rise-time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3568" y="4437112"/>
            <a:ext cx="0" cy="100811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83568" y="4581128"/>
            <a:ext cx="2664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Q</a:t>
            </a:r>
            <a:r>
              <a:rPr lang="en-US" sz="2000" b="1" i="1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(Synchrotron tune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004048" y="5805264"/>
            <a:ext cx="3960440" cy="576064"/>
          </a:xfrm>
          <a:prstGeom prst="wedgeEllipseCallout">
            <a:avLst>
              <a:gd name="adj1" fmla="val -96433"/>
              <a:gd name="adj2" fmla="val -160390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076056" y="5882174"/>
            <a:ext cx="3911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Q</a:t>
            </a:r>
            <a:r>
              <a:rPr lang="en-US" sz="2000" b="1" i="1" baseline="-25000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s</a:t>
            </a:r>
            <a:r>
              <a:rPr lang="en-US" sz="2000" b="1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  <a:sym typeface="Wingdings"/>
              </a:rPr>
              <a:t>0 approaching transition</a:t>
            </a:r>
            <a:endParaRPr lang="en-US" sz="2000" b="1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9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745B46-201B-EB4E-9D3B-02FA57290D7F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(1/3)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" y="981075"/>
            <a:ext cx="521588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Momentum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compaction factor</a:t>
            </a:r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2771775" y="2120900"/>
          <a:ext cx="35163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5" name="Equation" r:id="rId4" imgW="1612900" imgH="368300" progId="Equation.3">
                  <p:embed/>
                </p:oleObj>
              </mc:Choice>
              <mc:Fallback>
                <p:oleObj name="Equation" r:id="rId4" imgW="1612900" imgH="368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20900"/>
                        <a:ext cx="35163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23"/>
          <p:cNvSpPr>
            <a:spLocks noChangeArrowheads="1"/>
          </p:cNvSpPr>
          <p:nvPr/>
        </p:nvSpPr>
        <p:spPr bwMode="auto">
          <a:xfrm>
            <a:off x="395288" y="1557338"/>
            <a:ext cx="2640012" cy="792162"/>
          </a:xfrm>
          <a:prstGeom prst="wedgeEllipseCallout">
            <a:avLst>
              <a:gd name="adj1" fmla="val 86481"/>
              <a:gd name="adj2" fmla="val 20074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5" name="Text Box 24"/>
          <p:cNvSpPr txBox="1">
            <a:spLocks noChangeArrowheads="1"/>
          </p:cNvSpPr>
          <p:nvPr/>
        </p:nvSpPr>
        <p:spPr bwMode="auto">
          <a:xfrm>
            <a:off x="62388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Machine circumference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6" name="AutoShape 23"/>
          <p:cNvSpPr>
            <a:spLocks noChangeArrowheads="1"/>
          </p:cNvSpPr>
          <p:nvPr/>
        </p:nvSpPr>
        <p:spPr bwMode="auto">
          <a:xfrm>
            <a:off x="395288" y="2708275"/>
            <a:ext cx="2640012" cy="792163"/>
          </a:xfrm>
          <a:prstGeom prst="wedgeEllipseCallout">
            <a:avLst>
              <a:gd name="adj1" fmla="val 84343"/>
              <a:gd name="adj2" fmla="val -24468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7" name="Text Box 24"/>
          <p:cNvSpPr txBox="1">
            <a:spLocks noChangeArrowheads="1"/>
          </p:cNvSpPr>
          <p:nvPr/>
        </p:nvSpPr>
        <p:spPr bwMode="auto">
          <a:xfrm>
            <a:off x="62388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Beam momentum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8" name="Rectangle 3"/>
          <p:cNvSpPr>
            <a:spLocks noChangeArrowheads="1"/>
          </p:cNvSpPr>
          <p:nvPr/>
        </p:nvSpPr>
        <p:spPr bwMode="auto">
          <a:xfrm>
            <a:off x="76200" y="5083175"/>
            <a:ext cx="89598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 most circular machines,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However,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is also possible (e.g. CERN LEAR machine) =&gt; Called “Negative Momentum Compaction” (NMC) or “Imaginary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” lattice</a:t>
            </a:r>
          </a:p>
        </p:txBody>
      </p:sp>
      <p:sp>
        <p:nvSpPr>
          <p:cNvPr id="17419" name="AutoShape 23"/>
          <p:cNvSpPr>
            <a:spLocks noChangeArrowheads="1"/>
          </p:cNvSpPr>
          <p:nvPr/>
        </p:nvSpPr>
        <p:spPr bwMode="auto">
          <a:xfrm>
            <a:off x="6180138" y="1557338"/>
            <a:ext cx="2640012" cy="792162"/>
          </a:xfrm>
          <a:prstGeom prst="wedgeEllipseCallout">
            <a:avLst>
              <a:gd name="adj1" fmla="val -76551"/>
              <a:gd name="adj2" fmla="val 27199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640873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Horizontal dispersion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1" name="AutoShape 23"/>
          <p:cNvSpPr>
            <a:spLocks noChangeArrowheads="1"/>
          </p:cNvSpPr>
          <p:nvPr/>
        </p:nvSpPr>
        <p:spPr bwMode="auto">
          <a:xfrm>
            <a:off x="6180138" y="2708275"/>
            <a:ext cx="2640012" cy="792163"/>
          </a:xfrm>
          <a:prstGeom prst="wedgeEllipseCallout">
            <a:avLst>
              <a:gd name="adj1" fmla="val -76551"/>
              <a:gd name="adj2" fmla="val -22685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640873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Bending radius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3" name="Rectangle 2"/>
          <p:cNvSpPr txBox="1">
            <a:spLocks noChangeArrowheads="1"/>
          </p:cNvSpPr>
          <p:nvPr/>
        </p:nvSpPr>
        <p:spPr bwMode="auto">
          <a:xfrm>
            <a:off x="1258888" y="3683000"/>
            <a:ext cx="6697662" cy="609600"/>
          </a:xfrm>
          <a:prstGeom prst="rect">
            <a:avLst/>
          </a:prstGeom>
          <a:noFill/>
          <a:ln w="38100">
            <a:solidFill>
              <a:srgbClr val="FF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tx2"/>
                </a:solidFill>
              </a:rPr>
              <a:t>=&gt; Parameter coming from the accelerator lattice</a:t>
            </a:r>
          </a:p>
        </p:txBody>
      </p:sp>
      <p:graphicFrame>
        <p:nvGraphicFramePr>
          <p:cNvPr id="17424" name="Object 3"/>
          <p:cNvGraphicFramePr>
            <a:graphicFrameLocks noChangeAspect="1"/>
          </p:cNvGraphicFramePr>
          <p:nvPr/>
        </p:nvGraphicFramePr>
        <p:xfrm>
          <a:off x="7731125" y="4508500"/>
          <a:ext cx="13049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6" name="Equation" r:id="rId6" imgW="647700" imgH="381000" progId="Equation.3">
                  <p:embed/>
                </p:oleObj>
              </mc:Choice>
              <mc:Fallback>
                <p:oleObj name="Equation" r:id="rId6" imgW="647700" imgH="38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4508500"/>
                        <a:ext cx="13049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AutoShape 23"/>
          <p:cNvSpPr>
            <a:spLocks noChangeArrowheads="1"/>
          </p:cNvSpPr>
          <p:nvPr/>
        </p:nvSpPr>
        <p:spPr bwMode="auto">
          <a:xfrm>
            <a:off x="4932363" y="4797425"/>
            <a:ext cx="2640012" cy="792163"/>
          </a:xfrm>
          <a:prstGeom prst="wedgeEllipseCallout">
            <a:avLst>
              <a:gd name="adj1" fmla="val 55278"/>
              <a:gd name="adj2" fmla="val -37259"/>
            </a:avLst>
          </a:prstGeom>
          <a:noFill/>
          <a:ln w="28575">
            <a:solidFill>
              <a:srgbClr val="FF008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6" name="Text Box 24"/>
          <p:cNvSpPr txBox="1">
            <a:spLocks noChangeArrowheads="1"/>
          </p:cNvSpPr>
          <p:nvPr/>
        </p:nvSpPr>
        <p:spPr bwMode="auto">
          <a:xfrm>
            <a:off x="5076825" y="497363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</a:rPr>
              <a:t>Gamma transition</a:t>
            </a:r>
            <a:endParaRPr lang="en-US" sz="2000" b="1" baseline="-25000" dirty="0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23B6E-2872-5549-B743-4446BFFE14E7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ResonatorImpedance_TQ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329753"/>
            <a:ext cx="4464496" cy="27554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339879"/>
            <a:ext cx="4392488" cy="274530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" y="1052736"/>
            <a:ext cx="8839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0000"/>
              <a:buFont typeface="Wingdings" charset="2"/>
              <a:buChar char="u"/>
              <a:tabLst>
                <a:tab pos="1146175" algn="l"/>
              </a:tabLst>
            </a:pP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1</a:t>
            </a:r>
            <a:r>
              <a:rPr lang="en-US" sz="2000" baseline="30000" dirty="0" smtClean="0">
                <a:latin typeface="Arial" charset="0"/>
                <a:cs typeface="Arial" charset="0"/>
                <a:sym typeface="Mathematica1" charset="0"/>
              </a:rPr>
              <a:t>st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assumption: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Broad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-Band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4427984" y="5445697"/>
            <a:ext cx="1728043" cy="791615"/>
          </a:xfrm>
          <a:prstGeom prst="wedgeEllipseCallout">
            <a:avLst>
              <a:gd name="adj1" fmla="val 34098"/>
              <a:gd name="adj2" fmla="val -274044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829961"/>
              </p:ext>
            </p:extLst>
          </p:nvPr>
        </p:nvGraphicFramePr>
        <p:xfrm>
          <a:off x="4637088" y="5445125"/>
          <a:ext cx="12223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Equation" r:id="rId6" imgW="596900" imgH="368300" progId="Equation.3">
                  <p:embed/>
                </p:oleObj>
              </mc:Choice>
              <mc:Fallback>
                <p:oleObj name="Equation" r:id="rId6" imgW="596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5445125"/>
                        <a:ext cx="122237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827707" y="3645024"/>
            <a:ext cx="1440160" cy="936104"/>
          </a:xfrm>
          <a:prstGeom prst="wedgeEllipseCallout">
            <a:avLst>
              <a:gd name="adj1" fmla="val 33596"/>
              <a:gd name="adj2" fmla="val -90565"/>
            </a:avLst>
          </a:prstGeom>
          <a:solidFill>
            <a:srgbClr val="FFFFFF"/>
          </a:solidFill>
          <a:ln w="28575">
            <a:solidFill>
              <a:srgbClr val="59DD4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83568" y="3789337"/>
            <a:ext cx="1800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59DD4C"/>
                </a:solidFill>
                <a:latin typeface="Arial" charset="0"/>
                <a:cs typeface="Arial" charset="0"/>
              </a:rPr>
              <a:t>Imaginary part</a:t>
            </a:r>
            <a:endParaRPr lang="en-US" sz="2000" b="1" dirty="0">
              <a:solidFill>
                <a:srgbClr val="59DD4C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2915814" y="1844824"/>
            <a:ext cx="1440161" cy="576064"/>
          </a:xfrm>
          <a:prstGeom prst="wedgeEllipseCallout">
            <a:avLst>
              <a:gd name="adj1" fmla="val -47029"/>
              <a:gd name="adj2" fmla="val 100502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771676" y="1917129"/>
            <a:ext cx="1800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Real part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23B6E-2872-5549-B743-4446BFFE14E7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6200" y="1052737"/>
            <a:ext cx="593596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0000"/>
              <a:buFont typeface="Wingdings" charset="2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i) 2</a:t>
            </a:r>
            <a:r>
              <a:rPr lang="en-US" sz="2000" baseline="30000" dirty="0" smtClean="0">
                <a:latin typeface="Arial" charset="0"/>
                <a:cs typeface="Arial" charset="0"/>
                <a:sym typeface="Mathematica1" charset="0"/>
              </a:rPr>
              <a:t>nd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assumption: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ong-bunch regime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484784"/>
            <a:ext cx="7721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3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4A965C-D806-DC49-BB51-7A84B846034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911859"/>
              </p:ext>
            </p:extLst>
          </p:nvPr>
        </p:nvGraphicFramePr>
        <p:xfrm>
          <a:off x="755576" y="2133600"/>
          <a:ext cx="48069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8" name="Equation" r:id="rId4" imgW="1841500" imgH="444500" progId="Equation.3">
                  <p:embed/>
                </p:oleObj>
              </mc:Choice>
              <mc:Fallback>
                <p:oleObj name="Equation" r:id="rId4" imgW="18415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33600"/>
                        <a:ext cx="4806950" cy="1162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1907704" y="2174875"/>
            <a:ext cx="748184" cy="1166813"/>
          </a:xfrm>
          <a:prstGeom prst="rect">
            <a:avLst/>
          </a:prstGeom>
          <a:noFill/>
          <a:ln w="2857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00338" y="2174875"/>
            <a:ext cx="1008062" cy="116681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5550" y="2174875"/>
            <a:ext cx="374650" cy="1166813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211639" y="2174875"/>
            <a:ext cx="1368474" cy="1166813"/>
          </a:xfrm>
          <a:prstGeom prst="rect">
            <a:avLst/>
          </a:prstGeom>
          <a:noFill/>
          <a:ln w="28575" cap="flat" cmpd="sng" algn="ctr">
            <a:solidFill>
              <a:srgbClr val="50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0" y="3875088"/>
            <a:ext cx="3657600" cy="1905000"/>
          </a:xfrm>
          <a:prstGeom prst="wedgeEllipseCallout">
            <a:avLst>
              <a:gd name="adj1" fmla="val 10291"/>
              <a:gd name="adj2" fmla="val -82033"/>
            </a:avLst>
          </a:prstGeom>
          <a:solidFill>
            <a:srgbClr val="FFFFFF"/>
          </a:solidFill>
          <a:ln w="28575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-76200" y="4075113"/>
            <a:ext cx="3810000" cy="163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D60093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Try to decrease the impedance and/or increase the resonance frequency =&gt; Impedance reduction campaign</a:t>
            </a: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3473896" y="4704904"/>
            <a:ext cx="5562600" cy="1820440"/>
          </a:xfrm>
          <a:prstGeom prst="wedgeEllipseCallout">
            <a:avLst>
              <a:gd name="adj1" fmla="val -53131"/>
              <a:gd name="adj2" fmla="val -134044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688704" y="4861496"/>
            <a:ext cx="525780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Change the optics to </a:t>
            </a: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increase </a:t>
            </a:r>
            <a:b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the </a:t>
            </a:r>
            <a:r>
              <a:rPr lang="en-US" sz="2000" b="1" kern="0" dirty="0" err="1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betatron</a:t>
            </a: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tune (decrease the beta function at critical impedances) and</a:t>
            </a: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/or go further away from transition =&gt; New optics needed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6019800" y="3265488"/>
            <a:ext cx="2971800" cy="1371600"/>
          </a:xfrm>
          <a:prstGeom prst="wedgeEllipseCallout">
            <a:avLst>
              <a:gd name="adj1" fmla="val -119865"/>
              <a:gd name="adj2" fmla="val -60853"/>
            </a:avLst>
          </a:prstGeom>
          <a:solidFill>
            <a:srgbClr val="FFFFFF"/>
          </a:solidFill>
          <a:ln w="28575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943600" y="3417888"/>
            <a:ext cx="32004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Increase the beam longitudinal </a:t>
            </a:r>
            <a:r>
              <a:rPr lang="en-US" sz="2000" b="1" kern="0" dirty="0" err="1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emittance</a:t>
            </a:r>
            <a:r>
              <a:rPr lang="en-US" sz="2000" b="1" kern="0" dirty="0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(when possible)</a:t>
            </a: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5943600" y="979488"/>
            <a:ext cx="3048000" cy="1905000"/>
          </a:xfrm>
          <a:prstGeom prst="wedgeEllipseCallout">
            <a:avLst>
              <a:gd name="adj1" fmla="val -69204"/>
              <a:gd name="adj2" fmla="val 23994"/>
            </a:avLst>
          </a:prstGeom>
          <a:solidFill>
            <a:srgbClr val="FFFFFF"/>
          </a:solidFill>
          <a:ln w="28575">
            <a:solidFill>
              <a:srgbClr val="50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867400" y="1030288"/>
            <a:ext cx="32004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- Increase the </a:t>
            </a:r>
            <a:b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chromatic frequency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- Chromaticity jump in case transition has </a:t>
            </a:r>
            <a:b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to be crossed</a:t>
            </a:r>
            <a:b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endParaRPr lang="en-US" sz="2000" b="1" kern="0" dirty="0">
              <a:solidFill>
                <a:srgbClr val="965FD6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" y="1122363"/>
            <a:ext cx="5863952" cy="57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formula (with the 2 assumptions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6090915"/>
            <a:ext cx="3119264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buSzPct val="75000"/>
              <a:tabLst>
                <a:tab pos="1146175" algn="l"/>
              </a:tabLst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  <a:sym typeface="Mathematica1" charset="0"/>
              </a:rPr>
              <a:t>* </a:t>
            </a:r>
            <a:r>
              <a:rPr lang="en-US" sz="2000" i="1" dirty="0" smtClean="0">
                <a:solidFill>
                  <a:srgbClr val="800000"/>
                </a:solidFill>
                <a:latin typeface="Arial" charset="0"/>
                <a:cs typeface="Arial" charset="0"/>
                <a:sym typeface="Mathematica1" charset="0"/>
              </a:rPr>
              <a:t>No dependence on Q</a:t>
            </a:r>
            <a:r>
              <a:rPr lang="en-US" sz="2000" i="1" baseline="-25000" dirty="0" smtClean="0">
                <a:solidFill>
                  <a:srgbClr val="800000"/>
                </a:solidFill>
                <a:latin typeface="Arial" charset="0"/>
                <a:cs typeface="Arial" charset="0"/>
                <a:sym typeface="Mathematica1" charset="0"/>
              </a:rPr>
              <a:t>s</a:t>
            </a:r>
            <a:r>
              <a:rPr lang="en-US" sz="2000" i="1" dirty="0" smtClean="0">
                <a:solidFill>
                  <a:srgbClr val="800000"/>
                </a:solidFill>
                <a:latin typeface="Arial" charset="0"/>
                <a:cs typeface="Arial" charset="0"/>
                <a:sym typeface="Mathematica1" charset="0"/>
              </a:rPr>
              <a:t>!</a:t>
            </a:r>
            <a:endParaRPr lang="en-US" sz="2000" i="1" dirty="0">
              <a:solidFill>
                <a:srgbClr val="80000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C65D8A-3161-DC4A-A786-DC49DFCD60FB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76200" y="836712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the PS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even in the presence of the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jump, together with the change of the sign of both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chromaticities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when transition is crossed, a fast vertical single-bunch instability is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observed (with the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nTOF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bunch)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when no longitudinal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blow-up is applied before transition </a:t>
            </a:r>
          </a:p>
        </p:txBody>
      </p:sp>
      <p:pic>
        <p:nvPicPr>
          <p:cNvPr id="501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1384"/>
            <a:ext cx="74310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539750" y="2348359"/>
            <a:ext cx="2447925" cy="4651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339933"/>
                </a:solidFill>
                <a:sym typeface="Symbol" charset="0"/>
              </a:rPr>
              <a:t>,</a:t>
            </a:r>
            <a:r>
              <a:rPr lang="en-GB">
                <a:solidFill>
                  <a:srgbClr val="00FF00"/>
                </a:solidFill>
                <a:sym typeface="Symbol" charset="0"/>
              </a:rPr>
              <a:t> </a:t>
            </a:r>
            <a:r>
              <a:rPr lang="en-GB">
                <a:solidFill>
                  <a:srgbClr val="FF3300"/>
                </a:solidFill>
                <a:sym typeface="Symbol" charset="0"/>
              </a:rPr>
              <a:t>R,</a:t>
            </a:r>
            <a:r>
              <a:rPr lang="en-GB">
                <a:solidFill>
                  <a:srgbClr val="00FF00"/>
                </a:solidFill>
                <a:sym typeface="Symbol" charset="0"/>
              </a:rPr>
              <a:t> </a:t>
            </a:r>
            <a:r>
              <a:rPr lang="en-GB">
                <a:solidFill>
                  <a:schemeClr val="accent2"/>
                </a:solidFill>
                <a:sym typeface="Symbol" charset="0"/>
              </a:rPr>
              <a:t>V </a:t>
            </a:r>
            <a:r>
              <a:rPr lang="en-GB">
                <a:sym typeface="Symbol" charset="0"/>
              </a:rPr>
              <a:t>signals</a:t>
            </a:r>
          </a:p>
        </p:txBody>
      </p:sp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6516688" y="5445572"/>
            <a:ext cx="2238375" cy="46355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Time (10 ns/div)</a:t>
            </a:r>
          </a:p>
        </p:txBody>
      </p:sp>
      <p:sp>
        <p:nvSpPr>
          <p:cNvPr id="50184" name="Line 15"/>
          <p:cNvSpPr>
            <a:spLocks noChangeShapeType="1"/>
          </p:cNvSpPr>
          <p:nvPr/>
        </p:nvSpPr>
        <p:spPr bwMode="auto">
          <a:xfrm flipV="1">
            <a:off x="3708400" y="4940747"/>
            <a:ext cx="647700" cy="360362"/>
          </a:xfrm>
          <a:prstGeom prst="line">
            <a:avLst/>
          </a:prstGeom>
          <a:noFill/>
          <a:ln w="28575">
            <a:solidFill>
              <a:srgbClr val="74A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57200" y="5996136"/>
            <a:ext cx="82296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80"/>
                </a:solidFill>
                <a:sym typeface="Mathematica1" pitchFamily="2" charset="2"/>
              </a:rPr>
              <a:t>=&gt; Instability suppressed by increasing the longitudinal </a:t>
            </a:r>
            <a:r>
              <a:rPr lang="en-US" sz="2000" b="1" dirty="0" err="1">
                <a:solidFill>
                  <a:srgbClr val="FF0080"/>
                </a:solidFill>
                <a:sym typeface="Mathematica1" pitchFamily="2" charset="2"/>
              </a:rPr>
              <a:t>emittance</a:t>
            </a:r>
            <a:endParaRPr lang="en-US" sz="2000" b="1" dirty="0">
              <a:solidFill>
                <a:srgbClr val="FF0080"/>
              </a:solidFill>
              <a:sym typeface="Mathematica1" pitchFamily="2" charset="2"/>
            </a:endParaRPr>
          </a:p>
        </p:txBody>
      </p:sp>
      <p:sp>
        <p:nvSpPr>
          <p:cNvPr id="50186" name="Text Box 14"/>
          <p:cNvSpPr txBox="1">
            <a:spLocks noChangeArrowheads="1"/>
          </p:cNvSpPr>
          <p:nvPr/>
        </p:nvSpPr>
        <p:spPr bwMode="auto">
          <a:xfrm>
            <a:off x="2124075" y="5085209"/>
            <a:ext cx="1595438" cy="46355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~ 700 MHz</a:t>
            </a: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971550" y="4267647"/>
            <a:ext cx="1828800" cy="457200"/>
          </a:xfrm>
          <a:prstGeom prst="wedgeEllipseCallout">
            <a:avLst>
              <a:gd name="adj1" fmla="val 63194"/>
              <a:gd name="adj2" fmla="val 2083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123950" y="4267647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2A004E"/>
                </a:solidFill>
                <a:latin typeface="Arial" charset="0"/>
              </a:rPr>
              <a:t>Head stable</a:t>
            </a: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5364163" y="4077147"/>
            <a:ext cx="1905000" cy="457200"/>
          </a:xfrm>
          <a:prstGeom prst="wedgeEllipseCallout">
            <a:avLst>
              <a:gd name="adj1" fmla="val -60750"/>
              <a:gd name="adj2" fmla="val 59375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5516563" y="4077147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2A004E"/>
                </a:solidFill>
                <a:latin typeface="Arial" charset="0"/>
              </a:rPr>
              <a:t>Tail unstable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C65D8A-3161-DC4A-A786-DC49DFCD60FB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97296" y="836712"/>
            <a:ext cx="88392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buSzPct val="75000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=&gt; Similar observation on other beams (e.g. below with the beam for the Antiproton Decelerator) when the longitudinal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is too small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2" name="Picture 1" descr="Screen Shot 2015-10-21 at 16.5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43871"/>
            <a:ext cx="8280920" cy="4737457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724128" y="6381328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Rende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Steerenberg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2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8D0D7C-7114-644D-8B78-A623E567FDCD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the SPS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330450"/>
            <a:ext cx="45243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9338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54279" name="Object 4"/>
          <p:cNvGraphicFramePr>
            <a:graphicFrameLocks noChangeAspect="1"/>
          </p:cNvGraphicFramePr>
          <p:nvPr/>
        </p:nvGraphicFramePr>
        <p:xfrm>
          <a:off x="6553200" y="4910138"/>
          <a:ext cx="111283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7" name="Equation" r:id="rId6" imgW="7315200" imgH="3483788" progId="Equation.3">
                  <p:embed/>
                </p:oleObj>
              </mc:Choice>
              <mc:Fallback>
                <p:oleObj name="Equation" r:id="rId6" imgW="7315200" imgH="348378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910138"/>
                        <a:ext cx="1112838" cy="531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5"/>
          <p:cNvGraphicFramePr>
            <a:graphicFrameLocks noChangeAspect="1"/>
          </p:cNvGraphicFramePr>
          <p:nvPr/>
        </p:nvGraphicFramePr>
        <p:xfrm>
          <a:off x="2024063" y="4910138"/>
          <a:ext cx="8747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8" name="Equation" r:id="rId8" imgW="7315200" imgH="4437246" progId="Equation.3">
                  <p:embed/>
                </p:oleObj>
              </mc:Choice>
              <mc:Fallback>
                <p:oleObj name="Equation" r:id="rId8" imgW="7315200" imgH="44372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910138"/>
                        <a:ext cx="874712" cy="531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5436096" y="3690938"/>
            <a:ext cx="32620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Mathematica1" pitchFamily="2" charset="2"/>
              </a:rPr>
              <a:t> </a:t>
            </a:r>
            <a:r>
              <a:rPr lang="en-US" sz="1800" b="1" kern="0" dirty="0" smtClean="0">
                <a:solidFill>
                  <a:srgbClr val="FF0080"/>
                </a:solidFill>
                <a:latin typeface="Arial" charset="0"/>
                <a:sym typeface="Mathematica1" pitchFamily="2" charset="2"/>
              </a:rPr>
              <a:t>Instability (initially) </a:t>
            </a:r>
            <a:br>
              <a:rPr lang="en-US" sz="1800" b="1" kern="0" dirty="0" smtClean="0">
                <a:solidFill>
                  <a:srgbClr val="FF0080"/>
                </a:solidFill>
                <a:latin typeface="Arial" charset="0"/>
                <a:sym typeface="Mathematica1" pitchFamily="2" charset="2"/>
              </a:rPr>
            </a:br>
            <a:r>
              <a:rPr lang="en-US" sz="1800" b="1" kern="0" dirty="0" smtClean="0">
                <a:solidFill>
                  <a:srgbClr val="FF0080"/>
                </a:solidFill>
                <a:latin typeface="Arial" charset="0"/>
                <a:sym typeface="Mathematica1" pitchFamily="2" charset="2"/>
              </a:rPr>
              <a:t>suppressed by </a:t>
            </a:r>
            <a:r>
              <a:rPr lang="en-US" sz="1800" b="1" kern="0" dirty="0">
                <a:solidFill>
                  <a:srgbClr val="FF0080"/>
                </a:solidFill>
                <a:latin typeface="Arial" charset="0"/>
                <a:sym typeface="Mathematica1" pitchFamily="2" charset="2"/>
              </a:rPr>
              <a:t>increasing </a:t>
            </a:r>
            <a:br>
              <a:rPr lang="en-US" sz="1800" b="1" kern="0" dirty="0">
                <a:solidFill>
                  <a:srgbClr val="FF0080"/>
                </a:solidFill>
                <a:latin typeface="Arial" charset="0"/>
                <a:sym typeface="Mathematica1" pitchFamily="2" charset="2"/>
              </a:rPr>
            </a:br>
            <a:r>
              <a:rPr lang="en-US" sz="1800" b="1" kern="0" dirty="0">
                <a:solidFill>
                  <a:srgbClr val="FF0080"/>
                </a:solidFill>
                <a:latin typeface="Arial" charset="0"/>
                <a:sym typeface="Mathematica1" pitchFamily="2" charset="2"/>
              </a:rPr>
              <a:t>the chromaticity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V="1">
            <a:off x="1295400" y="2014538"/>
            <a:ext cx="0" cy="3657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4283" name="Object 9"/>
          <p:cNvGraphicFramePr>
            <a:graphicFrameLocks noChangeAspect="1"/>
          </p:cNvGraphicFramePr>
          <p:nvPr/>
        </p:nvGraphicFramePr>
        <p:xfrm>
          <a:off x="457200" y="1582738"/>
          <a:ext cx="34575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9" name="Equation" r:id="rId10" imgW="7322535" imgH="902175" progId="Equation.3">
                  <p:embed/>
                </p:oleObj>
              </mc:Choice>
              <mc:Fallback>
                <p:oleObj name="Equation" r:id="rId10" imgW="7322535" imgH="90217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82738"/>
                        <a:ext cx="3457575" cy="4254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D60093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80119D7-9897-894C-855C-88CB098B8CF9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4" name="Picture 28" descr="plot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61988"/>
            <a:ext cx="89535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9" descr="SPSMeasurements_An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61988"/>
            <a:ext cx="89535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762000" y="5762625"/>
            <a:ext cx="308292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1</a:t>
            </a:r>
            <a:r>
              <a:rPr lang="en-US" sz="2000" b="1" kern="0" baseline="30000">
                <a:solidFill>
                  <a:srgbClr val="D60093"/>
                </a:solidFill>
                <a:latin typeface="Arial" charset="0"/>
              </a:rPr>
              <a:t>st</a:t>
            </a: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 trace (in red) = turn 2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917950" y="5762625"/>
            <a:ext cx="267017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Last trace = turn 150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664325" y="5762625"/>
            <a:ext cx="232727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Every turn shown</a:t>
            </a:r>
          </a:p>
        </p:txBody>
      </p:sp>
      <p:graphicFrame>
        <p:nvGraphicFramePr>
          <p:cNvPr id="56329" name="Object 33"/>
          <p:cNvGraphicFramePr>
            <a:graphicFrameLocks noChangeAspect="1"/>
          </p:cNvGraphicFramePr>
          <p:nvPr/>
        </p:nvGraphicFramePr>
        <p:xfrm>
          <a:off x="7643813" y="763588"/>
          <a:ext cx="12715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8" name="Equation" r:id="rId6" imgW="7328452" imgH="3054626" progId="Equation.3">
                  <p:embed/>
                </p:oleObj>
              </mc:Choice>
              <mc:Fallback>
                <p:oleObj name="Equation" r:id="rId6" imgW="7328452" imgH="3054626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63588"/>
                        <a:ext cx="1271587" cy="531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838200" y="2338388"/>
            <a:ext cx="990600" cy="457200"/>
          </a:xfrm>
          <a:prstGeom prst="wedgeEllipseCallout">
            <a:avLst>
              <a:gd name="adj1" fmla="val 59616"/>
              <a:gd name="adj2" fmla="val 164236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914400" y="2338388"/>
            <a:ext cx="838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2A004E"/>
                </a:solidFill>
                <a:latin typeface="Arial" charset="0"/>
              </a:rPr>
              <a:t>Head</a:t>
            </a:r>
          </a:p>
        </p:txBody>
      </p:sp>
      <p:sp>
        <p:nvSpPr>
          <p:cNvPr id="42" name="AutoShape 36"/>
          <p:cNvSpPr>
            <a:spLocks noChangeArrowheads="1"/>
          </p:cNvSpPr>
          <p:nvPr/>
        </p:nvSpPr>
        <p:spPr bwMode="auto">
          <a:xfrm>
            <a:off x="7162800" y="2338388"/>
            <a:ext cx="838200" cy="457200"/>
          </a:xfrm>
          <a:prstGeom prst="wedgeEllipseCallout">
            <a:avLst>
              <a:gd name="adj1" fmla="val -98676"/>
              <a:gd name="adj2" fmla="val 160764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7239000" y="2338388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2A004E"/>
                </a:solidFill>
                <a:latin typeface="Arial" charset="0"/>
              </a:rPr>
              <a:t>Tail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1828800" y="746125"/>
            <a:ext cx="5486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CCCC"/>
              </a:buClr>
              <a:buSzPct val="75000"/>
              <a:buFont typeface="Monotype Sorts" charset="2"/>
              <a:buNone/>
              <a:defRPr/>
            </a:pPr>
            <a:r>
              <a:rPr lang="en-US" sz="2000" b="1" kern="0" dirty="0">
                <a:solidFill>
                  <a:srgbClr val="0000FF"/>
                </a:solidFill>
                <a:latin typeface="Arial" charset="0"/>
                <a:sym typeface="Symbol" charset="2"/>
              </a:rPr>
              <a:t> </a:t>
            </a:r>
            <a:r>
              <a:rPr lang="en-US" sz="2000" b="1" kern="0" dirty="0">
                <a:solidFill>
                  <a:srgbClr val="FF0080"/>
                </a:solidFill>
                <a:latin typeface="Arial" charset="0"/>
              </a:rPr>
              <a:t>Travelling-wave pattern </a:t>
            </a:r>
            <a:r>
              <a:rPr lang="en-US" sz="2000" b="1" kern="0" dirty="0">
                <a:solidFill>
                  <a:srgbClr val="0000FF"/>
                </a:solidFill>
                <a:latin typeface="Arial" charset="0"/>
              </a:rPr>
              <a:t>along the bunch</a:t>
            </a:r>
            <a:r>
              <a:rPr lang="en-US" sz="1800" b="1" kern="0" dirty="0">
                <a:solidFill>
                  <a:srgbClr val="2A004E"/>
                </a:solidFill>
                <a:latin typeface="Arial" charset="0"/>
              </a:rPr>
              <a:t> </a:t>
            </a:r>
            <a:endParaRPr lang="en-US" sz="1800" b="1" kern="0" dirty="0">
              <a:solidFill>
                <a:srgbClr val="2A004E"/>
              </a:solidFill>
              <a:latin typeface="Arial" charset="0"/>
              <a:sym typeface="Mathematica1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080976-867A-0249-8930-896ACC215106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12" descr="plot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61988"/>
            <a:ext cx="89535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SPSMeasurements_Time180408_Ani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61988"/>
            <a:ext cx="89535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62000" y="5762625"/>
            <a:ext cx="308292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1</a:t>
            </a:r>
            <a:r>
              <a:rPr lang="en-US" sz="2000" b="1" kern="0" baseline="30000">
                <a:solidFill>
                  <a:srgbClr val="D60093"/>
                </a:solidFill>
                <a:latin typeface="Arial" charset="0"/>
              </a:rPr>
              <a:t>st</a:t>
            </a: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 trace (in red) = turn 2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917950" y="5762625"/>
            <a:ext cx="267017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Last trace = turn 150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64325" y="5762625"/>
            <a:ext cx="232727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Every turn shown</a:t>
            </a:r>
          </a:p>
        </p:txBody>
      </p:sp>
      <p:graphicFrame>
        <p:nvGraphicFramePr>
          <p:cNvPr id="58377" name="Object 17"/>
          <p:cNvGraphicFramePr>
            <a:graphicFrameLocks noChangeAspect="1"/>
          </p:cNvGraphicFramePr>
          <p:nvPr/>
        </p:nvGraphicFramePr>
        <p:xfrm>
          <a:off x="7643813" y="763588"/>
          <a:ext cx="12715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1" name="Equation" r:id="rId6" imgW="609336" imgH="253890" progId="Equation.3">
                  <p:embed/>
                </p:oleObj>
              </mc:Choice>
              <mc:Fallback>
                <p:oleObj name="Equation" r:id="rId6" imgW="609336" imgH="2538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63588"/>
                        <a:ext cx="1271587" cy="531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307FB0-002F-FF48-89B9-2D3DC502DE4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11/14)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b="1" i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i="1" baseline="-25000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was recently modified in the SPS to increase the TMCI intensity threshold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above the foreseen intensities for the future upgrade 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rough estimate of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for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machines made of simple FODO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cells: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Approximating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machine radius by the bending radius, yields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lvl="1" algn="just">
              <a:buSzPct val="120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Inserting this in the definition of 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 smtClean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(and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then expressing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yields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lvl="2" algn="just">
              <a:buSzPct val="120000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=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&gt; If one wants to modify </a:t>
            </a:r>
            <a:r>
              <a:rPr lang="en-US" sz="2000" b="1" i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, (increase or decrease its value) one should modify the horizontal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tune</a:t>
            </a: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624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785921"/>
              </p:ext>
            </p:extLst>
          </p:nvPr>
        </p:nvGraphicFramePr>
        <p:xfrm>
          <a:off x="3854450" y="3068960"/>
          <a:ext cx="147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9" name="Equation" r:id="rId4" imgW="533400" imgH="368300" progId="Equation.3">
                  <p:embed/>
                </p:oleObj>
              </mc:Choice>
              <mc:Fallback>
                <p:oleObj name="Equation" r:id="rId4" imgW="533400" imgH="368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068960"/>
                        <a:ext cx="147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17854"/>
              </p:ext>
            </p:extLst>
          </p:nvPr>
        </p:nvGraphicFramePr>
        <p:xfrm>
          <a:off x="3959225" y="4732660"/>
          <a:ext cx="1262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0" name="Equation" r:id="rId6" imgW="457200" imgH="190500" progId="Equation.3">
                  <p:embed/>
                </p:oleObj>
              </mc:Choice>
              <mc:Fallback>
                <p:oleObj name="Equation" r:id="rId6" imgW="457200" imgH="190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4732660"/>
                        <a:ext cx="1262063" cy="525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421BB4D-17E0-F142-BE48-399B6E3EBB5A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12/14)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9067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TMCI intensity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threshold with the old (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Q26) optics at injection: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~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1.7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10</a:t>
            </a:r>
            <a:r>
              <a:rPr lang="en-US" sz="2000" b="1" baseline="30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11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p/b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Predictions going from Q26 to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the new (Q20) optics: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Q26:               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Q20: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lvl="1" algn="just">
              <a:buSzPct val="120000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	=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A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gain of a factor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0.0362 / 0.0162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≈ 2.2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 the intensity threshold 	was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expected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645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36867"/>
              </p:ext>
            </p:extLst>
          </p:nvPr>
        </p:nvGraphicFramePr>
        <p:xfrm>
          <a:off x="1682750" y="2577405"/>
          <a:ext cx="49053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1"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577405"/>
                        <a:ext cx="4905375" cy="5635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73787"/>
              </p:ext>
            </p:extLst>
          </p:nvPr>
        </p:nvGraphicFramePr>
        <p:xfrm>
          <a:off x="7626350" y="2636961"/>
          <a:ext cx="10493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2" name="Equation" r:id="rId6" imgW="520700" imgH="190500" progId="Equation.3">
                  <p:embed/>
                </p:oleObj>
              </mc:Choice>
              <mc:Fallback>
                <p:oleObj name="Equation" r:id="rId6" imgW="520700" imgH="19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2636961"/>
                        <a:ext cx="10493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25828"/>
              </p:ext>
            </p:extLst>
          </p:nvPr>
        </p:nvGraphicFramePr>
        <p:xfrm>
          <a:off x="7740650" y="3212976"/>
          <a:ext cx="819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3" name="Equation" r:id="rId8" imgW="406400" imgH="190500" progId="Equation.3">
                  <p:embed/>
                </p:oleObj>
              </mc:Choice>
              <mc:Fallback>
                <p:oleObj name="Equation" r:id="rId8" imgW="406400" imgH="19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212976"/>
                        <a:ext cx="819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4895"/>
              </p:ext>
            </p:extLst>
          </p:nvPr>
        </p:nvGraphicFramePr>
        <p:xfrm>
          <a:off x="1708150" y="3140968"/>
          <a:ext cx="487203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4" name="Equation" r:id="rId10" imgW="1866900" imgH="215900" progId="Equation.3">
                  <p:embed/>
                </p:oleObj>
              </mc:Choice>
              <mc:Fallback>
                <p:oleObj name="Equation" r:id="rId10" imgW="18669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140968"/>
                        <a:ext cx="4872038" cy="5635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79A704-0356-2B4F-9C7F-782D16A9116E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(2/3)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6200" y="981075"/>
            <a:ext cx="867226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Assume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dC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dv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indent="-4572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At (very) high energy,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v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≈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clight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and remains constant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Wingdings" charset="0"/>
                <a:cs typeface="Wingdings" charset="0"/>
                <a:sym typeface="Wingdings" charset="0"/>
              </a:rPr>
              <a:t>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At low energy,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v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increases faster than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C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i="1" dirty="0">
                <a:latin typeface="Wingdings" charset="0"/>
                <a:cs typeface="Wingdings" charset="0"/>
                <a:sym typeface="Wingdings" charset="0"/>
              </a:rPr>
              <a:t>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427538" y="1628775"/>
            <a:ext cx="4105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0" lvl="1" algn="just">
              <a:buSzPct val="75000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=&gt; What happens to the revolution frequency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= v / C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?</a:t>
            </a:r>
          </a:p>
        </p:txBody>
      </p:sp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395411" y="4403725"/>
            <a:ext cx="8425061" cy="1762125"/>
          </a:xfrm>
          <a:prstGeom prst="rect">
            <a:avLst/>
          </a:prstGeom>
          <a:noFill/>
          <a:ln w="38100">
            <a:solidFill>
              <a:srgbClr val="FF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There is an energy for which the velocity variation is compensated by the trajectory variation (i.e. </a:t>
            </a:r>
            <a:r>
              <a:rPr lang="en-US" b="1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</a:t>
            </a:r>
            <a:r>
              <a:rPr lang="en-US" b="1" i="1" dirty="0" err="1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b="1" i="1" baseline="-25000" dirty="0" err="1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= 0): </a:t>
            </a:r>
            <a:b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=&gt; </a:t>
            </a:r>
            <a:r>
              <a:rPr lang="en-US" b="1" dirty="0">
                <a:solidFill>
                  <a:srgbClr val="FF0080"/>
                </a:solidFill>
                <a:latin typeface="Arial" charset="0"/>
                <a:cs typeface="Arial" charset="0"/>
              </a:rPr>
              <a:t>TRANSITION ENERGY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B0963D-D403-2943-9C57-F38A4221D0C2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13/14)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86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18050"/>
            <a:ext cx="910907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Measurements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7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G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ood agreement with simple formula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5724078" y="1042283"/>
            <a:ext cx="2448322" cy="864096"/>
          </a:xfrm>
          <a:prstGeom prst="wedgeEllipseCallout">
            <a:avLst>
              <a:gd name="adj1" fmla="val -66694"/>
              <a:gd name="adj2" fmla="val 117354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5724475" y="1115184"/>
            <a:ext cx="244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</a:rPr>
              <a:t>Gain of a factor </a:t>
            </a:r>
            <a:b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4.5 / 1.7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</a:rPr>
              <a:t>≈ 2.6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9864" y="5960313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Benoit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20072" y="5960313"/>
            <a:ext cx="374759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Hannes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Bartosik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57FD4DD-6904-C146-8495-3CBE1A131017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14/14)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Very good agreement between measurements and simulations </a:t>
            </a:r>
          </a:p>
        </p:txBody>
      </p:sp>
      <p:pic>
        <p:nvPicPr>
          <p:cNvPr id="665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988840"/>
            <a:ext cx="909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80528" y="5661248"/>
            <a:ext cx="9067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	=&gt; Intensity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threshold with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new (Q20) optics: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~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4.5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10</a:t>
            </a:r>
            <a:r>
              <a:rPr lang="en-US" sz="2000" b="1" baseline="30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11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p/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b</a:t>
            </a:r>
          </a:p>
          <a:p>
            <a:pPr algn="just"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	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71800" y="5240233"/>
            <a:ext cx="374759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Hannes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Bartosik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9BE9C6D-0E9C-1E43-805C-C488176FE5FA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transition):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Head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(when crossing transition): change the sign of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chromaticity (both planes) =&gt; Positive chromatic frequency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5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Transverse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Mode-Coupling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=&gt; With the 2 assumptions: 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          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Broad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-Band impedance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long-bunch regime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effects 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of space charge </a:t>
            </a:r>
            <a:r>
              <a:rPr lang="en-US" sz="2000" i="1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and transverse feedback still 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under discussion</a:t>
            </a:r>
            <a:r>
              <a:rPr lang="en-US" sz="2000" i="1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…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)</a:t>
            </a:r>
            <a:endParaRPr lang="en-US" sz="2000" dirty="0">
              <a:solidFill>
                <a:srgbClr val="0000FF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15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 reduction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PS)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|slip factor|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SPS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and/or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tune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the chromatic frequency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(below or above transition)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hromaticity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jump”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when transition needs to be crossed =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Not only the sign needs to be changed (for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Head-Tail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reason) but the shape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could be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optimised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(for TMCI reason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</a:t>
            </a: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28208"/>
              </p:ext>
            </p:extLst>
          </p:nvPr>
        </p:nvGraphicFramePr>
        <p:xfrm>
          <a:off x="7259638" y="766763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1" name="Equation" r:id="rId4" imgW="660400" imgH="190500" progId="Equation.3">
                  <p:embed/>
                </p:oleObj>
              </mc:Choice>
              <mc:Fallback>
                <p:oleObj name="Equation" r:id="rId4" imgW="6604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766763"/>
                        <a:ext cx="1273175" cy="368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19626"/>
              </p:ext>
            </p:extLst>
          </p:nvPr>
        </p:nvGraphicFramePr>
        <p:xfrm>
          <a:off x="3590925" y="2217489"/>
          <a:ext cx="2054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2" name="Equation" r:id="rId6" imgW="1003300" imgH="381000" progId="Equation.3">
                  <p:embed/>
                </p:oleObj>
              </mc:Choice>
              <mc:Fallback>
                <p:oleObj name="Equation" r:id="rId6" imgW="1003300" imgH="381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217489"/>
                        <a:ext cx="2054225" cy="779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8179A1-6AC6-124B-8ED7-E5D6E3A3AAA3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(2/2)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Increasing the |slip factor| also helps for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Mode-Coupling Instability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single-bunch electron cloud instability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Attractive operation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of synchrotrons under an isochronous or quasi-isochronous condition to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(naturally) achieve very short bunches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=&gt; Requires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An accurate control of the first high-order component of the momentum compaction factor to provide the necessary momentum acceptance </a:t>
            </a: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300" dirty="0" smtClean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Effective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ways to damp all the collective instabilities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10347"/>
              </p:ext>
            </p:extLst>
          </p:nvPr>
        </p:nvGraphicFramePr>
        <p:xfrm>
          <a:off x="436091" y="4663604"/>
          <a:ext cx="60801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9" name="Equation" r:id="rId4" imgW="2286000" imgH="266700" progId="Equation.3">
                  <p:embed/>
                </p:oleObj>
              </mc:Choice>
              <mc:Fallback>
                <p:oleObj name="Equation" r:id="rId4" imgW="2286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091" y="4663604"/>
                        <a:ext cx="6080125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38115"/>
              </p:ext>
            </p:extLst>
          </p:nvPr>
        </p:nvGraphicFramePr>
        <p:xfrm>
          <a:off x="7236296" y="4763616"/>
          <a:ext cx="15668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0" name="Equation" r:id="rId6" imgW="584200" imgH="190500" progId="Equation.3">
                  <p:embed/>
                </p:oleObj>
              </mc:Choice>
              <mc:Fallback>
                <p:oleObj name="Equation" r:id="rId6" imgW="584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6296" y="4763616"/>
                        <a:ext cx="1566862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115EC1-F1F7-0B42-BC47-DE69531A0C9A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REFERENCES</a:t>
            </a: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76200" y="981199"/>
            <a:ext cx="8839200" cy="273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E.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Métral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and D.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Möhl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, Transition Crossing, Volume I of "Fifty years of the CERN Proton Synchrotron”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, CERN–2011–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004, June 2011, p.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59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/>
            </a:r>
            <a:br>
              <a:rPr lang="en-US" sz="2000" dirty="0" smtClean="0">
                <a:latin typeface="Arial" charset="0"/>
                <a:cs typeface="Arial" charset="0"/>
                <a:sym typeface="Mathematica1" charset="0"/>
              </a:rPr>
            </a:b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1600" dirty="0">
                <a:latin typeface="Arial" charset="0"/>
                <a:cs typeface="Arial" charset="0"/>
                <a:sym typeface="Mathematica1" charset="0"/>
                <a:hlinkClick r:id="rId3"/>
              </a:rPr>
              <a:t>http://project-ps50.web.cern.ch/project-PS50/Document_proof/for-printer/cern2011-004.</a:t>
            </a:r>
            <a:r>
              <a:rPr lang="en-US" sz="1600" dirty="0" smtClean="0">
                <a:latin typeface="Arial" charset="0"/>
                <a:cs typeface="Arial" charset="0"/>
                <a:sym typeface="Mathematica1" charset="0"/>
                <a:hlinkClick r:id="rId3"/>
              </a:rPr>
              <a:t>pdf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</a:t>
            </a:r>
          </a:p>
          <a:p>
            <a:pPr algn="just">
              <a:buSzPct val="75000"/>
              <a:tabLst>
                <a:tab pos="1146175" algn="l"/>
              </a:tabLst>
            </a:pPr>
            <a:r>
              <a:rPr lang="en-US" sz="1600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  <a:sym typeface="Mathematica1" charset="0"/>
              </a:rPr>
              <a:t>     </a:t>
            </a:r>
            <a:r>
              <a:rPr lang="en-US" sz="2000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and all the references therein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Detailed studies for the CERN PS =&gt; Sandra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Aumon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, High Intensity Beam Issues in the CERN PS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, CERN-THESIS-2012-261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/>
            </a:r>
            <a:br>
              <a:rPr lang="en-US" sz="2000" dirty="0" smtClean="0">
                <a:latin typeface="Arial" charset="0"/>
                <a:cs typeface="Arial" charset="0"/>
                <a:sym typeface="Mathematica1" charset="0"/>
              </a:rPr>
            </a:b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1600" dirty="0">
                <a:latin typeface="Arial" charset="0"/>
                <a:cs typeface="Arial" charset="0"/>
                <a:sym typeface="Mathematica1" charset="0"/>
                <a:hlinkClick r:id="rId4"/>
              </a:rPr>
              <a:t>http://cds.cern.ch/record/1517412/files/CERN-THESIS-2012-261_2.</a:t>
            </a:r>
            <a:r>
              <a:rPr lang="en-US" sz="1600" dirty="0" smtClean="0">
                <a:latin typeface="Arial" charset="0"/>
                <a:cs typeface="Arial" charset="0"/>
                <a:sym typeface="Mathematica1" charset="0"/>
                <a:hlinkClick r:id="rId4"/>
              </a:rPr>
              <a:t>pdf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.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br>
              <a:rPr lang="en-US" sz="2000" dirty="0" smtClean="0">
                <a:latin typeface="Arial" charset="0"/>
                <a:cs typeface="Arial" charset="0"/>
                <a:sym typeface="Mathematica1" charset="0"/>
              </a:rPr>
            </a:b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Supervisor: Simone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Gilardoni</a:t>
            </a: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Detailed studies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for the CERN SPS =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Hannes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Bartosik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, Beam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Dynamics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and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Optics Studies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for the LHC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Injectors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pgrade, CERN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-THESIS-2013-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25 </a:t>
            </a:r>
            <a:br>
              <a:rPr lang="en-US" sz="2000" dirty="0" smtClean="0">
                <a:latin typeface="Arial" charset="0"/>
                <a:cs typeface="Arial" charset="0"/>
                <a:sym typeface="Mathematica1" charset="0"/>
              </a:rPr>
            </a:b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1600" dirty="0">
                <a:latin typeface="Arial" charset="0"/>
                <a:cs typeface="Arial" charset="0"/>
                <a:sym typeface="Mathematica1" charset="0"/>
                <a:hlinkClick r:id="rId5"/>
              </a:rPr>
              <a:t>http://cds.cern.ch/record/1644761/files/CERN-THESIS-2013-257.</a:t>
            </a:r>
            <a:r>
              <a:rPr lang="en-US" sz="1600" dirty="0" smtClean="0">
                <a:latin typeface="Arial" charset="0"/>
                <a:cs typeface="Arial" charset="0"/>
                <a:sym typeface="Mathematica1" charset="0"/>
                <a:hlinkClick r:id="rId5"/>
              </a:rPr>
              <a:t>pdf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). </a:t>
            </a:r>
            <a:br>
              <a:rPr lang="en-US" sz="2000" dirty="0" smtClean="0">
                <a:latin typeface="Arial" charset="0"/>
                <a:cs typeface="Arial" charset="0"/>
                <a:sym typeface="Mathematica1" charset="0"/>
              </a:rPr>
            </a:b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Supervisor: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Yannis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Papaphilippou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9669AA-4B5D-6D4F-B17B-F3A787408C20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(3/3)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" y="981075"/>
            <a:ext cx="39909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Slip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factor</a:t>
            </a:r>
          </a:p>
        </p:txBody>
      </p:sp>
      <p:graphicFrame>
        <p:nvGraphicFramePr>
          <p:cNvPr id="215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49029"/>
              </p:ext>
            </p:extLst>
          </p:nvPr>
        </p:nvGraphicFramePr>
        <p:xfrm>
          <a:off x="2398713" y="1628775"/>
          <a:ext cx="4400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" name="Equation" r:id="rId4" imgW="1879600" imgH="368300" progId="Equation.3">
                  <p:embed/>
                </p:oleObj>
              </mc:Choice>
              <mc:Fallback>
                <p:oleObj name="Equation" r:id="rId4" imgW="1879600" imgH="368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628775"/>
                        <a:ext cx="44005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76200" y="3642792"/>
            <a:ext cx="7735888" cy="20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l-GR" sz="2000" i="1" dirty="0">
                <a:latin typeface="Arial" charset="0"/>
                <a:cs typeface="Arial" charset="0"/>
                <a:sym typeface="Mathematica1" charset="0"/>
              </a:rPr>
              <a:t>η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below transition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l-GR" sz="2000" i="1" dirty="0">
                <a:latin typeface="Arial" charset="0"/>
                <a:cs typeface="Arial" charset="0"/>
                <a:sym typeface="Mathematica1" charset="0"/>
              </a:rPr>
              <a:t>η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= 0 at transition =&gt; Isochronous condition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l-GR" sz="2000" i="1" dirty="0">
                <a:latin typeface="Arial" charset="0"/>
                <a:cs typeface="Arial" charset="0"/>
                <a:sym typeface="Mathematica1" charset="0"/>
              </a:rPr>
              <a:t>η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above transition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21511" name="AutoShape 23"/>
          <p:cNvSpPr>
            <a:spLocks noChangeArrowheads="1"/>
          </p:cNvSpPr>
          <p:nvPr/>
        </p:nvSpPr>
        <p:spPr bwMode="auto">
          <a:xfrm>
            <a:off x="5435600" y="2851844"/>
            <a:ext cx="3024188" cy="865188"/>
          </a:xfrm>
          <a:prstGeom prst="wedgeEllipseCallout">
            <a:avLst>
              <a:gd name="adj1" fmla="val -52251"/>
              <a:gd name="adj2" fmla="val -93882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5592763" y="2885182"/>
            <a:ext cx="27955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Relativistic mass factor of the beam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88656D-47C9-5A44-9104-6914D10F51BE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 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(1/2)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(Bucket)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eparatrices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681537" cy="2916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6197600" y="1122363"/>
            <a:ext cx="24780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Above transition</a:t>
            </a:r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1700213"/>
            <a:ext cx="4660901" cy="2922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515719"/>
              </p:ext>
            </p:extLst>
          </p:nvPr>
        </p:nvGraphicFramePr>
        <p:xfrm>
          <a:off x="282302" y="4962525"/>
          <a:ext cx="104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6" name="Equation" r:id="rId6" imgW="495300" imgH="215900" progId="Equation.3">
                  <p:embed/>
                </p:oleObj>
              </mc:Choice>
              <mc:Fallback>
                <p:oleObj name="Equation" r:id="rId6" imgW="4953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02" y="4962525"/>
                        <a:ext cx="1049338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28590"/>
              </p:ext>
            </p:extLst>
          </p:nvPr>
        </p:nvGraphicFramePr>
        <p:xfrm>
          <a:off x="1488629" y="4962525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7" name="Equation" r:id="rId8" imgW="571500" imgH="215900" progId="Equation.3">
                  <p:embed/>
                </p:oleObj>
              </mc:Choice>
              <mc:Fallback>
                <p:oleObj name="Equation" r:id="rId8" imgW="571500" imgH="215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4962525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02469"/>
              </p:ext>
            </p:extLst>
          </p:nvPr>
        </p:nvGraphicFramePr>
        <p:xfrm>
          <a:off x="107504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8" name="Equation" r:id="rId10" imgW="571500" imgH="215900" progId="Equation.3">
                  <p:embed/>
                </p:oleObj>
              </mc:Choice>
              <mc:Fallback>
                <p:oleObj name="Equation" r:id="rId10" imgW="571500" imgH="215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DD4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30796"/>
              </p:ext>
            </p:extLst>
          </p:nvPr>
        </p:nvGraphicFramePr>
        <p:xfrm>
          <a:off x="1488629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9" name="Equation" r:id="rId12" imgW="571500" imgH="215900" progId="Equation.3">
                  <p:embed/>
                </p:oleObj>
              </mc:Choice>
              <mc:Fallback>
                <p:oleObj name="Equation" r:id="rId12" imgW="571500" imgH="215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506416"/>
              </p:ext>
            </p:extLst>
          </p:nvPr>
        </p:nvGraphicFramePr>
        <p:xfrm>
          <a:off x="6178128" y="4962525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0" name="Equation" r:id="rId14" imgW="635000" imgH="215900" progId="Equation.3">
                  <p:embed/>
                </p:oleObj>
              </mc:Choice>
              <mc:Fallback>
                <p:oleObj name="Equation" r:id="rId14" imgW="635000" imgH="215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128" y="4962525"/>
                        <a:ext cx="1346200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36799"/>
              </p:ext>
            </p:extLst>
          </p:nvPr>
        </p:nvGraphicFramePr>
        <p:xfrm>
          <a:off x="7690296" y="4962525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1" name="Equation" r:id="rId16" imgW="635000" imgH="215900" progId="Equation.3">
                  <p:embed/>
                </p:oleObj>
              </mc:Choice>
              <mc:Fallback>
                <p:oleObj name="Equation" r:id="rId16" imgW="6350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0296" y="4962525"/>
                        <a:ext cx="1346200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5680"/>
              </p:ext>
            </p:extLst>
          </p:nvPr>
        </p:nvGraphicFramePr>
        <p:xfrm>
          <a:off x="6178128" y="5564188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2" name="Equation" r:id="rId18" imgW="635000" imgH="215900" progId="Equation.3">
                  <p:embed/>
                </p:oleObj>
              </mc:Choice>
              <mc:Fallback>
                <p:oleObj name="Equation" r:id="rId18" imgW="635000" imgH="215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128" y="5564188"/>
                        <a:ext cx="1346200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DD4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851091"/>
              </p:ext>
            </p:extLst>
          </p:nvPr>
        </p:nvGraphicFramePr>
        <p:xfrm>
          <a:off x="7680771" y="55641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3" name="Equation" r:id="rId20" imgW="571500" imgH="215900" progId="Equation.3">
                  <p:embed/>
                </p:oleObj>
              </mc:Choice>
              <mc:Fallback>
                <p:oleObj name="Equation" r:id="rId20" imgW="571500" imgH="215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771" y="55641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03104"/>
              </p:ext>
            </p:extLst>
          </p:nvPr>
        </p:nvGraphicFramePr>
        <p:xfrm>
          <a:off x="2927237" y="4868863"/>
          <a:ext cx="3084923" cy="86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4" name="Equation" r:id="rId22" imgW="1587500" imgH="444500" progId="Equation.3">
                  <p:embed/>
                </p:oleObj>
              </mc:Choice>
              <mc:Fallback>
                <p:oleObj name="Equation" r:id="rId22" imgW="15875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237" y="4868863"/>
                        <a:ext cx="3084923" cy="864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84599"/>
              </p:ext>
            </p:extLst>
          </p:nvPr>
        </p:nvGraphicFramePr>
        <p:xfrm>
          <a:off x="3803650" y="5941020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5" name="Equation" r:id="rId24" imgW="660400" imgH="190500" progId="Equation.3">
                  <p:embed/>
                </p:oleObj>
              </mc:Choice>
              <mc:Fallback>
                <p:oleObj name="Equation" r:id="rId24" imgW="6604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5941020"/>
                        <a:ext cx="1273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3564F6-90EA-1249-BFA6-448DC099959E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(2/2)</a:t>
            </a:r>
          </a:p>
        </p:txBody>
      </p:sp>
      <p:pic>
        <p:nvPicPr>
          <p:cNvPr id="2560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2433638"/>
            <a:ext cx="4344987" cy="2724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433638"/>
            <a:ext cx="4343400" cy="2724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963921"/>
              </p:ext>
            </p:extLst>
          </p:nvPr>
        </p:nvGraphicFramePr>
        <p:xfrm>
          <a:off x="2124075" y="1819672"/>
          <a:ext cx="104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7" name="Equation" r:id="rId6" imgW="495300" imgH="215900" progId="Equation.3">
                  <p:embed/>
                </p:oleObj>
              </mc:Choice>
              <mc:Fallback>
                <p:oleObj name="Equation" r:id="rId6" imgW="495300" imgH="2159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19672"/>
                        <a:ext cx="10493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83165"/>
              </p:ext>
            </p:extLst>
          </p:nvPr>
        </p:nvGraphicFramePr>
        <p:xfrm>
          <a:off x="6588125" y="1819672"/>
          <a:ext cx="12112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8" name="Equation" r:id="rId8" imgW="571500" imgH="215900" progId="Equation.3">
                  <p:embed/>
                </p:oleObj>
              </mc:Choice>
              <mc:Fallback>
                <p:oleObj name="Equation" r:id="rId8" imgW="571500" imgH="2159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819672"/>
                        <a:ext cx="12112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Particle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rajectories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35CD45-8143-4A4C-A498-86FF4ACA06B5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Far”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below or above transition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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condition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Close”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to transition, the </a:t>
            </a:r>
            <a:r>
              <a:rPr lang="en-US" sz="2000" dirty="0" err="1"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 condition is not </a:t>
            </a:r>
            <a:r>
              <a:rPr lang="en-US" sz="2000" dirty="0" smtClean="0">
                <a:latin typeface="Arial" charset="0"/>
                <a:cs typeface="Arial" charset="0"/>
                <a:sym typeface="Wingdings" charset="0"/>
              </a:rPr>
              <a:t>satisfied =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&gt;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Non-adiabatic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synchrotron motion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When the time is close enough to transition, the particle will not be able to catch up with the rapid modification of the bucket shape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Nonadiabatic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time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276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030477"/>
              </p:ext>
            </p:extLst>
          </p:nvPr>
        </p:nvGraphicFramePr>
        <p:xfrm>
          <a:off x="7191375" y="881063"/>
          <a:ext cx="19891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5" name="Equation" r:id="rId4" imgW="850900" imgH="381000" progId="Equation.3">
                  <p:embed/>
                </p:oleObj>
              </mc:Choice>
              <mc:Fallback>
                <p:oleObj name="Equation" r:id="rId4" imgW="850900" imgH="38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881063"/>
                        <a:ext cx="19891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79828"/>
              </p:ext>
            </p:extLst>
          </p:nvPr>
        </p:nvGraphicFramePr>
        <p:xfrm>
          <a:off x="1057275" y="4437112"/>
          <a:ext cx="51593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6" name="Equation" r:id="rId6" imgW="1663700" imgH="469900" progId="Equation.3">
                  <p:embed/>
                </p:oleObj>
              </mc:Choice>
              <mc:Fallback>
                <p:oleObj name="Equation" r:id="rId6" imgW="16637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437112"/>
                        <a:ext cx="5159375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AutoShape 23"/>
          <p:cNvSpPr>
            <a:spLocks noChangeArrowheads="1"/>
          </p:cNvSpPr>
          <p:nvPr/>
        </p:nvSpPr>
        <p:spPr bwMode="auto">
          <a:xfrm>
            <a:off x="6156325" y="5229275"/>
            <a:ext cx="2736850" cy="1081087"/>
          </a:xfrm>
          <a:prstGeom prst="wedgeEllipseCallout">
            <a:avLst>
              <a:gd name="adj1" fmla="val -60398"/>
              <a:gd name="adj2" fmla="val -44829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7656" name="Text Box 24"/>
          <p:cNvSpPr txBox="1">
            <a:spLocks noChangeArrowheads="1"/>
          </p:cNvSpPr>
          <p:nvPr/>
        </p:nvSpPr>
        <p:spPr bwMode="auto">
          <a:xfrm>
            <a:off x="6169025" y="5300712"/>
            <a:ext cx="2795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~ 2 </a:t>
            </a:r>
            <a:r>
              <a:rPr lang="en-US" sz="2000" b="1" dirty="0" err="1">
                <a:solidFill>
                  <a:srgbClr val="3366FF"/>
                </a:solidFill>
                <a:latin typeface="Arial" charset="0"/>
                <a:cs typeface="Arial" charset="0"/>
              </a:rPr>
              <a:t>ms</a:t>
            </a:r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 for the </a:t>
            </a:r>
            <a:b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 sz="2000" b="1" dirty="0" err="1">
                <a:solidFill>
                  <a:srgbClr val="3366FF"/>
                </a:solidFill>
                <a:latin typeface="Arial" charset="0"/>
                <a:cs typeface="Arial" charset="0"/>
              </a:rPr>
              <a:t>nTOF</a:t>
            </a:r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 bunch in the CERN PS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793A5B-5D0D-844F-BB2B-613BEA71DC85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(2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6200" y="980728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nTOF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bunch in the CERN PS</a:t>
            </a:r>
          </a:p>
        </p:txBody>
      </p:sp>
      <p:pic>
        <p:nvPicPr>
          <p:cNvPr id="29701" name="Picture 10" descr="Screen Shot 2015-09-29 at 11.0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628775"/>
            <a:ext cx="64643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23"/>
          <p:cNvSpPr>
            <a:spLocks noChangeArrowheads="1"/>
          </p:cNvSpPr>
          <p:nvPr/>
        </p:nvSpPr>
        <p:spPr bwMode="auto">
          <a:xfrm>
            <a:off x="7524750" y="4005263"/>
            <a:ext cx="1584325" cy="576262"/>
          </a:xfrm>
          <a:prstGeom prst="wedgeEllipseCallout">
            <a:avLst>
              <a:gd name="adj1" fmla="val -47903"/>
              <a:gd name="adj2" fmla="val -67736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703" name="Text Box 24"/>
          <p:cNvSpPr txBox="1">
            <a:spLocks noChangeArrowheads="1"/>
          </p:cNvSpPr>
          <p:nvPr/>
        </p:nvSpPr>
        <p:spPr bwMode="auto">
          <a:xfrm>
            <a:off x="7537450" y="40767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=&gt; </a:t>
            </a:r>
            <a:r>
              <a:rPr lang="en-US" sz="2000" b="1" i="1">
                <a:solidFill>
                  <a:srgbClr val="3366FF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>
                <a:solidFill>
                  <a:srgbClr val="3366FF"/>
                </a:solidFill>
                <a:latin typeface="Arial" charset="0"/>
                <a:cs typeface="Arial" charset="0"/>
                <a:sym typeface="Mathematica1" charset="0"/>
              </a:rPr>
              <a:t>t </a:t>
            </a:r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  <a:sym typeface="Mathematica1" charset="0"/>
              </a:rPr>
              <a:t>≈ 6.1</a:t>
            </a:r>
            <a:endParaRPr lang="en-US" sz="2000" b="1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/34</a:t>
            </a:r>
            <a:endParaRPr lang="en-US" sz="120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571BDD-57C0-4B44-8E7C-B67DA00FD18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(3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620688"/>
            <a:ext cx="55546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5" y="4004518"/>
            <a:ext cx="4530708" cy="28088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55682"/>
            <a:ext cx="4608885" cy="28576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8256</TotalTime>
  <Words>2461</Words>
  <Application>Microsoft Macintosh PowerPoint</Application>
  <PresentationFormat>On-screen Show (4:3)</PresentationFormat>
  <Paragraphs>341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Equation</vt:lpstr>
      <vt:lpstr>Microsoft Equation</vt:lpstr>
      <vt:lpstr>(SOME) EFFECTS NEAR TRANSITION</vt:lpstr>
      <vt:lpstr>TRANSITION ENERGY (1/3)</vt:lpstr>
      <vt:lpstr>TRANSITION ENERGY (2/3)</vt:lpstr>
      <vt:lpstr>TRANSITION ENERGY (3/3)</vt:lpstr>
      <vt:lpstr>LONGITUDINAL BEAM DYNAMICS  “FAR” BELOW OR ABOVE TRANSITION (1/2)</vt:lpstr>
      <vt:lpstr>LONGITUDINAL BEAM DYNAMICS “FAR” BELOW OR ABOVE TRANSITION (2/2)</vt:lpstr>
      <vt:lpstr>TRANSITION CROSSING (1/9)</vt:lpstr>
      <vt:lpstr>TRANSITION CROSSING (2/9)</vt:lpstr>
      <vt:lpstr>TRANSITION CROSSING (3/9)</vt:lpstr>
      <vt:lpstr>TRANSITION CROSSING (4/9)</vt:lpstr>
      <vt:lpstr>TRANSITION CROSSING (5/9)</vt:lpstr>
      <vt:lpstr>TRANSITION CROSSING (6/9)</vt:lpstr>
      <vt:lpstr>TRANSITION CROSSING (7/9)</vt:lpstr>
      <vt:lpstr>TRANSITION CROSSING (8/9)</vt:lpstr>
      <vt:lpstr>TRANSITION CROSSING (9/9)</vt:lpstr>
      <vt:lpstr>TRANSVERSE (SLOW) HEAD-TAIL INSTABILITY (1/2)</vt:lpstr>
      <vt:lpstr>TRANSVERSE (SLOW) HEAD-TAIL INSTABILITY (2/2)</vt:lpstr>
      <vt:lpstr>FAST (VERTICAL) SINGLE-BUNCH INSTABILITY (1/14)</vt:lpstr>
      <vt:lpstr>FAST (VERTICAL) SINGLE-BUNCH INSTABILITY (2/14)</vt:lpstr>
      <vt:lpstr>FAST (VERTICAL) SINGLE-BUNCH INSTABILITY (3/14)</vt:lpstr>
      <vt:lpstr>FAST (VERTICAL) SINGLE-BUNCH INSTABILITY (4/14)</vt:lpstr>
      <vt:lpstr>FAST (VERTICAL) SINGLE-BUNCH INSTABILITY (5/14)</vt:lpstr>
      <vt:lpstr>FAST (VERTICAL) SINGLE-BUNCH INSTABILITY (6/14)</vt:lpstr>
      <vt:lpstr>FAST (VERTICAL) SINGLE-BUNCH INSTABILITY (7/14)</vt:lpstr>
      <vt:lpstr>FAST (VERTICAL) SINGLE-BUNCH INSTABILITY (8/14)</vt:lpstr>
      <vt:lpstr>FAST (VERTICAL) SINGLE-BUNCH INSTABILITY (9/14)</vt:lpstr>
      <vt:lpstr>FAST (VERTICAL) SINGLE-BUNCH INSTABILITY (10/14)</vt:lpstr>
      <vt:lpstr>FAST (VERTICAL) SINGLE-BUNCH INSTABILITY (11/14)</vt:lpstr>
      <vt:lpstr>FAST (VERTICAL) SINGLE-BUNCH INSTABILITY (12/14)</vt:lpstr>
      <vt:lpstr>FAST (VERTICAL) SINGLE-BUNCH INSTABILITY (13/14)</vt:lpstr>
      <vt:lpstr>FAST (VERTICAL) SINGLE-BUNCH INSTABILITY (14/14)</vt:lpstr>
      <vt:lpstr>CONCLUSION (1/2)</vt:lpstr>
      <vt:lpstr>CONCLUSION (2/2)</vt:lpstr>
      <vt:lpstr>REFERENCES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 of the longitudinal coherent modes</dc:title>
  <dc:creator>E Metral</dc:creator>
  <cp:lastModifiedBy>ELIAS METRAL</cp:lastModifiedBy>
  <cp:revision>706</cp:revision>
  <cp:lastPrinted>2009-09-21T20:58:47Z</cp:lastPrinted>
  <dcterms:created xsi:type="dcterms:W3CDTF">2003-01-29T16:53:25Z</dcterms:created>
  <dcterms:modified xsi:type="dcterms:W3CDTF">2015-10-29T13:59:52Z</dcterms:modified>
</cp:coreProperties>
</file>