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2" r:id="rId5"/>
    <p:sldId id="263" r:id="rId6"/>
    <p:sldId id="264" r:id="rId7"/>
    <p:sldId id="261" r:id="rId8"/>
    <p:sldId id="266" r:id="rId9"/>
    <p:sldId id="258" r:id="rId10"/>
    <p:sldId id="267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Users\g\gcatteno\Documents\02%20-%20Test%20Bench%202%20-%20SAMPLE%20DOME%20EXPERIMENT\Copy%20outgasing%20test%20ferrite%20VAC113\After%20cleaning%20+%20TTair%20+%20TT%20vac%20400deg\Accumulation_Degassing_TCTP_FerriteTTair%20et%20vac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cern.ch\dfs\Users\g\gcatteno\Documents\02%20-%20Test%20Bench%202%20-%20SAMPLE%20DOME%20EXPERIMENT\Copy%20outgasing%20test%20ferrite%20VAC113\After%20cleaning%20+%20TTair%20+%20TT%20vac%20400deg\Accumulation_Degassing_TCTP_FerriteTTair%20et%20va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659461940653573"/>
          <c:y val="0.11042194912809664"/>
          <c:w val="0.64681334055987649"/>
          <c:h val="0.67751151987286051"/>
        </c:manualLayout>
      </c:layout>
      <c:scatterChart>
        <c:scatterStyle val="lineMarker"/>
        <c:varyColors val="0"/>
        <c:ser>
          <c:idx val="0"/>
          <c:order val="0"/>
          <c:tx>
            <c:v>H2 Outgassing from unfired SS - Baked at 300C</c:v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00B050"/>
              </a:solidFill>
            </c:spPr>
          </c:marker>
          <c:trendline>
            <c:spPr>
              <a:ln w="25400">
                <a:solidFill>
                  <a:srgbClr val="00B050"/>
                </a:solidFill>
                <a:prstDash val="dash"/>
              </a:ln>
            </c:spPr>
            <c:trendlineType val="exp"/>
            <c:dispRSqr val="0"/>
            <c:dispEq val="0"/>
          </c:trendline>
          <c:xVal>
            <c:numRef>
              <c:f>Pressure!$J$13:$J$41</c:f>
              <c:numCache>
                <c:formatCode>General</c:formatCode>
                <c:ptCount val="29"/>
                <c:pt idx="0">
                  <c:v>3.3766999999999998E-3</c:v>
                </c:pt>
                <c:pt idx="1">
                  <c:v>3.3766999999999998E-3</c:v>
                </c:pt>
                <c:pt idx="2">
                  <c:v>3.3766999999999998E-3</c:v>
                </c:pt>
                <c:pt idx="3">
                  <c:v>3.3766999999999998E-3</c:v>
                </c:pt>
                <c:pt idx="4">
                  <c:v>3.3766999999999998E-3</c:v>
                </c:pt>
                <c:pt idx="5">
                  <c:v>3.1730999999999999E-3</c:v>
                </c:pt>
                <c:pt idx="6">
                  <c:v>3.0198E-3</c:v>
                </c:pt>
                <c:pt idx="7">
                  <c:v>3.0016999999999999E-3</c:v>
                </c:pt>
                <c:pt idx="8">
                  <c:v>2.8722999999999999E-3</c:v>
                </c:pt>
                <c:pt idx="9">
                  <c:v>2.8641000000000001E-3</c:v>
                </c:pt>
                <c:pt idx="10">
                  <c:v>2.7766000000000002E-3</c:v>
                </c:pt>
                <c:pt idx="11">
                  <c:v>2.7766000000000002E-3</c:v>
                </c:pt>
                <c:pt idx="12">
                  <c:v>2.6584999999999998E-3</c:v>
                </c:pt>
                <c:pt idx="13">
                  <c:v>2.6584999999999998E-3</c:v>
                </c:pt>
                <c:pt idx="14">
                  <c:v>2.5763000000000001E-3</c:v>
                </c:pt>
                <c:pt idx="15">
                  <c:v>2.5763000000000001E-3</c:v>
                </c:pt>
                <c:pt idx="16">
                  <c:v>2.4865999999999998E-3</c:v>
                </c:pt>
                <c:pt idx="17">
                  <c:v>2.4805000000000001E-3</c:v>
                </c:pt>
                <c:pt idx="18">
                  <c:v>2.3915E-3</c:v>
                </c:pt>
                <c:pt idx="19">
                  <c:v>2.3915E-3</c:v>
                </c:pt>
                <c:pt idx="20">
                  <c:v>2.3086999999999999E-3</c:v>
                </c:pt>
                <c:pt idx="21">
                  <c:v>2.3086999999999999E-3</c:v>
                </c:pt>
                <c:pt idx="22">
                  <c:v>2.2314000000000001E-3</c:v>
                </c:pt>
                <c:pt idx="23">
                  <c:v>2.2314000000000001E-3</c:v>
                </c:pt>
                <c:pt idx="24">
                  <c:v>2.1591000000000002E-3</c:v>
                </c:pt>
                <c:pt idx="25">
                  <c:v>2.1591000000000002E-3</c:v>
                </c:pt>
                <c:pt idx="26">
                  <c:v>2.1591000000000002E-3</c:v>
                </c:pt>
                <c:pt idx="27">
                  <c:v>1.9678999999999999E-3</c:v>
                </c:pt>
                <c:pt idx="28">
                  <c:v>1.9678999999999999E-3</c:v>
                </c:pt>
              </c:numCache>
            </c:numRef>
          </c:xVal>
          <c:yVal>
            <c:numRef>
              <c:f>Pressure!$K$13:$K$41</c:f>
              <c:numCache>
                <c:formatCode>0.00E+00</c:formatCode>
                <c:ptCount val="29"/>
                <c:pt idx="0">
                  <c:v>4.2899999999999997E-12</c:v>
                </c:pt>
                <c:pt idx="1">
                  <c:v>4.0800000000000004E-12</c:v>
                </c:pt>
                <c:pt idx="2">
                  <c:v>3.7399999999999998E-12</c:v>
                </c:pt>
                <c:pt idx="3">
                  <c:v>3.8700000000000003E-12</c:v>
                </c:pt>
                <c:pt idx="4">
                  <c:v>4.2899999999999997E-12</c:v>
                </c:pt>
                <c:pt idx="5">
                  <c:v>1.45E-11</c:v>
                </c:pt>
                <c:pt idx="6">
                  <c:v>3.6799999999999998E-11</c:v>
                </c:pt>
                <c:pt idx="7">
                  <c:v>3.8799999999999998E-11</c:v>
                </c:pt>
                <c:pt idx="8">
                  <c:v>7.7099999999999997E-11</c:v>
                </c:pt>
                <c:pt idx="9">
                  <c:v>7.8800000000000002E-11</c:v>
                </c:pt>
                <c:pt idx="10">
                  <c:v>1.3300000000000001E-10</c:v>
                </c:pt>
                <c:pt idx="11">
                  <c:v>1.3900000000000001E-10</c:v>
                </c:pt>
                <c:pt idx="12">
                  <c:v>2.5000000000000002E-10</c:v>
                </c:pt>
                <c:pt idx="13">
                  <c:v>2.6099999999999998E-10</c:v>
                </c:pt>
                <c:pt idx="14">
                  <c:v>3.6399999999999998E-10</c:v>
                </c:pt>
                <c:pt idx="15">
                  <c:v>3.6800000000000002E-10</c:v>
                </c:pt>
                <c:pt idx="16">
                  <c:v>6.2700000000000001E-10</c:v>
                </c:pt>
                <c:pt idx="17">
                  <c:v>6.5300000000000002E-10</c:v>
                </c:pt>
                <c:pt idx="18">
                  <c:v>1.08E-9</c:v>
                </c:pt>
                <c:pt idx="19">
                  <c:v>1.26E-9</c:v>
                </c:pt>
                <c:pt idx="20">
                  <c:v>2.5399999999999999E-9</c:v>
                </c:pt>
                <c:pt idx="21">
                  <c:v>2.1799999999999999E-9</c:v>
                </c:pt>
                <c:pt idx="22">
                  <c:v>4.1400000000000002E-9</c:v>
                </c:pt>
                <c:pt idx="23">
                  <c:v>3.7600000000000003E-9</c:v>
                </c:pt>
                <c:pt idx="24">
                  <c:v>5.28E-9</c:v>
                </c:pt>
                <c:pt idx="25">
                  <c:v>4.18E-9</c:v>
                </c:pt>
                <c:pt idx="26">
                  <c:v>5.4100000000000001E-9</c:v>
                </c:pt>
                <c:pt idx="27">
                  <c:v>9.9499999999999998E-9</c:v>
                </c:pt>
                <c:pt idx="28">
                  <c:v>1.05E-8</c:v>
                </c:pt>
              </c:numCache>
            </c:numRef>
          </c:yVal>
          <c:smooth val="0"/>
        </c:ser>
        <c:ser>
          <c:idx val="2"/>
          <c:order val="1"/>
          <c:tx>
            <c:v>H2 Outgassing from Fired SS - Baked at 300C</c:v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rgbClr val="00B050"/>
              </a:solidFill>
            </c:spPr>
          </c:marker>
          <c:trendline>
            <c:spPr>
              <a:ln w="25400">
                <a:solidFill>
                  <a:srgbClr val="00B050"/>
                </a:solidFill>
                <a:prstDash val="dash"/>
              </a:ln>
            </c:spPr>
            <c:trendlineType val="exp"/>
            <c:dispRSqr val="0"/>
            <c:dispEq val="0"/>
          </c:trendline>
          <c:xVal>
            <c:numRef>
              <c:f>Pressure!$M$13:$M$25</c:f>
              <c:numCache>
                <c:formatCode>General</c:formatCode>
                <c:ptCount val="13"/>
                <c:pt idx="1">
                  <c:v>3.3766999999999998E-3</c:v>
                </c:pt>
                <c:pt idx="2">
                  <c:v>3.0945E-3</c:v>
                </c:pt>
                <c:pt idx="3">
                  <c:v>3.0945E-3</c:v>
                </c:pt>
                <c:pt idx="4">
                  <c:v>2.8722999999999999E-3</c:v>
                </c:pt>
                <c:pt idx="5">
                  <c:v>2.8722999999999999E-3</c:v>
                </c:pt>
                <c:pt idx="6">
                  <c:v>2.6798999999999998E-3</c:v>
                </c:pt>
                <c:pt idx="7">
                  <c:v>2.5116000000000001E-3</c:v>
                </c:pt>
                <c:pt idx="8">
                  <c:v>2.3632000000000002E-3</c:v>
                </c:pt>
                <c:pt idx="9">
                  <c:v>2.2314000000000001E-3</c:v>
                </c:pt>
                <c:pt idx="10">
                  <c:v>2.1134999999999999E-3</c:v>
                </c:pt>
                <c:pt idx="11">
                  <c:v>1.9115E-3</c:v>
                </c:pt>
                <c:pt idx="12">
                  <c:v>1.8243000000000001E-3</c:v>
                </c:pt>
              </c:numCache>
            </c:numRef>
          </c:xVal>
          <c:yVal>
            <c:numRef>
              <c:f>Pressure!$N$13:$N$25</c:f>
              <c:numCache>
                <c:formatCode>0.00E+00</c:formatCode>
                <c:ptCount val="13"/>
                <c:pt idx="1">
                  <c:v>1.4819E-14</c:v>
                </c:pt>
                <c:pt idx="2">
                  <c:v>1.8935E-14</c:v>
                </c:pt>
                <c:pt idx="3">
                  <c:v>1.5994999999999999E-14</c:v>
                </c:pt>
                <c:pt idx="4">
                  <c:v>2.4226999999999999E-14</c:v>
                </c:pt>
                <c:pt idx="5">
                  <c:v>1.8464E-14</c:v>
                </c:pt>
                <c:pt idx="6">
                  <c:v>2.8813999999999998E-14</c:v>
                </c:pt>
                <c:pt idx="7">
                  <c:v>4.7278000000000002E-14</c:v>
                </c:pt>
                <c:pt idx="8">
                  <c:v>7.0682000000000001E-14</c:v>
                </c:pt>
                <c:pt idx="9">
                  <c:v>1.2114E-13</c:v>
                </c:pt>
                <c:pt idx="10">
                  <c:v>4.7161000000000005E-13</c:v>
                </c:pt>
                <c:pt idx="11">
                  <c:v>4.4456000000000004E-12</c:v>
                </c:pt>
                <c:pt idx="12">
                  <c:v>4.0574999999999996E-12</c:v>
                </c:pt>
              </c:numCache>
            </c:numRef>
          </c:yVal>
          <c:smooth val="0"/>
        </c:ser>
        <c:ser>
          <c:idx val="3"/>
          <c:order val="2"/>
          <c:tx>
            <c:v>Ferrite CMD5005 vac compatible as received</c:v>
          </c:tx>
          <c:spPr>
            <a:ln w="28575">
              <a:noFill/>
            </a:ln>
          </c:spPr>
          <c:marker>
            <c:symbol val="square"/>
            <c:size val="5"/>
            <c:spPr>
              <a:solidFill>
                <a:schemeClr val="tx1"/>
              </a:solidFill>
            </c:spPr>
          </c:marker>
          <c:trendline>
            <c:spPr>
              <a:ln w="19050">
                <a:solidFill>
                  <a:schemeClr val="tx1"/>
                </a:solidFill>
                <a:prstDash val="sysDash"/>
              </a:ln>
            </c:spPr>
            <c:trendlineType val="exp"/>
            <c:dispRSqr val="0"/>
            <c:dispEq val="0"/>
          </c:trendline>
          <c:xVal>
            <c:numRef>
              <c:f>Pressure!$H$43:$H$48</c:f>
              <c:numCache>
                <c:formatCode>General</c:formatCode>
                <c:ptCount val="6"/>
                <c:pt idx="0">
                  <c:v>3.3003300330033004E-3</c:v>
                </c:pt>
                <c:pt idx="1">
                  <c:v>3.0959752321981426E-3</c:v>
                </c:pt>
                <c:pt idx="2">
                  <c:v>2.6809651474530832E-3</c:v>
                </c:pt>
                <c:pt idx="3">
                  <c:v>2.3640661938534278E-3</c:v>
                </c:pt>
                <c:pt idx="4">
                  <c:v>2.1141649048625794E-3</c:v>
                </c:pt>
                <c:pt idx="5">
                  <c:v>1.9120458891013384E-3</c:v>
                </c:pt>
              </c:numCache>
            </c:numRef>
          </c:xVal>
          <c:yVal>
            <c:numRef>
              <c:f>Pressure!$I$43:$I$48</c:f>
              <c:numCache>
                <c:formatCode>0.00E+00</c:formatCode>
                <c:ptCount val="6"/>
                <c:pt idx="0">
                  <c:v>6.1991052631578949E-12</c:v>
                </c:pt>
                <c:pt idx="1">
                  <c:v>6.2947368421052618E-11</c:v>
                </c:pt>
                <c:pt idx="2">
                  <c:v>1.5788894736842105E-10</c:v>
                </c:pt>
                <c:pt idx="3">
                  <c:v>2.8601105263157891E-10</c:v>
                </c:pt>
                <c:pt idx="4">
                  <c:v>4.8178947368421051E-10</c:v>
                </c:pt>
                <c:pt idx="5">
                  <c:v>8.0742105263157887E-10</c:v>
                </c:pt>
              </c:numCache>
            </c:numRef>
          </c:yVal>
          <c:smooth val="0"/>
        </c:ser>
        <c:ser>
          <c:idx val="4"/>
          <c:order val="3"/>
          <c:tx>
            <c:v>Ferrite disk MKI as received</c:v>
          </c:tx>
          <c:spPr>
            <a:ln w="28575">
              <a:noFill/>
            </a:ln>
          </c:spPr>
          <c:marker>
            <c:symbol val="triangle"/>
            <c:size val="7"/>
          </c:marker>
          <c:trendline>
            <c:spPr>
              <a:ln w="22225">
                <a:solidFill>
                  <a:schemeClr val="accent5"/>
                </a:solidFill>
                <a:prstDash val="dashDot"/>
              </a:ln>
            </c:spPr>
            <c:trendlineType val="exp"/>
            <c:dispRSqr val="0"/>
            <c:dispEq val="0"/>
          </c:trendline>
          <c:xVal>
            <c:numRef>
              <c:f>Pressure!$G$54:$G$59</c:f>
              <c:numCache>
                <c:formatCode>General</c:formatCode>
                <c:ptCount val="6"/>
                <c:pt idx="0">
                  <c:v>3.3003300330033004E-3</c:v>
                </c:pt>
                <c:pt idx="1">
                  <c:v>3.0959752321981426E-3</c:v>
                </c:pt>
                <c:pt idx="2">
                  <c:v>2.6809651474530832E-3</c:v>
                </c:pt>
                <c:pt idx="3">
                  <c:v>2.3640661938534278E-3</c:v>
                </c:pt>
                <c:pt idx="4">
                  <c:v>2.1141649048625794E-3</c:v>
                </c:pt>
                <c:pt idx="5">
                  <c:v>1.9120458891013384E-3</c:v>
                </c:pt>
              </c:numCache>
            </c:numRef>
          </c:xVal>
          <c:yVal>
            <c:numRef>
              <c:f>Pressure!$H$54:$H$59</c:f>
              <c:numCache>
                <c:formatCode>General</c:formatCode>
                <c:ptCount val="6"/>
                <c:pt idx="0">
                  <c:v>1.5852941176470592E-12</c:v>
                </c:pt>
                <c:pt idx="1">
                  <c:v>2.4911764705882349E-12</c:v>
                </c:pt>
                <c:pt idx="2">
                  <c:v>1.2682352941176471E-11</c:v>
                </c:pt>
                <c:pt idx="3">
                  <c:v>5.5485294117647053E-11</c:v>
                </c:pt>
                <c:pt idx="4">
                  <c:v>2.4345588235294121E-10</c:v>
                </c:pt>
                <c:pt idx="5">
                  <c:v>3.4763235294117642E-9</c:v>
                </c:pt>
              </c:numCache>
            </c:numRef>
          </c:yVal>
          <c:smooth val="0"/>
        </c:ser>
        <c:ser>
          <c:idx val="6"/>
          <c:order val="4"/>
          <c:tx>
            <c:v>Ferrite TT2-111R after TT 400C air and TT 400C vac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7030A0"/>
              </a:solidFill>
            </c:spPr>
          </c:marker>
          <c:trendline>
            <c:spPr>
              <a:ln w="19050">
                <a:solidFill>
                  <a:srgbClr val="7030A0"/>
                </a:solidFill>
                <a:prstDash val="dashDot"/>
              </a:ln>
            </c:spPr>
            <c:trendlineType val="exp"/>
            <c:dispRSqr val="0"/>
            <c:dispEq val="0"/>
          </c:trendline>
          <c:xVal>
            <c:numRef>
              <c:f>Pressure!$B$64:$B$73</c:f>
              <c:numCache>
                <c:formatCode>General</c:formatCode>
                <c:ptCount val="10"/>
                <c:pt idx="0">
                  <c:v>3.3557046979865771E-3</c:v>
                </c:pt>
                <c:pt idx="1">
                  <c:v>3.0959752321981426E-3</c:v>
                </c:pt>
                <c:pt idx="2">
                  <c:v>3.0959752321981426E-3</c:v>
                </c:pt>
                <c:pt idx="3">
                  <c:v>2.6809651474530832E-3</c:v>
                </c:pt>
                <c:pt idx="4">
                  <c:v>2.6809651474530832E-3</c:v>
                </c:pt>
                <c:pt idx="5">
                  <c:v>2.3640661938534278E-3</c:v>
                </c:pt>
                <c:pt idx="6">
                  <c:v>2.3640661938534278E-3</c:v>
                </c:pt>
                <c:pt idx="7">
                  <c:v>2.1141649048625794E-3</c:v>
                </c:pt>
                <c:pt idx="8">
                  <c:v>1.9120458891013384E-3</c:v>
                </c:pt>
                <c:pt idx="9">
                  <c:v>1.9120458891013384E-3</c:v>
                </c:pt>
              </c:numCache>
            </c:numRef>
          </c:xVal>
          <c:yVal>
            <c:numRef>
              <c:f>Pressure!$C$64:$C$73</c:f>
              <c:numCache>
                <c:formatCode>0.00E+00</c:formatCode>
                <c:ptCount val="10"/>
                <c:pt idx="0">
                  <c:v>5.0000000000000002E-11</c:v>
                </c:pt>
                <c:pt idx="1">
                  <c:v>1.4704549182470537E-10</c:v>
                </c:pt>
                <c:pt idx="2">
                  <c:v>1.2471317167942737E-10</c:v>
                </c:pt>
                <c:pt idx="3">
                  <c:v>5.137014538151967E-10</c:v>
                </c:pt>
                <c:pt idx="4">
                  <c:v>3.1309117952619217E-10</c:v>
                </c:pt>
                <c:pt idx="5">
                  <c:v>7.9863111166201248E-10</c:v>
                </c:pt>
                <c:pt idx="6">
                  <c:v>8.6242957057363294E-10</c:v>
                </c:pt>
                <c:pt idx="7">
                  <c:v>3.5834189559449132E-9</c:v>
                </c:pt>
                <c:pt idx="8">
                  <c:v>1.1556216148583598E-8</c:v>
                </c:pt>
                <c:pt idx="9">
                  <c:v>1.1412037386374501E-8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6674432"/>
        <c:axId val="106684800"/>
      </c:scatterChart>
      <c:valAx>
        <c:axId val="106674432"/>
        <c:scaling>
          <c:orientation val="minMax"/>
          <c:max val="3.5000000000000087E-3"/>
          <c:min val="1.5000000000000037E-3"/>
        </c:scaling>
        <c:delete val="0"/>
        <c:axPos val="b"/>
        <c:title>
          <c:tx>
            <c:rich>
              <a:bodyPr/>
              <a:lstStyle/>
              <a:p>
                <a:pPr>
                  <a:defRPr sz="400"/>
                </a:pPr>
                <a:r>
                  <a:rPr lang="en-US" sz="1000" b="1" i="0" baseline="0">
                    <a:effectLst/>
                  </a:rPr>
                  <a:t>1/T  [1/K]</a:t>
                </a:r>
                <a:endParaRPr lang="en-GB" sz="4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in"/>
        <c:minorTickMark val="in"/>
        <c:tickLblPos val="nextTo"/>
        <c:spPr>
          <a:ln>
            <a:solidFill>
              <a:schemeClr val="tx1"/>
            </a:solidFill>
          </a:ln>
        </c:spPr>
        <c:crossAx val="106684800"/>
        <c:crossesAt val="1.0000000000000129E-15"/>
        <c:crossBetween val="midCat"/>
      </c:valAx>
      <c:valAx>
        <c:axId val="106684800"/>
        <c:scaling>
          <c:logBase val="10"/>
          <c:orientation val="minMax"/>
          <c:max val="1.0000000000000064E-7"/>
          <c:min val="1.0000000000000129E-1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600"/>
                </a:pPr>
                <a:r>
                  <a:rPr lang="en-US" sz="1100" b="1" i="0" baseline="0">
                    <a:effectLst/>
                  </a:rPr>
                  <a:t>Total Degassing [mbar·L/s·cm</a:t>
                </a:r>
                <a:r>
                  <a:rPr lang="en-US" sz="1100" b="1" i="0" baseline="30000">
                    <a:effectLst/>
                  </a:rPr>
                  <a:t>2</a:t>
                </a:r>
                <a:r>
                  <a:rPr lang="en-US" sz="1100" b="1" i="0" baseline="0">
                    <a:effectLst/>
                  </a:rPr>
                  <a:t>]</a:t>
                </a:r>
                <a:endParaRPr lang="en-GB" sz="600">
                  <a:effectLst/>
                </a:endParaRPr>
              </a:p>
            </c:rich>
          </c:tx>
          <c:layout>
            <c:manualLayout>
              <c:xMode val="edge"/>
              <c:yMode val="edge"/>
              <c:x val="6.9125641508120839E-2"/>
              <c:y val="0.27350906103133599"/>
            </c:manualLayout>
          </c:layout>
          <c:overlay val="0"/>
        </c:title>
        <c:numFmt formatCode="0.00E+00" sourceLinked="1"/>
        <c:majorTickMark val="in"/>
        <c:minorTickMark val="in"/>
        <c:tickLblPos val="nextTo"/>
        <c:spPr>
          <a:ln>
            <a:solidFill>
              <a:schemeClr val="tx1"/>
            </a:solidFill>
          </a:ln>
        </c:spPr>
        <c:crossAx val="106674432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ayout>
        <c:manualLayout>
          <c:xMode val="edge"/>
          <c:yMode val="edge"/>
          <c:x val="0.80666664732136961"/>
          <c:y val="9.4524417621740076E-2"/>
          <c:w val="0.18311065284251732"/>
          <c:h val="0.29325598512581724"/>
        </c:manualLayout>
      </c:layout>
      <c:overlay val="0"/>
      <c:spPr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c:spPr>
      <c:txPr>
        <a:bodyPr/>
        <a:lstStyle/>
        <a:p>
          <a:pPr>
            <a:defRPr sz="80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87588942716519"/>
          <c:y val="9.3425174060791621E-2"/>
          <c:w val="0.59103222865492755"/>
          <c:h val="0.6596733210608049"/>
        </c:manualLayout>
      </c:layout>
      <c:scatterChart>
        <c:scatterStyle val="lineMarker"/>
        <c:varyColors val="0"/>
        <c:ser>
          <c:idx val="0"/>
          <c:order val="0"/>
          <c:tx>
            <c:v>H2 Outgassing from unfired SS - Baked at 300C</c:v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00B050"/>
              </a:solidFill>
            </c:spPr>
          </c:marker>
          <c:trendline>
            <c:spPr>
              <a:ln w="25400">
                <a:solidFill>
                  <a:srgbClr val="00B050"/>
                </a:solidFill>
                <a:prstDash val="dash"/>
              </a:ln>
            </c:spPr>
            <c:trendlineType val="exp"/>
            <c:dispRSqr val="0"/>
            <c:dispEq val="0"/>
          </c:trendline>
          <c:xVal>
            <c:numRef>
              <c:f>Pressure!$J$13:$J$41</c:f>
              <c:numCache>
                <c:formatCode>General</c:formatCode>
                <c:ptCount val="29"/>
                <c:pt idx="0">
                  <c:v>3.3766999999999998E-3</c:v>
                </c:pt>
                <c:pt idx="1">
                  <c:v>3.3766999999999998E-3</c:v>
                </c:pt>
                <c:pt idx="2">
                  <c:v>3.3766999999999998E-3</c:v>
                </c:pt>
                <c:pt idx="3">
                  <c:v>3.3766999999999998E-3</c:v>
                </c:pt>
                <c:pt idx="4">
                  <c:v>3.3766999999999998E-3</c:v>
                </c:pt>
                <c:pt idx="5">
                  <c:v>3.1730999999999999E-3</c:v>
                </c:pt>
                <c:pt idx="6">
                  <c:v>3.0198E-3</c:v>
                </c:pt>
                <c:pt idx="7">
                  <c:v>3.0016999999999999E-3</c:v>
                </c:pt>
                <c:pt idx="8">
                  <c:v>2.8722999999999999E-3</c:v>
                </c:pt>
                <c:pt idx="9">
                  <c:v>2.8641000000000001E-3</c:v>
                </c:pt>
                <c:pt idx="10">
                  <c:v>2.7766000000000002E-3</c:v>
                </c:pt>
                <c:pt idx="11">
                  <c:v>2.7766000000000002E-3</c:v>
                </c:pt>
                <c:pt idx="12">
                  <c:v>2.6584999999999998E-3</c:v>
                </c:pt>
                <c:pt idx="13">
                  <c:v>2.6584999999999998E-3</c:v>
                </c:pt>
                <c:pt idx="14">
                  <c:v>2.5763000000000001E-3</c:v>
                </c:pt>
                <c:pt idx="15">
                  <c:v>2.5763000000000001E-3</c:v>
                </c:pt>
                <c:pt idx="16">
                  <c:v>2.4865999999999998E-3</c:v>
                </c:pt>
                <c:pt idx="17">
                  <c:v>2.4805000000000001E-3</c:v>
                </c:pt>
                <c:pt idx="18">
                  <c:v>2.3915E-3</c:v>
                </c:pt>
                <c:pt idx="19">
                  <c:v>2.3915E-3</c:v>
                </c:pt>
                <c:pt idx="20">
                  <c:v>2.3086999999999999E-3</c:v>
                </c:pt>
                <c:pt idx="21">
                  <c:v>2.3086999999999999E-3</c:v>
                </c:pt>
                <c:pt idx="22">
                  <c:v>2.2314000000000001E-3</c:v>
                </c:pt>
                <c:pt idx="23">
                  <c:v>2.2314000000000001E-3</c:v>
                </c:pt>
                <c:pt idx="24">
                  <c:v>2.1591000000000002E-3</c:v>
                </c:pt>
                <c:pt idx="25">
                  <c:v>2.1591000000000002E-3</c:v>
                </c:pt>
                <c:pt idx="26">
                  <c:v>2.1591000000000002E-3</c:v>
                </c:pt>
                <c:pt idx="27">
                  <c:v>1.9678999999999999E-3</c:v>
                </c:pt>
                <c:pt idx="28">
                  <c:v>1.9678999999999999E-3</c:v>
                </c:pt>
              </c:numCache>
            </c:numRef>
          </c:xVal>
          <c:yVal>
            <c:numRef>
              <c:f>Pressure!$K$13:$K$41</c:f>
              <c:numCache>
                <c:formatCode>0.00E+00</c:formatCode>
                <c:ptCount val="29"/>
                <c:pt idx="0">
                  <c:v>4.2899999999999997E-12</c:v>
                </c:pt>
                <c:pt idx="1">
                  <c:v>4.0800000000000004E-12</c:v>
                </c:pt>
                <c:pt idx="2">
                  <c:v>3.7399999999999998E-12</c:v>
                </c:pt>
                <c:pt idx="3">
                  <c:v>3.8700000000000003E-12</c:v>
                </c:pt>
                <c:pt idx="4">
                  <c:v>4.2899999999999997E-12</c:v>
                </c:pt>
                <c:pt idx="5">
                  <c:v>1.45E-11</c:v>
                </c:pt>
                <c:pt idx="6">
                  <c:v>3.6799999999999998E-11</c:v>
                </c:pt>
                <c:pt idx="7">
                  <c:v>3.8799999999999998E-11</c:v>
                </c:pt>
                <c:pt idx="8">
                  <c:v>7.7099999999999997E-11</c:v>
                </c:pt>
                <c:pt idx="9">
                  <c:v>7.8800000000000002E-11</c:v>
                </c:pt>
                <c:pt idx="10">
                  <c:v>1.3300000000000001E-10</c:v>
                </c:pt>
                <c:pt idx="11">
                  <c:v>1.3900000000000001E-10</c:v>
                </c:pt>
                <c:pt idx="12">
                  <c:v>2.5000000000000002E-10</c:v>
                </c:pt>
                <c:pt idx="13">
                  <c:v>2.6099999999999998E-10</c:v>
                </c:pt>
                <c:pt idx="14">
                  <c:v>3.6399999999999998E-10</c:v>
                </c:pt>
                <c:pt idx="15">
                  <c:v>3.6800000000000002E-10</c:v>
                </c:pt>
                <c:pt idx="16">
                  <c:v>6.2700000000000001E-10</c:v>
                </c:pt>
                <c:pt idx="17">
                  <c:v>6.5300000000000002E-10</c:v>
                </c:pt>
                <c:pt idx="18">
                  <c:v>1.08E-9</c:v>
                </c:pt>
                <c:pt idx="19">
                  <c:v>1.26E-9</c:v>
                </c:pt>
                <c:pt idx="20">
                  <c:v>2.5399999999999999E-9</c:v>
                </c:pt>
                <c:pt idx="21">
                  <c:v>2.1799999999999999E-9</c:v>
                </c:pt>
                <c:pt idx="22">
                  <c:v>4.1400000000000002E-9</c:v>
                </c:pt>
                <c:pt idx="23">
                  <c:v>3.7600000000000003E-9</c:v>
                </c:pt>
                <c:pt idx="24">
                  <c:v>5.28E-9</c:v>
                </c:pt>
                <c:pt idx="25">
                  <c:v>4.18E-9</c:v>
                </c:pt>
                <c:pt idx="26">
                  <c:v>5.4100000000000001E-9</c:v>
                </c:pt>
                <c:pt idx="27">
                  <c:v>9.9499999999999998E-9</c:v>
                </c:pt>
                <c:pt idx="28">
                  <c:v>1.05E-8</c:v>
                </c:pt>
              </c:numCache>
            </c:numRef>
          </c:yVal>
          <c:smooth val="0"/>
        </c:ser>
        <c:ser>
          <c:idx val="2"/>
          <c:order val="1"/>
          <c:tx>
            <c:v>H2 Outgassing from Fired SS - Baked at 300C</c:v>
          </c:tx>
          <c:spPr>
            <a:ln w="28575">
              <a:noFill/>
            </a:ln>
          </c:spPr>
          <c:trendline>
            <c:spPr>
              <a:ln w="25400">
                <a:solidFill>
                  <a:srgbClr val="92D050"/>
                </a:solidFill>
                <a:prstDash val="dash"/>
              </a:ln>
            </c:spPr>
            <c:trendlineType val="exp"/>
            <c:dispRSqr val="0"/>
            <c:dispEq val="0"/>
          </c:trendline>
          <c:xVal>
            <c:numRef>
              <c:f>Pressure!$M$13:$M$25</c:f>
              <c:numCache>
                <c:formatCode>General</c:formatCode>
                <c:ptCount val="13"/>
                <c:pt idx="1">
                  <c:v>3.3766999999999998E-3</c:v>
                </c:pt>
                <c:pt idx="2">
                  <c:v>3.0945E-3</c:v>
                </c:pt>
                <c:pt idx="3">
                  <c:v>3.0945E-3</c:v>
                </c:pt>
                <c:pt idx="4">
                  <c:v>2.8722999999999999E-3</c:v>
                </c:pt>
                <c:pt idx="5">
                  <c:v>2.8722999999999999E-3</c:v>
                </c:pt>
                <c:pt idx="6">
                  <c:v>2.6798999999999998E-3</c:v>
                </c:pt>
                <c:pt idx="7">
                  <c:v>2.5116000000000001E-3</c:v>
                </c:pt>
                <c:pt idx="8">
                  <c:v>2.3632000000000002E-3</c:v>
                </c:pt>
                <c:pt idx="9">
                  <c:v>2.2314000000000001E-3</c:v>
                </c:pt>
                <c:pt idx="10">
                  <c:v>2.1134999999999999E-3</c:v>
                </c:pt>
                <c:pt idx="11">
                  <c:v>1.9115E-3</c:v>
                </c:pt>
                <c:pt idx="12">
                  <c:v>1.8243000000000001E-3</c:v>
                </c:pt>
              </c:numCache>
            </c:numRef>
          </c:xVal>
          <c:yVal>
            <c:numRef>
              <c:f>Pressure!$N$13:$N$25</c:f>
              <c:numCache>
                <c:formatCode>0.00E+00</c:formatCode>
                <c:ptCount val="13"/>
                <c:pt idx="1">
                  <c:v>1.4819E-14</c:v>
                </c:pt>
                <c:pt idx="2">
                  <c:v>1.8935E-14</c:v>
                </c:pt>
                <c:pt idx="3">
                  <c:v>1.5994999999999999E-14</c:v>
                </c:pt>
                <c:pt idx="4">
                  <c:v>2.4226999999999999E-14</c:v>
                </c:pt>
                <c:pt idx="5">
                  <c:v>1.8464E-14</c:v>
                </c:pt>
                <c:pt idx="6">
                  <c:v>2.8813999999999998E-14</c:v>
                </c:pt>
                <c:pt idx="7">
                  <c:v>4.7278000000000002E-14</c:v>
                </c:pt>
                <c:pt idx="8">
                  <c:v>7.0682000000000001E-14</c:v>
                </c:pt>
                <c:pt idx="9">
                  <c:v>1.2114E-13</c:v>
                </c:pt>
                <c:pt idx="10">
                  <c:v>4.7161000000000005E-13</c:v>
                </c:pt>
                <c:pt idx="11">
                  <c:v>4.4456000000000004E-12</c:v>
                </c:pt>
                <c:pt idx="12">
                  <c:v>4.0574999999999996E-12</c:v>
                </c:pt>
              </c:numCache>
            </c:numRef>
          </c:yVal>
          <c:smooth val="0"/>
        </c:ser>
        <c:ser>
          <c:idx val="3"/>
          <c:order val="2"/>
          <c:tx>
            <c:v>Ferrite CMD5005 vac compatible as received</c:v>
          </c:tx>
          <c:spPr>
            <a:ln w="28575">
              <a:noFill/>
            </a:ln>
          </c:spPr>
          <c:marker>
            <c:symbol val="square"/>
            <c:size val="5"/>
            <c:spPr>
              <a:solidFill>
                <a:schemeClr val="tx1"/>
              </a:solidFill>
            </c:spPr>
          </c:marker>
          <c:trendline>
            <c:spPr>
              <a:ln w="19050">
                <a:solidFill>
                  <a:schemeClr val="tx1"/>
                </a:solidFill>
                <a:prstDash val="sysDash"/>
              </a:ln>
            </c:spPr>
            <c:trendlineType val="exp"/>
            <c:dispRSqr val="0"/>
            <c:dispEq val="0"/>
          </c:trendline>
          <c:xVal>
            <c:numRef>
              <c:f>Pressure!$H$43:$H$48</c:f>
              <c:numCache>
                <c:formatCode>General</c:formatCode>
                <c:ptCount val="6"/>
                <c:pt idx="0">
                  <c:v>3.3003300330033004E-3</c:v>
                </c:pt>
                <c:pt idx="1">
                  <c:v>3.0959752321981426E-3</c:v>
                </c:pt>
                <c:pt idx="2">
                  <c:v>2.6809651474530832E-3</c:v>
                </c:pt>
                <c:pt idx="3">
                  <c:v>2.3640661938534278E-3</c:v>
                </c:pt>
                <c:pt idx="4">
                  <c:v>2.1141649048625794E-3</c:v>
                </c:pt>
                <c:pt idx="5">
                  <c:v>1.9120458891013384E-3</c:v>
                </c:pt>
              </c:numCache>
            </c:numRef>
          </c:xVal>
          <c:yVal>
            <c:numRef>
              <c:f>Pressure!$I$43:$I$48</c:f>
              <c:numCache>
                <c:formatCode>0.00E+00</c:formatCode>
                <c:ptCount val="6"/>
                <c:pt idx="0">
                  <c:v>6.1991052631578949E-12</c:v>
                </c:pt>
                <c:pt idx="1">
                  <c:v>6.2947368421052618E-11</c:v>
                </c:pt>
                <c:pt idx="2">
                  <c:v>1.5788894736842105E-10</c:v>
                </c:pt>
                <c:pt idx="3">
                  <c:v>2.8601105263157891E-10</c:v>
                </c:pt>
                <c:pt idx="4">
                  <c:v>4.8178947368421051E-10</c:v>
                </c:pt>
                <c:pt idx="5">
                  <c:v>8.0742105263157887E-10</c:v>
                </c:pt>
              </c:numCache>
            </c:numRef>
          </c:yVal>
          <c:smooth val="0"/>
        </c:ser>
        <c:ser>
          <c:idx val="4"/>
          <c:order val="3"/>
          <c:tx>
            <c:v>Ferrite disk MKI as received</c:v>
          </c:tx>
          <c:spPr>
            <a:ln w="28575">
              <a:noFill/>
            </a:ln>
          </c:spPr>
          <c:marker>
            <c:symbol val="triangle"/>
            <c:size val="7"/>
          </c:marker>
          <c:trendline>
            <c:spPr>
              <a:ln w="22225">
                <a:solidFill>
                  <a:schemeClr val="accent5"/>
                </a:solidFill>
                <a:prstDash val="dashDot"/>
              </a:ln>
            </c:spPr>
            <c:trendlineType val="exp"/>
            <c:dispRSqr val="0"/>
            <c:dispEq val="0"/>
          </c:trendline>
          <c:xVal>
            <c:numRef>
              <c:f>Pressure!$G$54:$G$59</c:f>
              <c:numCache>
                <c:formatCode>General</c:formatCode>
                <c:ptCount val="6"/>
                <c:pt idx="0">
                  <c:v>3.3003300330033004E-3</c:v>
                </c:pt>
                <c:pt idx="1">
                  <c:v>3.0959752321981426E-3</c:v>
                </c:pt>
                <c:pt idx="2">
                  <c:v>2.6809651474530832E-3</c:v>
                </c:pt>
                <c:pt idx="3">
                  <c:v>2.3640661938534278E-3</c:v>
                </c:pt>
                <c:pt idx="4">
                  <c:v>2.1141649048625794E-3</c:v>
                </c:pt>
                <c:pt idx="5">
                  <c:v>1.9120458891013384E-3</c:v>
                </c:pt>
              </c:numCache>
            </c:numRef>
          </c:xVal>
          <c:yVal>
            <c:numRef>
              <c:f>Pressure!$H$54:$H$59</c:f>
              <c:numCache>
                <c:formatCode>General</c:formatCode>
                <c:ptCount val="6"/>
                <c:pt idx="0">
                  <c:v>1.5852941176470592E-12</c:v>
                </c:pt>
                <c:pt idx="1">
                  <c:v>2.4911764705882349E-12</c:v>
                </c:pt>
                <c:pt idx="2">
                  <c:v>1.2682352941176471E-11</c:v>
                </c:pt>
                <c:pt idx="3">
                  <c:v>5.5485294117647053E-11</c:v>
                </c:pt>
                <c:pt idx="4">
                  <c:v>2.4345588235294121E-10</c:v>
                </c:pt>
                <c:pt idx="5">
                  <c:v>3.4763235294117642E-9</c:v>
                </c:pt>
              </c:numCache>
            </c:numRef>
          </c:yVal>
          <c:smooth val="0"/>
        </c:ser>
        <c:ser>
          <c:idx val="6"/>
          <c:order val="4"/>
          <c:tx>
            <c:v>Ferrite TT2-111R after TT 400C air and TT 400C vac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7030A0"/>
              </a:solidFill>
            </c:spPr>
          </c:marker>
          <c:trendline>
            <c:spPr>
              <a:ln w="19050">
                <a:solidFill>
                  <a:srgbClr val="7030A0"/>
                </a:solidFill>
                <a:prstDash val="dashDot"/>
              </a:ln>
            </c:spPr>
            <c:trendlineType val="exp"/>
            <c:dispRSqr val="0"/>
            <c:dispEq val="0"/>
          </c:trendline>
          <c:xVal>
            <c:numRef>
              <c:f>Pressure!$B$64:$B$73</c:f>
              <c:numCache>
                <c:formatCode>General</c:formatCode>
                <c:ptCount val="10"/>
                <c:pt idx="0">
                  <c:v>3.3557046979865771E-3</c:v>
                </c:pt>
                <c:pt idx="1">
                  <c:v>3.0959752321981426E-3</c:v>
                </c:pt>
                <c:pt idx="2">
                  <c:v>3.0959752321981426E-3</c:v>
                </c:pt>
                <c:pt idx="3">
                  <c:v>2.6809651474530832E-3</c:v>
                </c:pt>
                <c:pt idx="4">
                  <c:v>2.6809651474530832E-3</c:v>
                </c:pt>
                <c:pt idx="5">
                  <c:v>2.3640661938534278E-3</c:v>
                </c:pt>
                <c:pt idx="6">
                  <c:v>2.3640661938534278E-3</c:v>
                </c:pt>
                <c:pt idx="7">
                  <c:v>2.1141649048625794E-3</c:v>
                </c:pt>
                <c:pt idx="8">
                  <c:v>1.9120458891013384E-3</c:v>
                </c:pt>
                <c:pt idx="9">
                  <c:v>1.9120458891013384E-3</c:v>
                </c:pt>
              </c:numCache>
            </c:numRef>
          </c:xVal>
          <c:yVal>
            <c:numRef>
              <c:f>Pressure!$C$64:$C$73</c:f>
              <c:numCache>
                <c:formatCode>0.00E+00</c:formatCode>
                <c:ptCount val="10"/>
                <c:pt idx="0">
                  <c:v>5.0000000000000002E-11</c:v>
                </c:pt>
                <c:pt idx="1">
                  <c:v>1.4704549182470537E-10</c:v>
                </c:pt>
                <c:pt idx="2">
                  <c:v>1.2471317167942737E-10</c:v>
                </c:pt>
                <c:pt idx="3">
                  <c:v>5.137014538151967E-10</c:v>
                </c:pt>
                <c:pt idx="4">
                  <c:v>3.1309117952619217E-10</c:v>
                </c:pt>
                <c:pt idx="5">
                  <c:v>7.9863111166201248E-10</c:v>
                </c:pt>
                <c:pt idx="6">
                  <c:v>8.6242957057363294E-10</c:v>
                </c:pt>
                <c:pt idx="7">
                  <c:v>3.5834189559449132E-9</c:v>
                </c:pt>
                <c:pt idx="8">
                  <c:v>1.1556216148583598E-8</c:v>
                </c:pt>
                <c:pt idx="9">
                  <c:v>1.1412037386374501E-8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6776832"/>
        <c:axId val="106791296"/>
      </c:scatterChart>
      <c:valAx>
        <c:axId val="106776832"/>
        <c:scaling>
          <c:orientation val="minMax"/>
          <c:max val="3.5000000000000087E-3"/>
          <c:min val="1.5000000000000037E-3"/>
        </c:scaling>
        <c:delete val="0"/>
        <c:axPos val="b"/>
        <c:title>
          <c:tx>
            <c:rich>
              <a:bodyPr/>
              <a:lstStyle/>
              <a:p>
                <a:pPr>
                  <a:defRPr sz="400"/>
                </a:pPr>
                <a:r>
                  <a:rPr lang="en-US" sz="1000" b="1" i="0" baseline="0">
                    <a:effectLst/>
                  </a:rPr>
                  <a:t>1/T  [1/K]</a:t>
                </a:r>
                <a:endParaRPr lang="en-GB" sz="4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in"/>
        <c:minorTickMark val="in"/>
        <c:tickLblPos val="nextTo"/>
        <c:spPr>
          <a:ln>
            <a:solidFill>
              <a:schemeClr val="tx1"/>
            </a:solidFill>
          </a:ln>
        </c:spPr>
        <c:crossAx val="106791296"/>
        <c:crossesAt val="1.0000000000000129E-15"/>
        <c:crossBetween val="midCat"/>
      </c:valAx>
      <c:valAx>
        <c:axId val="106791296"/>
        <c:scaling>
          <c:logBase val="10"/>
          <c:orientation val="minMax"/>
          <c:max val="1.0000000000000064E-7"/>
          <c:min val="1.0000000000000107E-12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600"/>
                </a:pPr>
                <a:r>
                  <a:rPr lang="en-US" sz="1100" b="1" i="0" baseline="0">
                    <a:effectLst/>
                  </a:rPr>
                  <a:t>Total Degassing [mbar·L/s·cm</a:t>
                </a:r>
                <a:r>
                  <a:rPr lang="en-US" sz="1100" b="1" i="0" baseline="30000">
                    <a:effectLst/>
                  </a:rPr>
                  <a:t>2</a:t>
                </a:r>
                <a:r>
                  <a:rPr lang="en-US" sz="1100" b="1" i="0" baseline="0">
                    <a:effectLst/>
                  </a:rPr>
                  <a:t>]</a:t>
                </a:r>
                <a:endParaRPr lang="en-GB" sz="600">
                  <a:effectLst/>
                </a:endParaRPr>
              </a:p>
            </c:rich>
          </c:tx>
          <c:layout>
            <c:manualLayout>
              <c:xMode val="edge"/>
              <c:yMode val="edge"/>
              <c:x val="2.5448308452594402E-2"/>
              <c:y val="0.27559889927888387"/>
            </c:manualLayout>
          </c:layout>
          <c:overlay val="0"/>
        </c:title>
        <c:numFmt formatCode="0.00E+00" sourceLinked="1"/>
        <c:majorTickMark val="in"/>
        <c:minorTickMark val="in"/>
        <c:tickLblPos val="nextTo"/>
        <c:spPr>
          <a:ln>
            <a:solidFill>
              <a:schemeClr val="tx1"/>
            </a:solidFill>
          </a:ln>
        </c:spPr>
        <c:crossAx val="106776832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ayout>
        <c:manualLayout>
          <c:xMode val="edge"/>
          <c:yMode val="edge"/>
          <c:x val="0.80666664732136961"/>
          <c:y val="9.4524417621740076E-2"/>
          <c:w val="0.18311065284251732"/>
          <c:h val="0.29325598512581724"/>
        </c:manualLayout>
      </c:layout>
      <c:overlay val="0"/>
      <c:spPr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c:spPr>
      <c:txPr>
        <a:bodyPr/>
        <a:lstStyle/>
        <a:p>
          <a:pPr>
            <a:defRPr sz="80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0.60025</cdr:x>
      <cdr:y>0.35705</cdr:y>
    </cdr:from>
    <cdr:to>
      <cdr:x>0.68595</cdr:x>
      <cdr:y>0.4574</cdr:y>
    </cdr:to>
    <cdr:grpSp>
      <cdr:nvGrpSpPr>
        <cdr:cNvPr id="2" name="Group 1"/>
        <cdr:cNvGrpSpPr/>
      </cdr:nvGrpSpPr>
      <cdr:grpSpPr>
        <a:xfrm xmlns:a="http://schemas.openxmlformats.org/drawingml/2006/main">
          <a:off x="5343472" y="1944217"/>
          <a:ext cx="762908" cy="546428"/>
          <a:chOff x="7077000" y="-3603204"/>
          <a:chExt cx="456719" cy="914821"/>
        </a:xfrm>
      </cdr:grpSpPr>
      <cdr:sp macro="" textlink="">
        <cdr:nvSpPr>
          <cdr:cNvPr id="3" name="Right Arrow 2"/>
          <cdr:cNvSpPr/>
        </cdr:nvSpPr>
        <cdr:spPr>
          <a:xfrm xmlns:a="http://schemas.openxmlformats.org/drawingml/2006/main" rot="16200000">
            <a:off x="6681947" y="-3208151"/>
            <a:ext cx="914821" cy="124716"/>
          </a:xfrm>
          <a:prstGeom xmlns:a="http://schemas.openxmlformats.org/drawingml/2006/main" prst="rightArrow">
            <a:avLst/>
          </a:prstGeom>
        </cdr:spPr>
        <cdr:style>
          <a:lnRef xmlns:a="http://schemas.openxmlformats.org/drawingml/2006/main" idx="2">
            <a:schemeClr val="accent2">
              <a:shade val="50000"/>
            </a:schemeClr>
          </a:lnRef>
          <a:fillRef xmlns:a="http://schemas.openxmlformats.org/drawingml/2006/main" idx="1">
            <a:schemeClr val="accent2"/>
          </a:fillRef>
          <a:effectRef xmlns:a="http://schemas.openxmlformats.org/drawingml/2006/main" idx="0">
            <a:schemeClr val="accent2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rtlCol="0" anchor="ctr"/>
          <a:lstStyle xmlns:a="http://schemas.openxmlformats.org/drawingml/2006/main"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endParaRPr lang="en-GB"/>
          </a:p>
        </cdr:txBody>
      </cdr:sp>
      <cdr:sp macro="" textlink="">
        <cdr:nvSpPr>
          <cdr:cNvPr id="4" name="TextBox 21"/>
          <cdr:cNvSpPr txBox="1"/>
        </cdr:nvSpPr>
        <cdr:spPr>
          <a:xfrm xmlns:a="http://schemas.openxmlformats.org/drawingml/2006/main">
            <a:off x="7201709" y="-3362098"/>
            <a:ext cx="332010" cy="566789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txBody>
          <a:bodyPr xmlns:a="http://schemas.openxmlformats.org/drawingml/2006/main" wrap="square" rtlCol="0">
            <a:spAutoFit/>
          </a:bodyPr>
          <a:lstStyle xmlns:a="http://schemas.openxmlformats.org/drawingml/2006/main"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fr-CH" sz="1600" dirty="0" smtClean="0"/>
              <a:t>X10</a:t>
            </a:r>
            <a:endParaRPr lang="en-GB" sz="1600" dirty="0"/>
          </a:p>
        </cdr:txBody>
      </cdr:sp>
    </cdr:grpSp>
  </cdr:relSizeAnchor>
  <cdr:relSizeAnchor xmlns:cdr="http://schemas.openxmlformats.org/drawingml/2006/chartDrawing">
    <cdr:from>
      <cdr:x>0.68595</cdr:x>
      <cdr:y>0.46284</cdr:y>
    </cdr:from>
    <cdr:to>
      <cdr:x>0.74438</cdr:x>
      <cdr:y>0.51936</cdr:y>
    </cdr:to>
    <cdr:grpSp>
      <cdr:nvGrpSpPr>
        <cdr:cNvPr id="5" name="Group 4"/>
        <cdr:cNvGrpSpPr/>
      </cdr:nvGrpSpPr>
      <cdr:grpSpPr>
        <a:xfrm xmlns:a="http://schemas.openxmlformats.org/drawingml/2006/main">
          <a:off x="6106380" y="2520267"/>
          <a:ext cx="520149" cy="307765"/>
          <a:chOff x="8114786" y="-11702554"/>
          <a:chExt cx="248554" cy="788727"/>
        </a:xfrm>
      </cdr:grpSpPr>
      <cdr:sp macro="" textlink="">
        <cdr:nvSpPr>
          <cdr:cNvPr id="6" name="Right Arrow 5"/>
          <cdr:cNvSpPr/>
        </cdr:nvSpPr>
        <cdr:spPr>
          <a:xfrm xmlns:a="http://schemas.openxmlformats.org/drawingml/2006/main" rot="16200000">
            <a:off x="7766372" y="-11354137"/>
            <a:ext cx="738117" cy="41290"/>
          </a:xfrm>
          <a:prstGeom xmlns:a="http://schemas.openxmlformats.org/drawingml/2006/main" prst="rightArrow">
            <a:avLst/>
          </a:prstGeom>
        </cdr:spPr>
        <cdr:style>
          <a:lnRef xmlns:a="http://schemas.openxmlformats.org/drawingml/2006/main" idx="2">
            <a:schemeClr val="accent6">
              <a:shade val="50000"/>
            </a:schemeClr>
          </a:lnRef>
          <a:fillRef xmlns:a="http://schemas.openxmlformats.org/drawingml/2006/main" idx="1">
            <a:schemeClr val="accent6"/>
          </a:fillRef>
          <a:effectRef xmlns:a="http://schemas.openxmlformats.org/drawingml/2006/main" idx="0">
            <a:schemeClr val="accent6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rtlCol="0" anchor="ctr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endParaRPr lang="en-GB"/>
          </a:p>
        </cdr:txBody>
      </cdr:sp>
      <cdr:sp macro="" textlink="">
        <cdr:nvSpPr>
          <cdr:cNvPr id="7" name="TextBox 21"/>
          <cdr:cNvSpPr txBox="1"/>
        </cdr:nvSpPr>
        <cdr:spPr>
          <a:xfrm xmlns:a="http://schemas.openxmlformats.org/drawingml/2006/main">
            <a:off x="8128329" y="-11702554"/>
            <a:ext cx="235011" cy="788727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txBody>
          <a:bodyPr xmlns:a="http://schemas.openxmlformats.org/drawingml/2006/main" wrap="square" rtlCol="0">
            <a:spAutoFit/>
          </a:bodyPr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fr-CH" sz="1400" dirty="0" smtClean="0"/>
              <a:t>X2</a:t>
            </a:r>
            <a:endParaRPr lang="en-GB" sz="1400" dirty="0"/>
          </a:p>
        </cdr:txBody>
      </cdr:sp>
    </cdr:grpSp>
  </cdr:relSizeAnchor>
  <cdr:relSizeAnchor xmlns:cdr="http://schemas.openxmlformats.org/drawingml/2006/chartDrawing">
    <cdr:from>
      <cdr:x>0.6083</cdr:x>
      <cdr:y>0.3306</cdr:y>
    </cdr:from>
    <cdr:to>
      <cdr:x>0.68595</cdr:x>
      <cdr:y>0.35176</cdr:y>
    </cdr:to>
    <cdr:sp macro="" textlink="">
      <cdr:nvSpPr>
        <cdr:cNvPr id="11" name="Right Arrow 10"/>
        <cdr:cNvSpPr/>
      </cdr:nvSpPr>
      <cdr:spPr>
        <a:xfrm xmlns:a="http://schemas.openxmlformats.org/drawingml/2006/main" rot="10800000">
          <a:off x="5415108" y="1800200"/>
          <a:ext cx="691276" cy="115216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6">
            <a:shade val="50000"/>
          </a:schemeClr>
        </a:lnRef>
        <a:fillRef xmlns:a="http://schemas.openxmlformats.org/drawingml/2006/main" idx="1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GB"/>
        </a:p>
      </cdr:txBody>
    </cdr:sp>
  </cdr:relSizeAnchor>
  <cdr:relSizeAnchor xmlns:cdr="http://schemas.openxmlformats.org/drawingml/2006/chartDrawing">
    <cdr:from>
      <cdr:x>0.40611</cdr:x>
      <cdr:y>0.31738</cdr:y>
    </cdr:from>
    <cdr:to>
      <cdr:x>0.60501</cdr:x>
      <cdr:y>0.35705</cdr:y>
    </cdr:to>
    <cdr:sp macro="" textlink="">
      <cdr:nvSpPr>
        <cdr:cNvPr id="12" name="Right Arrow 11"/>
        <cdr:cNvSpPr/>
      </cdr:nvSpPr>
      <cdr:spPr>
        <a:xfrm xmlns:a="http://schemas.openxmlformats.org/drawingml/2006/main" rot="10800000">
          <a:off x="3615261" y="1728191"/>
          <a:ext cx="1770576" cy="216024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GB"/>
        </a:p>
      </cdr:txBody>
    </cdr:sp>
  </cdr:relSizeAnchor>
  <cdr:relSizeAnchor xmlns:cdr="http://schemas.openxmlformats.org/drawingml/2006/chartDrawing">
    <cdr:from>
      <cdr:x>0.26051</cdr:x>
      <cdr:y>0.09257</cdr:y>
    </cdr:from>
    <cdr:to>
      <cdr:x>0.26051</cdr:x>
      <cdr:y>0.767</cdr:y>
    </cdr:to>
    <cdr:cxnSp macro="">
      <cdr:nvCxnSpPr>
        <cdr:cNvPr id="14" name="Straight Connector 13"/>
        <cdr:cNvCxnSpPr/>
      </cdr:nvCxnSpPr>
      <cdr:spPr>
        <a:xfrm xmlns:a="http://schemas.openxmlformats.org/drawingml/2006/main">
          <a:off x="2319117" y="504056"/>
          <a:ext cx="0" cy="367240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0.32523</cdr:x>
      <cdr:y>0.09257</cdr:y>
    </cdr:from>
    <cdr:to>
      <cdr:x>0.32523</cdr:x>
      <cdr:y>0.75377</cdr:y>
    </cdr:to>
    <cdr:cxnSp macro="">
      <cdr:nvCxnSpPr>
        <cdr:cNvPr id="15" name="Straight Connector 14"/>
        <cdr:cNvCxnSpPr/>
      </cdr:nvCxnSpPr>
      <cdr:spPr>
        <a:xfrm xmlns:a="http://schemas.openxmlformats.org/drawingml/2006/main">
          <a:off x="2895181" y="504056"/>
          <a:ext cx="0" cy="36004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0.487</cdr:x>
      <cdr:y>0.09257</cdr:y>
    </cdr:from>
    <cdr:to>
      <cdr:x>0.487</cdr:x>
      <cdr:y>0.75377</cdr:y>
    </cdr:to>
    <cdr:cxnSp macro="">
      <cdr:nvCxnSpPr>
        <cdr:cNvPr id="17" name="Straight Connector 16"/>
        <cdr:cNvCxnSpPr/>
      </cdr:nvCxnSpPr>
      <cdr:spPr>
        <a:xfrm xmlns:a="http://schemas.openxmlformats.org/drawingml/2006/main">
          <a:off x="4335341" y="504056"/>
          <a:ext cx="0" cy="36004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0.39812</cdr:x>
      <cdr:y>0.09257</cdr:y>
    </cdr:from>
    <cdr:to>
      <cdr:x>0.39812</cdr:x>
      <cdr:y>0.75377</cdr:y>
    </cdr:to>
    <cdr:cxnSp macro="">
      <cdr:nvCxnSpPr>
        <cdr:cNvPr id="18" name="Straight Connector 17"/>
        <cdr:cNvCxnSpPr/>
      </cdr:nvCxnSpPr>
      <cdr:spPr>
        <a:xfrm xmlns:a="http://schemas.openxmlformats.org/drawingml/2006/main">
          <a:off x="3544082" y="504056"/>
          <a:ext cx="0" cy="36004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0.60834</cdr:x>
      <cdr:y>0.09257</cdr:y>
    </cdr:from>
    <cdr:to>
      <cdr:x>0.60834</cdr:x>
      <cdr:y>0.75377</cdr:y>
    </cdr:to>
    <cdr:cxnSp macro="">
      <cdr:nvCxnSpPr>
        <cdr:cNvPr id="19" name="Straight Connector 18"/>
        <cdr:cNvCxnSpPr/>
      </cdr:nvCxnSpPr>
      <cdr:spPr>
        <a:xfrm xmlns:a="http://schemas.openxmlformats.org/drawingml/2006/main">
          <a:off x="5415461" y="504056"/>
          <a:ext cx="0" cy="36004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0.68407</cdr:x>
      <cdr:y>0.09257</cdr:y>
    </cdr:from>
    <cdr:to>
      <cdr:x>0.68407</cdr:x>
      <cdr:y>0.75377</cdr:y>
    </cdr:to>
    <cdr:cxnSp macro="">
      <cdr:nvCxnSpPr>
        <cdr:cNvPr id="20" name="Straight Connector 19"/>
        <cdr:cNvCxnSpPr/>
      </cdr:nvCxnSpPr>
      <cdr:spPr>
        <a:xfrm xmlns:a="http://schemas.openxmlformats.org/drawingml/2006/main">
          <a:off x="6089655" y="504056"/>
          <a:ext cx="0" cy="36004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A5DC-D110-4A96-B93D-F47D7768153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52F4-77AE-4D98-B872-B29D0F3CD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467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A5DC-D110-4A96-B93D-F47D7768153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52F4-77AE-4D98-B872-B29D0F3CD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331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A5DC-D110-4A96-B93D-F47D7768153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52F4-77AE-4D98-B872-B29D0F3CD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487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A5DC-D110-4A96-B93D-F47D7768153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52F4-77AE-4D98-B872-B29D0F3CD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32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A5DC-D110-4A96-B93D-F47D7768153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52F4-77AE-4D98-B872-B29D0F3CD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825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A5DC-D110-4A96-B93D-F47D7768153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52F4-77AE-4D98-B872-B29D0F3CD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66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A5DC-D110-4A96-B93D-F47D7768153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52F4-77AE-4D98-B872-B29D0F3CD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410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A5DC-D110-4A96-B93D-F47D7768153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52F4-77AE-4D98-B872-B29D0F3CD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7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A5DC-D110-4A96-B93D-F47D7768153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52F4-77AE-4D98-B872-B29D0F3CD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569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A5DC-D110-4A96-B93D-F47D7768153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52F4-77AE-4D98-B872-B29D0F3CD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014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A5DC-D110-4A96-B93D-F47D7768153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52F4-77AE-4D98-B872-B29D0F3CD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459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5A5DC-D110-4A96-B93D-F47D7768153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B52F4-77AE-4D98-B872-B29D0F3CD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45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532257" y="1556792"/>
            <a:ext cx="8229600" cy="2948533"/>
          </a:xfrm>
        </p:spPr>
        <p:txBody>
          <a:bodyPr>
            <a:normAutofit fontScale="90000"/>
          </a:bodyPr>
          <a:lstStyle/>
          <a:p>
            <a:r>
              <a:rPr lang="fr-CH" dirty="0" smtClean="0"/>
              <a:t>Ferrite </a:t>
            </a:r>
            <a:r>
              <a:rPr lang="fr-CH" dirty="0" err="1" smtClean="0"/>
              <a:t>outgassing</a:t>
            </a:r>
            <a:r>
              <a:rPr lang="fr-CH" dirty="0" smtClean="0"/>
              <a:t> </a:t>
            </a:r>
            <a:r>
              <a:rPr lang="fr-CH" dirty="0" err="1"/>
              <a:t>results</a:t>
            </a:r>
            <a:r>
              <a:rPr lang="fr-CH" dirty="0" smtClean="0"/>
              <a:t/>
            </a:r>
            <a:br>
              <a:rPr lang="fr-CH" dirty="0" smtClean="0"/>
            </a:br>
            <a:r>
              <a:rPr lang="fr-CH" dirty="0" smtClean="0"/>
              <a:t/>
            </a:r>
            <a:br>
              <a:rPr lang="fr-CH" dirty="0" smtClean="0"/>
            </a:br>
            <a:r>
              <a:rPr lang="fr-CH" sz="2000" dirty="0" smtClean="0"/>
              <a:t>G. </a:t>
            </a:r>
            <a:r>
              <a:rPr lang="fr-CH" sz="2000" dirty="0" err="1" smtClean="0"/>
              <a:t>Cattenoz</a:t>
            </a:r>
            <a:r>
              <a:rPr lang="fr-CH" sz="2000" dirty="0" smtClean="0"/>
              <a:t> </a:t>
            </a:r>
            <a:br>
              <a:rPr lang="fr-CH" sz="2000" dirty="0" smtClean="0"/>
            </a:br>
            <a:r>
              <a:rPr lang="fr-CH" sz="2000" dirty="0" smtClean="0"/>
              <a:t>CWG 01-10-2012</a:t>
            </a:r>
            <a:r>
              <a:rPr lang="fr-CH" sz="1600" dirty="0" smtClean="0"/>
              <a:t/>
            </a:r>
            <a:br>
              <a:rPr lang="fr-CH" sz="1600" dirty="0" smtClean="0"/>
            </a:br>
            <a:r>
              <a:rPr lang="fr-CH" sz="1600" dirty="0" smtClean="0"/>
              <a:t/>
            </a:r>
            <a:br>
              <a:rPr lang="fr-CH" sz="1600" dirty="0" smtClean="0"/>
            </a:br>
            <a:r>
              <a:rPr lang="fr-CH" sz="1600" dirty="0" smtClean="0"/>
              <a:t/>
            </a:r>
            <a:br>
              <a:rPr lang="fr-CH" sz="1600" dirty="0" smtClean="0"/>
            </a:br>
            <a:r>
              <a:rPr lang="fr-CH" sz="1600" dirty="0" smtClean="0"/>
              <a:t>Vincent Baglin, Giulia Lanza, </a:t>
            </a:r>
            <a:r>
              <a:rPr lang="fr-CH" sz="1600" smtClean="0"/>
              <a:t>Giuseppe Bregliozzi</a:t>
            </a:r>
            <a:r>
              <a:rPr lang="fr-CH" sz="1600" dirty="0" smtClean="0"/>
              <a:t>.</a:t>
            </a:r>
            <a:r>
              <a:rPr lang="fr-CH" dirty="0" smtClean="0"/>
              <a:t/>
            </a:r>
            <a:br>
              <a:rPr lang="fr-CH" dirty="0" smtClean="0"/>
            </a:br>
            <a:endParaRPr lang="en-GB" sz="1800" dirty="0" smtClean="0"/>
          </a:p>
        </p:txBody>
      </p:sp>
      <p:pic>
        <p:nvPicPr>
          <p:cNvPr id="2052" name="Picture 25" descr="Z:\JIMENEZ\Pictures Vacuum Group\Logo\New Picture (5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573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1299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25" descr="Z:\JIMENEZ\Pictures Vacuum Group\Logo\New Picture (5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573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57325" y="274638"/>
            <a:ext cx="6696076" cy="121014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Outgassing results – Residual Gas Analysis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68" b="3161"/>
          <a:stretch/>
        </p:blipFill>
        <p:spPr bwMode="auto">
          <a:xfrm>
            <a:off x="1460378" y="1838529"/>
            <a:ext cx="5160873" cy="38515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732240" y="3356992"/>
            <a:ext cx="208823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dirty="0" smtClean="0"/>
              <a:t>No contamination visible up to mass 100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339752" y="1916832"/>
            <a:ext cx="4032448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sz="1200" dirty="0" smtClean="0"/>
              <a:t>RGA scan of ferrite TT2-111R, 48h </a:t>
            </a:r>
            <a:r>
              <a:rPr lang="fr-CH" sz="1200" dirty="0" err="1" smtClean="0"/>
              <a:t>after</a:t>
            </a:r>
            <a:r>
              <a:rPr lang="fr-CH" sz="1200" dirty="0" smtClean="0"/>
              <a:t> </a:t>
            </a:r>
            <a:r>
              <a:rPr lang="fr-CH" sz="1200" dirty="0" err="1" smtClean="0"/>
              <a:t>bake</a:t>
            </a:r>
            <a:r>
              <a:rPr lang="fr-CH" sz="1200" dirty="0" smtClean="0"/>
              <a:t> out, SEM 1400V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26478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25" descr="Z:\JIMENEZ\Pictures Vacuum Group\Logo\New Picture (5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573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Conclusion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Estimated outgassing </a:t>
            </a:r>
            <a:r>
              <a:rPr lang="en-US" sz="1800" dirty="0"/>
              <a:t>flow of one TCTP collimator (</a:t>
            </a:r>
            <a:r>
              <a:rPr lang="en-US" sz="1800" dirty="0">
                <a:sym typeface="Wingdings" pitchFamily="2" charset="2"/>
              </a:rPr>
              <a:t>9</a:t>
            </a:r>
            <a:r>
              <a:rPr lang="en-US" sz="1800" dirty="0"/>
              <a:t>∙10</a:t>
            </a:r>
            <a:r>
              <a:rPr lang="en-US" sz="1800" baseline="30000" dirty="0"/>
              <a:t>-8 </a:t>
            </a:r>
            <a:r>
              <a:rPr lang="en-US" sz="1800" dirty="0" err="1">
                <a:sym typeface="Wingdings" pitchFamily="2" charset="2"/>
              </a:rPr>
              <a:t>mbar.l</a:t>
            </a:r>
            <a:r>
              <a:rPr lang="en-US" sz="1800" dirty="0">
                <a:sym typeface="Wingdings" pitchFamily="2" charset="2"/>
              </a:rPr>
              <a:t>/s)</a:t>
            </a:r>
            <a:r>
              <a:rPr lang="en-US" sz="1800" dirty="0"/>
              <a:t> is already very close to specified limit (</a:t>
            </a:r>
            <a:r>
              <a:rPr lang="en-US" sz="1800" dirty="0">
                <a:sym typeface="Wingdings" pitchFamily="2" charset="2"/>
              </a:rPr>
              <a:t>1</a:t>
            </a:r>
            <a:r>
              <a:rPr lang="en-US" sz="1800" dirty="0"/>
              <a:t>∙10</a:t>
            </a:r>
            <a:r>
              <a:rPr lang="en-US" sz="1800" baseline="30000" dirty="0"/>
              <a:t>-7 </a:t>
            </a:r>
            <a:r>
              <a:rPr lang="en-US" sz="1800" dirty="0" err="1">
                <a:sym typeface="Wingdings" pitchFamily="2" charset="2"/>
              </a:rPr>
              <a:t>mbar.l</a:t>
            </a:r>
            <a:r>
              <a:rPr lang="en-US" sz="1800" dirty="0">
                <a:sym typeface="Wingdings" pitchFamily="2" charset="2"/>
              </a:rPr>
              <a:t>/s</a:t>
            </a:r>
            <a:r>
              <a:rPr lang="en-US" sz="1800" dirty="0" smtClean="0">
                <a:sym typeface="Wingdings" pitchFamily="2" charset="2"/>
              </a:rPr>
              <a:t>)</a:t>
            </a:r>
            <a:endParaRPr lang="en-US" sz="1800" dirty="0" smtClean="0"/>
          </a:p>
          <a:p>
            <a:r>
              <a:rPr lang="en-US" sz="1800" dirty="0" smtClean="0"/>
              <a:t>Should temperature increases from RT to 50°C, outgassed flow is doubled.</a:t>
            </a:r>
          </a:p>
          <a:p>
            <a:r>
              <a:rPr lang="en-US" sz="1800" dirty="0" smtClean="0"/>
              <a:t>Should temperature </a:t>
            </a:r>
            <a:r>
              <a:rPr lang="en-US" sz="1800" dirty="0"/>
              <a:t>increases from </a:t>
            </a:r>
            <a:r>
              <a:rPr lang="en-US" sz="1800" dirty="0" smtClean="0"/>
              <a:t>50°C to 100°C, </a:t>
            </a:r>
            <a:r>
              <a:rPr lang="en-US" sz="1800" dirty="0"/>
              <a:t>outgassed flow </a:t>
            </a:r>
            <a:r>
              <a:rPr lang="en-US" sz="1800" dirty="0" smtClean="0"/>
              <a:t>increase by factor 10.</a:t>
            </a:r>
          </a:p>
          <a:p>
            <a:r>
              <a:rPr lang="en-US" sz="1800" dirty="0" smtClean="0"/>
              <a:t>RGA analysis shows no contamination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>
                <a:sym typeface="Wingdings" pitchFamily="2" charset="2"/>
              </a:rPr>
              <a:t></a:t>
            </a:r>
            <a:r>
              <a:rPr lang="en-US" sz="1800" dirty="0" smtClean="0"/>
              <a:t>The present solution does not present any safety margin in order to remain within the LHC vacuum specification should the ferrite temperature increase.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u="sng" dirty="0" smtClean="0"/>
              <a:t>VSC proposal</a:t>
            </a:r>
            <a:r>
              <a:rPr lang="en-US" sz="1800" dirty="0" smtClean="0"/>
              <a:t>: Vacuum test of ferrite with increased thermal treatment temperature.</a:t>
            </a:r>
          </a:p>
        </p:txBody>
      </p:sp>
    </p:spTree>
    <p:extLst>
      <p:ext uri="{BB962C8B-B14F-4D97-AF65-F5344CB8AC3E}">
        <p14:creationId xmlns:p14="http://schemas.microsoft.com/office/powerpoint/2010/main" val="148756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25" descr="Z:\JIMENEZ\Pictures Vacuum Group\Logo\New Picture (5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573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3200" dirty="0" smtClean="0"/>
              <a:t>OUTLINE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Vacuum baseline for LHC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Overview of vacuum validation test 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TCTP new features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Thermal outgassing results of ferrites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Estimated outgassing flow of a TCTP collimator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Conclusion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5394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25" descr="Z:\JIMENEZ\Pictures Vacuum Group\Logo\New Picture (5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573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Vacuum </a:t>
            </a:r>
            <a:r>
              <a:rPr lang="en-US" sz="3200" dirty="0" smtClean="0"/>
              <a:t>baseline </a:t>
            </a:r>
            <a:r>
              <a:rPr lang="en-US" sz="3200" dirty="0"/>
              <a:t>for LHC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“Vacuum requirements for the LHC Collimators”, M. Jimenez, EDMS 428155</a:t>
            </a:r>
          </a:p>
          <a:p>
            <a:pPr>
              <a:buNone/>
            </a:pPr>
            <a:r>
              <a:rPr lang="en-US" sz="2000" dirty="0" smtClean="0"/>
              <a:t>	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UHV cleaned according to CERN specification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Thermal treatment/vacuum firing of material (ex ferrite, CFC, tungsten) 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Material to follow bake out at 250°C for 24h00 (48h00 for collimator)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Specific material outgassing flow rate  ≈ 10</a:t>
            </a:r>
            <a:r>
              <a:rPr lang="en-US" sz="2000" baseline="30000" dirty="0" smtClean="0"/>
              <a:t>-12</a:t>
            </a:r>
            <a:r>
              <a:rPr lang="en-US" sz="2000" dirty="0" smtClean="0"/>
              <a:t> </a:t>
            </a:r>
            <a:r>
              <a:rPr lang="en-US" sz="2000" dirty="0" err="1" smtClean="0"/>
              <a:t>mbar.l</a:t>
            </a:r>
            <a:r>
              <a:rPr lang="en-US" sz="2000" dirty="0" smtClean="0"/>
              <a:t>/(s.cm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).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Maximum outgassed flow of one collimator 1∙10</a:t>
            </a:r>
            <a:r>
              <a:rPr lang="en-US" sz="2000" baseline="30000" dirty="0" smtClean="0"/>
              <a:t>-7</a:t>
            </a:r>
            <a:r>
              <a:rPr lang="en-US" sz="2000" dirty="0" smtClean="0"/>
              <a:t> </a:t>
            </a:r>
            <a:r>
              <a:rPr lang="en-US" sz="2000" dirty="0" err="1" smtClean="0"/>
              <a:t>mbar.l</a:t>
            </a:r>
            <a:r>
              <a:rPr lang="en-US" sz="2000" dirty="0" smtClean="0"/>
              <a:t>/s</a:t>
            </a:r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41371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25" descr="Z:\JIMENEZ\Pictures Vacuum Group\Logo\New Picture (5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573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57325" y="260648"/>
            <a:ext cx="6696075" cy="100811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Overview of </a:t>
            </a:r>
            <a:r>
              <a:rPr lang="en-US" sz="3200" dirty="0" smtClean="0"/>
              <a:t>vacuum</a:t>
            </a:r>
            <a:r>
              <a:rPr lang="en-US" sz="2800" dirty="0" smtClean="0"/>
              <a:t> validation test of ferrite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Ferrite type TT2-111R (Supplier: Skyworks) thermally treated under: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Air furnace at 400°C for 24h00 and</a:t>
            </a:r>
            <a:endParaRPr lang="en-US" sz="1800" dirty="0">
              <a:solidFill>
                <a:srgbClr val="FF0000"/>
              </a:solidFill>
            </a:endParaRPr>
          </a:p>
          <a:p>
            <a:r>
              <a:rPr lang="en-US" sz="1800" dirty="0" smtClean="0">
                <a:solidFill>
                  <a:srgbClr val="FF0000"/>
                </a:solidFill>
              </a:rPr>
              <a:t>Vacuum furnace at 400°C for 24h00. </a:t>
            </a:r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Vacuum test cycle carried out: </a:t>
            </a:r>
          </a:p>
          <a:p>
            <a:r>
              <a:rPr lang="en-US" sz="1800" dirty="0" smtClean="0"/>
              <a:t>250°C under vacuum  for 24h00 + RGA analysis + ultimate pressure record for total N2 equivalent outgassed flow measure by conductance method.</a:t>
            </a:r>
          </a:p>
          <a:p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Extended thermal study:</a:t>
            </a:r>
          </a:p>
          <a:p>
            <a:r>
              <a:rPr lang="en-US" sz="1800" dirty="0" smtClean="0"/>
              <a:t>Measure of outgassing flow by accumulation, from R.T. to 250°C.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67154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25" descr="Z:\JIMENEZ\Pictures Vacuum Group\Logo\New Picture (5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573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57325" y="274638"/>
            <a:ext cx="6696076" cy="11381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Noticeable TCTP features: New RF system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Cross cut of a TCTP collimator: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 marL="57150" indent="0">
              <a:buNone/>
            </a:pPr>
            <a:endParaRPr lang="en-US" sz="2000" dirty="0" smtClean="0"/>
          </a:p>
          <a:p>
            <a:pPr marL="57150" indent="0">
              <a:buNone/>
            </a:pPr>
            <a:endParaRPr lang="en-US" sz="2000" dirty="0" smtClean="0"/>
          </a:p>
          <a:p>
            <a:pPr marL="57150" indent="0" algn="ctr">
              <a:buNone/>
            </a:pPr>
            <a:r>
              <a:rPr lang="en-US" sz="2000" b="1" dirty="0" smtClean="0"/>
              <a:t>Total surface of ferrite per collimator = 1600 cm</a:t>
            </a:r>
            <a:r>
              <a:rPr lang="en-US" sz="2000" b="1" baseline="30000" dirty="0" smtClean="0"/>
              <a:t>2</a:t>
            </a:r>
          </a:p>
          <a:p>
            <a:pPr marL="57150" indent="0">
              <a:buNone/>
            </a:pPr>
            <a:endParaRPr lang="en-US" sz="20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2204864"/>
            <a:ext cx="5256584" cy="3206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l 1"/>
          <p:cNvSpPr/>
          <p:nvPr/>
        </p:nvSpPr>
        <p:spPr>
          <a:xfrm>
            <a:off x="4154837" y="367963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4355976" y="2636912"/>
            <a:ext cx="2880320" cy="10427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308304" y="2420888"/>
            <a:ext cx="79208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dirty="0" smtClean="0"/>
              <a:t>BEAM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41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25" descr="Z:\JIMENEZ\Pictures Vacuum Group\Logo\New Picture (5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573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57325" y="274638"/>
            <a:ext cx="6696076" cy="106613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Noticeable TCTP features: New tungsten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Tungsten is the constitutive material of the TCTP jaw. </a:t>
            </a:r>
          </a:p>
          <a:p>
            <a:r>
              <a:rPr lang="en-US" sz="2000" dirty="0"/>
              <a:t>Total surface per TCTP collimator = 2300 cm</a:t>
            </a:r>
            <a:r>
              <a:rPr lang="en-US" sz="2000" baseline="30000" dirty="0"/>
              <a:t>2</a:t>
            </a:r>
          </a:p>
          <a:p>
            <a:pPr marL="400050"/>
            <a:r>
              <a:rPr lang="en-US" sz="2000" dirty="0" smtClean="0"/>
              <a:t>Chosen supplier: MG Sanders Ltd, type </a:t>
            </a:r>
            <a:r>
              <a:rPr lang="en-GB" sz="2000" dirty="0"/>
              <a:t>DENSAMET® WH9570C </a:t>
            </a:r>
            <a:r>
              <a:rPr lang="en-GB" sz="2000" dirty="0" smtClean="0"/>
              <a:t>.</a:t>
            </a:r>
          </a:p>
          <a:p>
            <a:pPr marL="400050"/>
            <a:r>
              <a:rPr lang="fr-CH" sz="2000" dirty="0" err="1" smtClean="0"/>
              <a:t>Outgassing</a:t>
            </a:r>
            <a:r>
              <a:rPr lang="fr-CH" sz="2000" dirty="0" smtClean="0"/>
              <a:t> rate </a:t>
            </a:r>
            <a:r>
              <a:rPr lang="fr-CH" sz="2000" dirty="0" err="1" smtClean="0"/>
              <a:t>results</a:t>
            </a:r>
            <a:r>
              <a:rPr lang="fr-CH" sz="2000" dirty="0" smtClean="0"/>
              <a:t>  (EDMS 1238270) : </a:t>
            </a:r>
            <a:r>
              <a:rPr lang="en-US" sz="2000" dirty="0"/>
              <a:t>1∙</a:t>
            </a:r>
            <a:r>
              <a:rPr lang="en-US" sz="2000" dirty="0" smtClean="0"/>
              <a:t>10</a:t>
            </a:r>
            <a:r>
              <a:rPr lang="en-US" sz="2000" baseline="30000" dirty="0" smtClean="0"/>
              <a:t>-12</a:t>
            </a:r>
            <a:r>
              <a:rPr lang="en-US" sz="2000" dirty="0" smtClean="0"/>
              <a:t> </a:t>
            </a:r>
            <a:r>
              <a:rPr lang="en-US" sz="2000" dirty="0" err="1" smtClean="0"/>
              <a:t>mbar.l</a:t>
            </a:r>
            <a:r>
              <a:rPr lang="en-US" sz="2000" dirty="0" smtClean="0"/>
              <a:t>/(s.cm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</a:t>
            </a:r>
          </a:p>
          <a:p>
            <a:pPr marL="57150" indent="0">
              <a:buNone/>
            </a:pPr>
            <a:endParaRPr lang="en-US" sz="2000" dirty="0" smtClean="0"/>
          </a:p>
          <a:p>
            <a:pPr marL="57150" indent="0"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ym typeface="Wingdings" pitchFamily="2" charset="2"/>
              </a:rPr>
              <a:t> </a:t>
            </a:r>
            <a:r>
              <a:rPr lang="en-US" sz="2400" dirty="0" smtClean="0">
                <a:sym typeface="Wingdings" pitchFamily="2" charset="2"/>
              </a:rPr>
              <a:t>Match with the LHC vacuum specification</a:t>
            </a:r>
          </a:p>
          <a:p>
            <a:pPr marL="57150" indent="0">
              <a:buNone/>
            </a:pPr>
            <a:endParaRPr lang="en-US" sz="2000" dirty="0">
              <a:sym typeface="Wingdings" pitchFamily="2" charset="2"/>
            </a:endParaRPr>
          </a:p>
          <a:p>
            <a:pPr marL="57150" indent="0">
              <a:buNone/>
            </a:pPr>
            <a:endParaRPr lang="en-US" sz="2000" dirty="0" smtClean="0"/>
          </a:p>
          <a:p>
            <a:pPr marL="57150" indent="0">
              <a:buNone/>
            </a:pPr>
            <a:endParaRPr lang="en-US" sz="2000" dirty="0" smtClean="0"/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360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25" descr="Z:\JIMENEZ\Pictures Vacuum Group\Logo\New Picture (5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573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Ferrite outgassing results</a:t>
            </a:r>
            <a:endParaRPr lang="en-US" sz="3200" dirty="0"/>
          </a:p>
        </p:txBody>
      </p:sp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383424"/>
              </p:ext>
            </p:extLst>
          </p:nvPr>
        </p:nvGraphicFramePr>
        <p:xfrm>
          <a:off x="34384" y="757152"/>
          <a:ext cx="9304587" cy="607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4690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25" descr="Z:\JIMENEZ\Pictures Vacuum Group\Logo\New Picture (5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573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Outgassing results – closed up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096452" y="1477646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000" dirty="0" smtClean="0"/>
              <a:t>250°C</a:t>
            </a:r>
            <a:endParaRPr lang="en-GB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2685875" y="1482264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000" dirty="0" smtClean="0"/>
              <a:t>200°C</a:t>
            </a:r>
            <a:endParaRPr lang="en-GB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3284178" y="1482264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000" dirty="0"/>
              <a:t>1</a:t>
            </a:r>
            <a:r>
              <a:rPr lang="fr-CH" sz="1000" dirty="0" smtClean="0"/>
              <a:t>50°C</a:t>
            </a:r>
            <a:endParaRPr lang="en-GB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4139952" y="1482264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000" dirty="0" smtClean="0"/>
              <a:t>100°C</a:t>
            </a:r>
            <a:endParaRPr lang="en-GB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5292080" y="1477647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000" dirty="0" smtClean="0"/>
              <a:t>50°C</a:t>
            </a:r>
            <a:endParaRPr lang="en-GB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5910995" y="147764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000" dirty="0" smtClean="0"/>
              <a:t>R.T.</a:t>
            </a:r>
            <a:endParaRPr lang="en-GB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827584" y="5949280"/>
            <a:ext cx="6721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>
                <a:sym typeface="Wingdings" pitchFamily="2" charset="2"/>
              </a:rPr>
              <a:t></a:t>
            </a:r>
            <a:r>
              <a:rPr lang="fr-CH" dirty="0" smtClean="0"/>
              <a:t>Factor 10 gain in </a:t>
            </a:r>
            <a:r>
              <a:rPr lang="fr-CH" dirty="0" err="1" smtClean="0"/>
              <a:t>outgassing</a:t>
            </a:r>
            <a:r>
              <a:rPr lang="fr-CH" dirty="0" smtClean="0"/>
              <a:t> rate for 100°C </a:t>
            </a:r>
            <a:r>
              <a:rPr lang="fr-CH" dirty="0" err="1" smtClean="0"/>
              <a:t>temperature</a:t>
            </a:r>
            <a:r>
              <a:rPr lang="fr-CH" dirty="0" smtClean="0"/>
              <a:t> </a:t>
            </a:r>
            <a:r>
              <a:rPr lang="fr-CH" dirty="0" err="1" smtClean="0"/>
              <a:t>increase</a:t>
            </a:r>
            <a:endParaRPr lang="en-GB" dirty="0"/>
          </a:p>
        </p:txBody>
      </p:sp>
      <p:graphicFrame>
        <p:nvGraphicFramePr>
          <p:cNvPr id="25" name="Chart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734208"/>
              </p:ext>
            </p:extLst>
          </p:nvPr>
        </p:nvGraphicFramePr>
        <p:xfrm>
          <a:off x="20635" y="1340768"/>
          <a:ext cx="8902078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77703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25" descr="Z:\JIMENEZ\Pictures Vacuum Group\Logo\New Picture (5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573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57325" y="274638"/>
            <a:ext cx="6696076" cy="106613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Scaled to TCTP collimator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Estimated outgassing flow for 1 TCTP collimator: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>
                <a:sym typeface="Wingdings" pitchFamily="2" charset="2"/>
              </a:rPr>
              <a:t>	</a:t>
            </a:r>
            <a:r>
              <a:rPr lang="en-US" sz="2000" dirty="0" smtClean="0">
                <a:sym typeface="Wingdings" pitchFamily="2" charset="2"/>
              </a:rPr>
              <a:t>1600 cm</a:t>
            </a:r>
            <a:r>
              <a:rPr lang="en-US" sz="2000" baseline="30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 of ferrite ≈ </a:t>
            </a:r>
            <a:r>
              <a:rPr lang="en-US" sz="2000" b="1" dirty="0" smtClean="0">
                <a:sym typeface="Wingdings" pitchFamily="2" charset="2"/>
              </a:rPr>
              <a:t>8</a:t>
            </a:r>
            <a:r>
              <a:rPr lang="en-US" sz="2000" b="1" dirty="0" smtClean="0"/>
              <a:t>∙10</a:t>
            </a:r>
            <a:r>
              <a:rPr lang="en-US" sz="2000" b="1" baseline="30000" dirty="0" smtClean="0"/>
              <a:t>-8 </a:t>
            </a:r>
            <a:r>
              <a:rPr lang="en-US" sz="2000" dirty="0" err="1" smtClean="0">
                <a:sym typeface="Wingdings" pitchFamily="2" charset="2"/>
              </a:rPr>
              <a:t>mbar.l</a:t>
            </a:r>
            <a:r>
              <a:rPr lang="en-US" sz="2000" dirty="0" smtClean="0">
                <a:sym typeface="Wingdings" pitchFamily="2" charset="2"/>
              </a:rPr>
              <a:t>/s</a:t>
            </a:r>
          </a:p>
          <a:p>
            <a:pPr>
              <a:buNone/>
            </a:pPr>
            <a:r>
              <a:rPr lang="en-US" sz="2000" dirty="0">
                <a:sym typeface="Wingdings" pitchFamily="2" charset="2"/>
              </a:rPr>
              <a:t>	</a:t>
            </a:r>
            <a:r>
              <a:rPr lang="en-US" sz="2000" dirty="0" smtClean="0">
                <a:sym typeface="Wingdings" pitchFamily="2" charset="2"/>
              </a:rPr>
              <a:t>2300 cm</a:t>
            </a:r>
            <a:r>
              <a:rPr lang="en-US" sz="2000" baseline="30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 of </a:t>
            </a:r>
            <a:r>
              <a:rPr lang="en-US" sz="2000" dirty="0">
                <a:sym typeface="Wingdings" pitchFamily="2" charset="2"/>
              </a:rPr>
              <a:t>tungsten ≈ </a:t>
            </a:r>
            <a:r>
              <a:rPr lang="en-US" sz="2000" dirty="0" smtClean="0">
                <a:sym typeface="Wingdings" pitchFamily="2" charset="2"/>
              </a:rPr>
              <a:t>2</a:t>
            </a:r>
            <a:r>
              <a:rPr lang="en-US" sz="2000" dirty="0" smtClean="0"/>
              <a:t>∙10</a:t>
            </a:r>
            <a:r>
              <a:rPr lang="en-US" sz="2000" baseline="30000" dirty="0" smtClean="0"/>
              <a:t>-9 </a:t>
            </a:r>
            <a:r>
              <a:rPr lang="en-US" sz="2000" dirty="0" err="1" smtClean="0">
                <a:sym typeface="Wingdings" pitchFamily="2" charset="2"/>
              </a:rPr>
              <a:t>mbar.l</a:t>
            </a:r>
            <a:r>
              <a:rPr lang="en-US" sz="2000" dirty="0" smtClean="0">
                <a:sym typeface="Wingdings" pitchFamily="2" charset="2"/>
              </a:rPr>
              <a:t>/s</a:t>
            </a:r>
          </a:p>
          <a:p>
            <a:pPr>
              <a:buNone/>
            </a:pPr>
            <a:r>
              <a:rPr lang="en-US" sz="2000" dirty="0">
                <a:sym typeface="Wingdings" pitchFamily="2" charset="2"/>
              </a:rPr>
              <a:t>	</a:t>
            </a:r>
            <a:r>
              <a:rPr lang="en-US" sz="2000" dirty="0" smtClean="0">
                <a:sym typeface="Wingdings" pitchFamily="2" charset="2"/>
              </a:rPr>
              <a:t>5000 cm</a:t>
            </a:r>
            <a:r>
              <a:rPr lang="en-US" sz="2000" baseline="30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 of stainless steel </a:t>
            </a:r>
            <a:r>
              <a:rPr lang="en-US" sz="2000" dirty="0">
                <a:sym typeface="Wingdings" pitchFamily="2" charset="2"/>
              </a:rPr>
              <a:t>≈ </a:t>
            </a:r>
            <a:r>
              <a:rPr lang="en-US" sz="2000" dirty="0" smtClean="0">
                <a:sym typeface="Wingdings" pitchFamily="2" charset="2"/>
              </a:rPr>
              <a:t>1</a:t>
            </a:r>
            <a:r>
              <a:rPr lang="en-US" sz="2000" dirty="0" smtClean="0"/>
              <a:t>∙10</a:t>
            </a:r>
            <a:r>
              <a:rPr lang="en-US" sz="2000" baseline="30000" dirty="0" smtClean="0"/>
              <a:t>-8 </a:t>
            </a:r>
            <a:r>
              <a:rPr lang="en-US" sz="2000" dirty="0" err="1" smtClean="0">
                <a:sym typeface="Wingdings" pitchFamily="2" charset="2"/>
              </a:rPr>
              <a:t>mbar.l</a:t>
            </a:r>
            <a:r>
              <a:rPr lang="en-US" sz="2000" dirty="0" smtClean="0">
                <a:sym typeface="Wingdings" pitchFamily="2" charset="2"/>
              </a:rPr>
              <a:t>/s</a:t>
            </a:r>
          </a:p>
          <a:p>
            <a:pPr>
              <a:buNone/>
            </a:pPr>
            <a:endParaRPr lang="en-US" sz="20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		Total </a:t>
            </a:r>
            <a:r>
              <a:rPr lang="en-US" sz="2000" dirty="0">
                <a:solidFill>
                  <a:srgbClr val="FF0000"/>
                </a:solidFill>
                <a:sym typeface="Wingdings" pitchFamily="2" charset="2"/>
              </a:rPr>
              <a:t>: 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9</a:t>
            </a:r>
            <a:r>
              <a:rPr lang="en-US" sz="2000" dirty="0" smtClean="0">
                <a:solidFill>
                  <a:srgbClr val="FF0000"/>
                </a:solidFill>
              </a:rPr>
              <a:t>∙</a:t>
            </a:r>
            <a:r>
              <a:rPr lang="en-US" sz="2000" dirty="0">
                <a:solidFill>
                  <a:srgbClr val="FF0000"/>
                </a:solidFill>
              </a:rPr>
              <a:t>10</a:t>
            </a:r>
            <a:r>
              <a:rPr lang="en-US" sz="2000" baseline="30000" dirty="0">
                <a:solidFill>
                  <a:srgbClr val="FF0000"/>
                </a:solidFill>
              </a:rPr>
              <a:t>-8 </a:t>
            </a:r>
            <a:r>
              <a:rPr lang="en-US" sz="2000" dirty="0" err="1" smtClean="0">
                <a:solidFill>
                  <a:srgbClr val="FF0000"/>
                </a:solidFill>
                <a:sym typeface="Wingdings" pitchFamily="2" charset="2"/>
              </a:rPr>
              <a:t>mbar.l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/s  Close to LHC vacuum specification limit of 				</a:t>
            </a:r>
            <a:r>
              <a:rPr lang="en-US" sz="2000" b="1" dirty="0" smtClean="0">
                <a:solidFill>
                  <a:srgbClr val="FF0000"/>
                </a:solidFill>
                <a:sym typeface="Wingdings" pitchFamily="2" charset="2"/>
              </a:rPr>
              <a:t>1</a:t>
            </a:r>
            <a:r>
              <a:rPr lang="en-US" sz="2000" b="1" dirty="0" smtClean="0">
                <a:solidFill>
                  <a:srgbClr val="FF0000"/>
                </a:solidFill>
              </a:rPr>
              <a:t>∙10</a:t>
            </a:r>
            <a:r>
              <a:rPr lang="en-US" sz="2000" b="1" baseline="30000" dirty="0" smtClean="0">
                <a:solidFill>
                  <a:srgbClr val="FF0000"/>
                </a:solidFill>
              </a:rPr>
              <a:t>-7 </a:t>
            </a:r>
            <a:r>
              <a:rPr lang="en-US" sz="2000" b="1" dirty="0" err="1" smtClean="0">
                <a:solidFill>
                  <a:srgbClr val="FF0000"/>
                </a:solidFill>
                <a:sym typeface="Wingdings" pitchFamily="2" charset="2"/>
              </a:rPr>
              <a:t>mbar.l</a:t>
            </a:r>
            <a:r>
              <a:rPr lang="en-US" sz="2000" b="1" dirty="0" smtClean="0">
                <a:solidFill>
                  <a:srgbClr val="FF0000"/>
                </a:solidFill>
                <a:sym typeface="Wingdings" pitchFamily="2" charset="2"/>
              </a:rPr>
              <a:t>/s</a:t>
            </a:r>
          </a:p>
          <a:p>
            <a:pPr>
              <a:buNone/>
            </a:pPr>
            <a:endParaRPr lang="en-US" sz="2000" dirty="0" smtClean="0">
              <a:sym typeface="Wingdings" pitchFamily="2" charset="2"/>
            </a:endParaRPr>
          </a:p>
          <a:p>
            <a:pPr>
              <a:buNone/>
            </a:pPr>
            <a:endParaRPr lang="en-US" sz="20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000" dirty="0" smtClean="0">
                <a:sym typeface="Wingdings" pitchFamily="2" charset="2"/>
              </a:rPr>
              <a:t> </a:t>
            </a:r>
            <a:endParaRPr lang="en-US" sz="20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6947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383</Words>
  <Application>Microsoft Office PowerPoint</Application>
  <PresentationFormat>On-screen Show (4:3)</PresentationFormat>
  <Paragraphs>89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1_Office Theme</vt:lpstr>
      <vt:lpstr>Ferrite outgassing results  G. Cattenoz  CWG 01-10-2012   Vincent Baglin, Giulia Lanza, Giuseppe Bregliozzi. </vt:lpstr>
      <vt:lpstr>OUTLINE</vt:lpstr>
      <vt:lpstr>Vacuum baseline for LHC</vt:lpstr>
      <vt:lpstr>Overview of vacuum validation test of ferrite</vt:lpstr>
      <vt:lpstr>Noticeable TCTP features: New RF system</vt:lpstr>
      <vt:lpstr>Noticeable TCTP features: New tungsten</vt:lpstr>
      <vt:lpstr>Ferrite outgassing results</vt:lpstr>
      <vt:lpstr>Outgassing results – closed up</vt:lpstr>
      <vt:lpstr>Scaled to TCTP collimator</vt:lpstr>
      <vt:lpstr>Outgassing results – Residual Gas Analysis</vt:lpstr>
      <vt:lpstr>Conclusion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Outgasing results of collimators components  G. Cattenoz  CWG 01-10-2012  </dc:title>
  <dc:creator>Gregory Cattenoz</dc:creator>
  <cp:lastModifiedBy>Gregory Cattenoz</cp:lastModifiedBy>
  <cp:revision>131</cp:revision>
  <dcterms:created xsi:type="dcterms:W3CDTF">2012-09-25T21:18:56Z</dcterms:created>
  <dcterms:modified xsi:type="dcterms:W3CDTF">2012-10-02T07:42:13Z</dcterms:modified>
</cp:coreProperties>
</file>