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76" r:id="rId4"/>
    <p:sldId id="264" r:id="rId5"/>
    <p:sldId id="258" r:id="rId6"/>
    <p:sldId id="259" r:id="rId7"/>
    <p:sldId id="269" r:id="rId8"/>
    <p:sldId id="270" r:id="rId9"/>
    <p:sldId id="266" r:id="rId10"/>
    <p:sldId id="275" r:id="rId11"/>
    <p:sldId id="267" r:id="rId12"/>
    <p:sldId id="273" r:id="rId13"/>
    <p:sldId id="271" r:id="rId14"/>
    <p:sldId id="272" r:id="rId15"/>
    <p:sldId id="274" r:id="rId16"/>
    <p:sldId id="268" r:id="rId17"/>
    <p:sldId id="260" r:id="rId18"/>
    <p:sldId id="261" r:id="rId19"/>
    <p:sldId id="262" r:id="rId20"/>
    <p:sldId id="263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5416-4A07-4A11-B393-C907A234D139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10D5-FB52-4AA2-92B7-5AA3DB1A37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4087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FF87-026A-4B40-8C0E-0FAA18AC0A34}" type="datetimeFigureOut">
              <a:rPr lang="en-GB" smtClean="0"/>
              <a:pPr/>
              <a:t>24/04/2012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6FB3-2BB0-4743-B36D-D928617FF09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RF Contacts in LHC Beam Instrumentation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Ray Veness</a:t>
            </a:r>
          </a:p>
          <a:p>
            <a:r>
              <a:rPr lang="en-GB" sz="2200" dirty="0" smtClean="0"/>
              <a:t>With help and input from</a:t>
            </a:r>
          </a:p>
          <a:p>
            <a:r>
              <a:rPr lang="en-GB" dirty="0" err="1" smtClean="0"/>
              <a:t>G.Burtin</a:t>
            </a:r>
            <a:r>
              <a:rPr lang="en-GB" dirty="0" smtClean="0"/>
              <a:t>, </a:t>
            </a:r>
            <a:r>
              <a:rPr lang="en-GB" dirty="0" err="1" smtClean="0"/>
              <a:t>S.Burger</a:t>
            </a:r>
            <a:r>
              <a:rPr lang="en-GB" dirty="0" smtClean="0"/>
              <a:t>, </a:t>
            </a:r>
            <a:r>
              <a:rPr lang="en-GB" dirty="0" err="1" smtClean="0"/>
              <a:t>M.Hamani</a:t>
            </a:r>
            <a:r>
              <a:rPr lang="en-GB" dirty="0" smtClean="0"/>
              <a:t>, </a:t>
            </a:r>
            <a:r>
              <a:rPr lang="en-GB" dirty="0" err="1" smtClean="0"/>
              <a:t>R.Jones</a:t>
            </a:r>
            <a:r>
              <a:rPr lang="en-GB" dirty="0" smtClean="0"/>
              <a:t>, </a:t>
            </a:r>
            <a:r>
              <a:rPr lang="en-GB" dirty="0" err="1" smtClean="0"/>
              <a:t>M.Sapinski</a:t>
            </a:r>
            <a:r>
              <a:rPr lang="en-GB" dirty="0" smtClean="0"/>
              <a:t>,  </a:t>
            </a:r>
            <a:r>
              <a:rPr lang="en-GB" dirty="0" err="1" smtClean="0"/>
              <a:t>C.Vuitton</a:t>
            </a:r>
            <a:r>
              <a:rPr lang="en-GB" dirty="0" smtClean="0"/>
              <a:t>,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Static Contacts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Wire</a:t>
            </a:r>
            <a:r>
              <a:rPr lang="fr-CH" dirty="0" smtClean="0"/>
              <a:t> Scanner (BWS)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6012160" cy="28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DCUM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Ring End  </a:t>
                      </a:r>
                      <a:r>
                        <a:rPr lang="en-GB" sz="1000" b="1" i="0" u="none" strike="noStrike" dirty="0">
                          <a:latin typeface="Helv"/>
                        </a:rPr>
                        <a:t>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Monitor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Name            </a:t>
                      </a:r>
                      <a:endParaRPr lang="en-GB" sz="1000" b="1" i="0" u="none" strike="noStrike" dirty="0">
                        <a:latin typeface="Helv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Drawing Reference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 smtClean="0">
                          <a:latin typeface="Helv"/>
                        </a:rPr>
                        <a:t>9912.7052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latin typeface="Helv"/>
                        </a:rPr>
                        <a:t>BWS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latin typeface="Helv"/>
                        </a:rPr>
                        <a:t>C5L4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latin typeface="Helv"/>
                        </a:rPr>
                        <a:t>LHCBWS__0027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 smtClean="0">
                          <a:latin typeface="Helv"/>
                        </a:rPr>
                        <a:t>10082.4572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latin typeface="Helv"/>
                        </a:rPr>
                        <a:t>BWS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latin typeface="Helv"/>
                        </a:rPr>
                        <a:t>C5R4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latin typeface="Helv"/>
                        </a:rPr>
                        <a:t>LHCBWS__0027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BGI Monitor</a:t>
            </a:r>
            <a:endParaRPr lang="en-GB" dirty="0"/>
          </a:p>
        </p:txBody>
      </p:sp>
      <p:pic>
        <p:nvPicPr>
          <p:cNvPr id="2050" name="Picture 2" descr="G:\Workspaces\v\veness\Pictures\BI Photos\LHC Equipment\BGI-0112\BSR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4"/>
            <a:ext cx="4301208" cy="2867472"/>
          </a:xfrm>
          <a:prstGeom prst="rect">
            <a:avLst/>
          </a:prstGeom>
          <a:noFill/>
        </p:spPr>
      </p:pic>
      <p:pic>
        <p:nvPicPr>
          <p:cNvPr id="2051" name="Picture 3" descr="G:\Workspaces\v\veness\Pictures\BI Photos\LHC Equipment\BGI-0112\IPM-2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7779" y="332656"/>
            <a:ext cx="3296221" cy="323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2771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BGIH, BGIV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95536" y="2276872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DCUM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Ring End  </a:t>
                      </a:r>
                      <a:r>
                        <a:rPr lang="en-GB" sz="1000" b="1" i="0" u="none" strike="noStrike" dirty="0">
                          <a:latin typeface="Helv"/>
                        </a:rPr>
                        <a:t>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Monitor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Name            </a:t>
                      </a:r>
                      <a:endParaRPr lang="en-GB" sz="1000" b="1" i="0" u="none" strike="noStrike" dirty="0">
                        <a:latin typeface="Helv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Drawing Reference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 smtClean="0">
                          <a:latin typeface="Helv"/>
                        </a:rPr>
                        <a:t>9933.8652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latin typeface="Helv"/>
                        </a:rPr>
                        <a:t>BGIH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>
                          <a:latin typeface="Helv"/>
                        </a:rPr>
                        <a:t>C5L4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latin typeface="Helv"/>
                        </a:rPr>
                        <a:t>LHCBGIH_0001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 smtClean="0">
                          <a:latin typeface="Helv"/>
                        </a:rPr>
                        <a:t>10061.8972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dirty="0" smtClean="0">
                          <a:latin typeface="Helv"/>
                        </a:rPr>
                        <a:t>BGIH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latin typeface="Helv"/>
                        </a:rPr>
                        <a:t>C5R4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dirty="0" smtClean="0">
                          <a:latin typeface="Helv"/>
                        </a:rPr>
                        <a:t>LHCBGIH_0001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1" u="none" strike="noStrike" dirty="0" smtClean="0">
                          <a:latin typeface="Helv"/>
                        </a:rPr>
                        <a:t>9935.6652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dirty="0" smtClean="0">
                          <a:latin typeface="Helv"/>
                        </a:rPr>
                        <a:t>BGIV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1" u="none" strike="noStrike" dirty="0" smtClean="0">
                          <a:latin typeface="Helv"/>
                        </a:rPr>
                        <a:t>C5L4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dirty="0" smtClean="0">
                          <a:latin typeface="Helv"/>
                        </a:rPr>
                        <a:t>LHCBGIV_0001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1" u="none" strike="noStrike" dirty="0" smtClean="0">
                          <a:latin typeface="Helv"/>
                        </a:rPr>
                        <a:t>10060.0972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dirty="0" smtClean="0">
                          <a:latin typeface="Helv"/>
                        </a:rPr>
                        <a:t>BGIV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1" u="none" strike="noStrike" dirty="0" smtClean="0">
                          <a:latin typeface="Helv"/>
                        </a:rPr>
                        <a:t>C5R4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H" sz="1200" b="0" i="0" u="none" strike="noStrike" dirty="0" smtClean="0">
                          <a:latin typeface="Helv"/>
                        </a:rPr>
                        <a:t>LHCBGIV_0001</a:t>
                      </a:r>
                      <a:endParaRPr lang="en-GB" sz="1200" b="0" i="0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Schottk</a:t>
            </a:r>
            <a:r>
              <a:rPr lang="fr-CH" dirty="0" smtClean="0"/>
              <a:t>y Monitor</a:t>
            </a:r>
            <a:endParaRPr lang="en-GB" dirty="0"/>
          </a:p>
        </p:txBody>
      </p:sp>
      <p:pic>
        <p:nvPicPr>
          <p:cNvPr id="4098" name="Picture 2" descr="G:\Workspaces\v\veness\Pictures\BI Photos\LHC Equipment\Schottky-0412\DSCN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050" y="1628800"/>
            <a:ext cx="4510970" cy="3384376"/>
          </a:xfrm>
          <a:prstGeom prst="rect">
            <a:avLst/>
          </a:prstGeom>
          <a:noFill/>
        </p:spPr>
      </p:pic>
      <p:pic>
        <p:nvPicPr>
          <p:cNvPr id="4099" name="Picture 3" descr="G:\Workspaces\v\veness\Pictures\BI Photos\LHC Equipment\Schottky-0412\LHC_SCHOTTKY_HALF_S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1"/>
            <a:ext cx="504294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Monitors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moving</a:t>
            </a:r>
            <a:r>
              <a:rPr lang="fr-CH" dirty="0" smtClean="0"/>
              <a:t> RF contacts</a:t>
            </a:r>
          </a:p>
          <a:p>
            <a:pPr lvl="1"/>
            <a:r>
              <a:rPr lang="fr-CH" dirty="0" smtClean="0"/>
              <a:t>18 monitors</a:t>
            </a:r>
          </a:p>
          <a:p>
            <a:pPr lvl="1"/>
            <a:r>
              <a:rPr lang="fr-CH" dirty="0" smtClean="0"/>
              <a:t>3 </a:t>
            </a:r>
            <a:r>
              <a:rPr lang="fr-CH" dirty="0" err="1" smtClean="0"/>
              <a:t>different</a:t>
            </a:r>
            <a:r>
              <a:rPr lang="fr-CH" dirty="0" smtClean="0"/>
              <a:t> design concepts</a:t>
            </a:r>
          </a:p>
          <a:p>
            <a:r>
              <a:rPr lang="fr-CH" dirty="0" smtClean="0"/>
              <a:t>Monitors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Static</a:t>
            </a:r>
            <a:r>
              <a:rPr lang="fr-CH" dirty="0" smtClean="0"/>
              <a:t> RF contacts</a:t>
            </a:r>
          </a:p>
          <a:p>
            <a:pPr lvl="1">
              <a:buNone/>
            </a:pPr>
            <a:r>
              <a:rPr lang="en-GB" dirty="0" smtClean="0"/>
              <a:t>~ 12</a:t>
            </a:r>
            <a:r>
              <a:rPr lang="fr-CH" dirty="0" smtClean="0"/>
              <a:t> </a:t>
            </a:r>
            <a:r>
              <a:rPr lang="fr-CH" dirty="0" smtClean="0"/>
              <a:t>monitors</a:t>
            </a:r>
          </a:p>
          <a:p>
            <a:pPr lvl="1"/>
            <a:r>
              <a:rPr lang="fr-CH" dirty="0" smtClean="0"/>
              <a:t>3 </a:t>
            </a:r>
            <a:r>
              <a:rPr lang="fr-CH" dirty="0" err="1" smtClean="0"/>
              <a:t>different</a:t>
            </a:r>
            <a:r>
              <a:rPr lang="fr-CH" dirty="0" smtClean="0"/>
              <a:t> design concepts</a:t>
            </a:r>
          </a:p>
          <a:p>
            <a:r>
              <a:rPr lang="fr-CH" dirty="0" err="1" smtClean="0"/>
              <a:t>Currently</a:t>
            </a:r>
            <a:r>
              <a:rPr lang="fr-CH" dirty="0" smtClean="0"/>
              <a:t> </a:t>
            </a:r>
            <a:r>
              <a:rPr lang="fr-CH" dirty="0" err="1" smtClean="0"/>
              <a:t>observed</a:t>
            </a:r>
            <a:r>
              <a:rPr lang="fr-CH" dirty="0" smtClean="0"/>
              <a:t> issues</a:t>
            </a:r>
          </a:p>
          <a:p>
            <a:pPr lvl="1"/>
            <a:r>
              <a:rPr lang="fr-CH" dirty="0" smtClean="0"/>
              <a:t>(</a:t>
            </a:r>
            <a:r>
              <a:rPr lang="fr-CH" dirty="0" err="1" smtClean="0"/>
              <a:t>Mechanical</a:t>
            </a:r>
            <a:r>
              <a:rPr lang="fr-CH" dirty="0" smtClean="0"/>
              <a:t>?) </a:t>
            </a:r>
            <a:r>
              <a:rPr lang="fr-CH" dirty="0" err="1" smtClean="0"/>
              <a:t>problems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BTVST-type design</a:t>
            </a:r>
          </a:p>
          <a:p>
            <a:pPr lvl="1"/>
            <a:r>
              <a:rPr lang="fr-CH" dirty="0" smtClean="0"/>
              <a:t>(</a:t>
            </a:r>
            <a:r>
              <a:rPr lang="fr-CH" dirty="0" err="1" smtClean="0"/>
              <a:t>Heating</a:t>
            </a:r>
            <a:r>
              <a:rPr lang="fr-CH" dirty="0" smtClean="0"/>
              <a:t>)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BSRT </a:t>
            </a:r>
            <a:r>
              <a:rPr lang="fr-CH" dirty="0" err="1" smtClean="0"/>
              <a:t>mirror</a:t>
            </a:r>
            <a:r>
              <a:rPr lang="fr-CH" dirty="0" smtClean="0"/>
              <a:t>-type design</a:t>
            </a:r>
          </a:p>
          <a:p>
            <a:pPr lvl="1"/>
            <a:endParaRPr lang="fr-CH" dirty="0" smtClean="0"/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Extra </a:t>
            </a:r>
            <a:r>
              <a:rPr lang="fr-CH" dirty="0" err="1" smtClean="0"/>
              <a:t>Material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38" y="0"/>
            <a:ext cx="8885258" cy="68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71" y="-27384"/>
            <a:ext cx="8916925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7" y="44624"/>
            <a:ext cx="8823671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Assumptions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</a:t>
            </a:r>
          </a:p>
          <a:p>
            <a:pPr lvl="1"/>
            <a:r>
              <a:rPr lang="en-GB" dirty="0" smtClean="0"/>
              <a:t>Only considering the circulating rings of the LHC</a:t>
            </a:r>
          </a:p>
          <a:p>
            <a:pPr lvl="1"/>
            <a:r>
              <a:rPr lang="en-GB" dirty="0" smtClean="0"/>
              <a:t>Only equipment designed and/or provided by BI</a:t>
            </a:r>
          </a:p>
          <a:p>
            <a:pPr lvl="1"/>
            <a:r>
              <a:rPr lang="en-GB" dirty="0" smtClean="0"/>
              <a:t>Try, for completeness, to include both mobile and static contacts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881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Mobile (sliding) contacts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BTVST (BTVSS, BTVSE)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789040"/>
            <a:ext cx="312102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71140"/>
            <a:ext cx="2647772" cy="48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630932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From drawing</a:t>
            </a:r>
            <a:r>
              <a:rPr lang="fr-CH" sz="1200" dirty="0" smtClean="0"/>
              <a:t>:</a:t>
            </a:r>
            <a:r>
              <a:rPr lang="en-GB" sz="1200" dirty="0" smtClean="0"/>
              <a:t> LHC BTVST 0001</a:t>
            </a:r>
            <a:endParaRPr lang="en-GB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08712" cy="576064"/>
          </a:xfrm>
        </p:spPr>
        <p:txBody>
          <a:bodyPr/>
          <a:lstStyle/>
          <a:p>
            <a:r>
              <a:rPr lang="en-GB" dirty="0" smtClean="0"/>
              <a:t>BTV (Double Beam)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908720"/>
          <a:ext cx="7704856" cy="267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3348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DCUM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Ring End  </a:t>
                      </a:r>
                      <a:r>
                        <a:rPr lang="en-GB" sz="1000" b="1" i="0" u="none" strike="noStrike" dirty="0">
                          <a:latin typeface="Helv"/>
                        </a:rPr>
                        <a:t>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Monitor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Name            </a:t>
                      </a:r>
                      <a:endParaRPr lang="en-GB" sz="1000" b="1" i="0" u="none" strike="noStrike" dirty="0">
                        <a:latin typeface="Helv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Drawing Reference</a:t>
                      </a:r>
                    </a:p>
                  </a:txBody>
                  <a:tcPr marL="9525" marR="9525" marT="9525" marB="0" anchor="ctr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3140.1560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BTVSS  B1E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C6L2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LHCBTVSS0001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3247.2200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BTVST  B1E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AL2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LHCBTVST0001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16617.4700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BTVSE B1E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AL6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LHCBTVSE0001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16706.6200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BTVSE B2I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AR6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LHCBTVSE0001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23401.0300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BTVST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AR8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LHCBTVST0001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23507.8500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BTVSS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C6R8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LHCBTVSS0001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23401.0300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BTVST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AR8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LHCBTVST0001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7" y="44624"/>
            <a:ext cx="8823671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BTVSI (BTVM)</a:t>
            </a:r>
            <a:endParaRPr lang="en-GB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344074" cy="432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628800"/>
            <a:ext cx="4918497" cy="31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3528" y="2276872"/>
            <a:ext cx="180020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6" idx="6"/>
          </p:cNvCxnSpPr>
          <p:nvPr/>
        </p:nvCxnSpPr>
        <p:spPr>
          <a:xfrm>
            <a:off x="2123728" y="2924944"/>
            <a:ext cx="1872208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BTV (Single </a:t>
            </a:r>
            <a:r>
              <a:rPr lang="fr-CH" dirty="0" err="1" smtClean="0"/>
              <a:t>Beam</a:t>
            </a:r>
            <a:r>
              <a:rPr lang="fr-CH" dirty="0" smtClean="0"/>
              <a:t>)</a:t>
            </a:r>
            <a:endParaRPr lang="en-GB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539552" y="1844824"/>
          <a:ext cx="7704856" cy="334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14"/>
                <a:gridCol w="1926214"/>
                <a:gridCol w="1926214"/>
                <a:gridCol w="1926214"/>
              </a:tblGrid>
              <a:tr h="3348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DCUM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Ring End  </a:t>
                      </a:r>
                      <a:r>
                        <a:rPr lang="en-GB" sz="1000" b="1" i="0" u="none" strike="noStrike" dirty="0">
                          <a:latin typeface="Helv"/>
                        </a:rPr>
                        <a:t>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Monitor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Name            </a:t>
                      </a:r>
                      <a:endParaRPr lang="en-GB" sz="1000" b="1" i="0" u="none" strike="noStrike" dirty="0">
                        <a:latin typeface="Helv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Drawing Reference</a:t>
                      </a:r>
                    </a:p>
                  </a:txBody>
                  <a:tcPr marL="9525" marR="9525" marT="9525" marB="0" anchor="ctr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3169.3400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BTVSI    B1E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C5L2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3186.6760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BTVSI    B1E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C5L2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6425.1100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BTVM   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C7L3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6444.8500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BTVM    B1I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C7L3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9848.4600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BTVM    B1I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C6L4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9849.1600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BTVM   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C6R4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20230.2500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BTVSM  B2I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AR7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23460.9800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BTVSI  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C5R8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  <a:tr h="3348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>
                          <a:latin typeface="Helv"/>
                        </a:rPr>
                        <a:t>23478.8200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>
                          <a:latin typeface="Helv"/>
                        </a:rPr>
                        <a:t>BTVSI  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baseline="0" dirty="0">
                          <a:latin typeface="Helv"/>
                        </a:rPr>
                        <a:t>C5R8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baseline="0" dirty="0">
                          <a:latin typeface="Helv"/>
                        </a:rPr>
                        <a:t>LHCBTVSI0001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BSRTM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DCUM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Ring End  </a:t>
                      </a:r>
                      <a:r>
                        <a:rPr lang="en-GB" sz="1000" b="1" i="0" u="none" strike="noStrike" dirty="0">
                          <a:latin typeface="Helv"/>
                        </a:rPr>
                        <a:t>(m)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Monitor </a:t>
                      </a:r>
                      <a:r>
                        <a:rPr lang="en-GB" sz="1000" b="1" i="0" u="none" strike="noStrike" dirty="0" smtClean="0">
                          <a:latin typeface="Helv"/>
                        </a:rPr>
                        <a:t>Name            </a:t>
                      </a:r>
                      <a:endParaRPr lang="en-GB" sz="1000" b="1" i="0" u="none" strike="noStrike" dirty="0">
                        <a:latin typeface="Helv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latin typeface="Helv"/>
                        </a:rPr>
                        <a:t>Drawing Reference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 smtClean="0">
                          <a:latin typeface="Helv"/>
                        </a:rPr>
                        <a:t>9924.3002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latin typeface="Helv"/>
                        </a:rPr>
                        <a:t>BSRTM B2E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latin typeface="Helv"/>
                        </a:rPr>
                        <a:t>C5L4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latin typeface="Helv"/>
                        </a:rPr>
                        <a:t>LHCBSRTM0054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 smtClean="0">
                          <a:latin typeface="Helv"/>
                        </a:rPr>
                        <a:t>10070.4622</a:t>
                      </a:r>
                      <a:endParaRPr lang="en-GB" sz="1200" b="0" i="1" u="none" strike="noStrike" dirty="0">
                        <a:latin typeface="Helv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latin typeface="Helv"/>
                        </a:rPr>
                        <a:t>BSRTM B1I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1" u="none" strike="noStrike" dirty="0">
                          <a:latin typeface="Helv"/>
                        </a:rPr>
                        <a:t>C5R4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latin typeface="Helv"/>
                        </a:rPr>
                        <a:t>LHCBSRTM0054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20" y="3284984"/>
            <a:ext cx="46187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587727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From</a:t>
            </a:r>
            <a:r>
              <a:rPr lang="fr-CH" sz="1200" dirty="0" smtClean="0"/>
              <a:t> LHC BSRTM 0059</a:t>
            </a:r>
            <a:endParaRPr lang="en-GB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8096"/>
            <a:ext cx="3995936" cy="33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0" y="3789040"/>
            <a:ext cx="24837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4437112"/>
            <a:ext cx="2736304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5557</TotalTime>
  <Words>323</Words>
  <Application>Microsoft Office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RF Contacts in LHC Beam Instrumentation</vt:lpstr>
      <vt:lpstr>Some Assumptions</vt:lpstr>
      <vt:lpstr>Mobile (sliding) contacts</vt:lpstr>
      <vt:lpstr>BTVST (BTVSS, BTVSE)</vt:lpstr>
      <vt:lpstr>BTV (Double Beam)</vt:lpstr>
      <vt:lpstr>Slide 6</vt:lpstr>
      <vt:lpstr>BTVSI (BTVM)</vt:lpstr>
      <vt:lpstr>BTV (Single Beam)</vt:lpstr>
      <vt:lpstr>BSRTM</vt:lpstr>
      <vt:lpstr>Static Contacts</vt:lpstr>
      <vt:lpstr>Wire Scanner (BWS)</vt:lpstr>
      <vt:lpstr>BGI Monitor</vt:lpstr>
      <vt:lpstr>BGIH, BGIV</vt:lpstr>
      <vt:lpstr>Schottky Monitor</vt:lpstr>
      <vt:lpstr>Summary</vt:lpstr>
      <vt:lpstr>Extra Material</vt:lpstr>
      <vt:lpstr>Slide 17</vt:lpstr>
      <vt:lpstr>Slide 18</vt:lpstr>
      <vt:lpstr>Slide 19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veness</dc:creator>
  <cp:lastModifiedBy>NICE</cp:lastModifiedBy>
  <cp:revision>48</cp:revision>
  <dcterms:created xsi:type="dcterms:W3CDTF">2012-04-20T08:30:52Z</dcterms:created>
  <dcterms:modified xsi:type="dcterms:W3CDTF">2012-04-24T08:18:00Z</dcterms:modified>
</cp:coreProperties>
</file>