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ern.ch\dfs\Departments\TE\Groups\ABT\Sections\FPS\users\WETERINGS\Equipment\MKI\MKI%20Tanks\emissivity%20measurements%20tank%20MKI12%20after%201st%20treat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14679407913834E-2"/>
          <c:y val="0.13471830256150652"/>
          <c:w val="0.70491886888092758"/>
          <c:h val="0.7368309814664856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Sheet1!$E$7</c:f>
              <c:strCache>
                <c:ptCount val="1"/>
                <c:pt idx="0">
                  <c:v>bottom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5"/>
              <c:layout>
                <c:manualLayout>
                  <c:x val="0"/>
                  <c:y val="2.334062727935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Sheet1!$A$7:$A$12</c:f>
              <c:numCache>
                <c:formatCode>General</c:formatCode>
                <c:ptCount val="6"/>
                <c:pt idx="0">
                  <c:v>40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200</c:v>
                </c:pt>
                <c:pt idx="5">
                  <c:v>260</c:v>
                </c:pt>
              </c:numCache>
            </c:numRef>
          </c:xVal>
          <c:yVal>
            <c:numRef>
              <c:f>Sheet1!$I$7:$I$12</c:f>
              <c:numCache>
                <c:formatCode>0.00</c:formatCode>
                <c:ptCount val="6"/>
                <c:pt idx="0">
                  <c:v>0.55555555555555569</c:v>
                </c:pt>
                <c:pt idx="1">
                  <c:v>0.74144486692015266</c:v>
                </c:pt>
                <c:pt idx="2">
                  <c:v>0.265625</c:v>
                </c:pt>
                <c:pt idx="3">
                  <c:v>0.16528925619834733</c:v>
                </c:pt>
                <c:pt idx="4">
                  <c:v>0.24193548387096817</c:v>
                </c:pt>
                <c:pt idx="5">
                  <c:v>0.58273381294964044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Sheet1!$E$13</c:f>
              <c:strCache>
                <c:ptCount val="1"/>
                <c:pt idx="0">
                  <c:v>left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dLbls>
            <c:dLbl>
              <c:idx val="5"/>
              <c:layout>
                <c:manualLayout>
                  <c:x val="1.8042397075938332E-3"/>
                  <c:y val="-5.83515681983953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Sheet1!$A$13:$A$18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100</c:v>
                </c:pt>
                <c:pt idx="3">
                  <c:v>200</c:v>
                </c:pt>
                <c:pt idx="4">
                  <c:v>260</c:v>
                </c:pt>
                <c:pt idx="5">
                  <c:v>260</c:v>
                </c:pt>
              </c:numCache>
            </c:numRef>
          </c:xVal>
          <c:yVal>
            <c:numRef>
              <c:f>Sheet1!$I$13:$I$18</c:f>
              <c:numCache>
                <c:formatCode>0.00</c:formatCode>
                <c:ptCount val="6"/>
                <c:pt idx="0">
                  <c:v>0.31407942238267206</c:v>
                </c:pt>
                <c:pt idx="1">
                  <c:v>0.36996336996337043</c:v>
                </c:pt>
                <c:pt idx="2">
                  <c:v>0.46268656716417966</c:v>
                </c:pt>
                <c:pt idx="3">
                  <c:v>0.46020761245674729</c:v>
                </c:pt>
                <c:pt idx="4">
                  <c:v>0.66176470588235259</c:v>
                </c:pt>
                <c:pt idx="5">
                  <c:v>0.4929577464788733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right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4"/>
              <c:delet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92D05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Sheet1!$A$19:$A$24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260</c:v>
                </c:pt>
                <c:pt idx="3">
                  <c:v>40</c:v>
                </c:pt>
                <c:pt idx="4">
                  <c:v>40</c:v>
                </c:pt>
                <c:pt idx="5">
                  <c:v>100</c:v>
                </c:pt>
              </c:numCache>
            </c:numRef>
          </c:xVal>
          <c:yVal>
            <c:numRef>
              <c:f>Sheet1!$I$19:$I$24</c:f>
              <c:numCache>
                <c:formatCode>0.00</c:formatCode>
                <c:ptCount val="6"/>
                <c:pt idx="0">
                  <c:v>0.72623574144486691</c:v>
                </c:pt>
                <c:pt idx="1">
                  <c:v>0.76306620209059306</c:v>
                </c:pt>
                <c:pt idx="2">
                  <c:v>0.58620689655172442</c:v>
                </c:pt>
                <c:pt idx="3">
                  <c:v>0.69402985074626888</c:v>
                </c:pt>
                <c:pt idx="4">
                  <c:v>0.68656716417910457</c:v>
                </c:pt>
                <c:pt idx="5">
                  <c:v>0.5594405594405597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Sheet1!$E$25</c:f>
              <c:strCache>
                <c:ptCount val="1"/>
                <c:pt idx="0">
                  <c:v>top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7030A0"/>
              </a:solidFill>
            </c:spPr>
          </c:marker>
          <c:dLbls>
            <c:dLbl>
              <c:idx val="1"/>
              <c:layout>
                <c:manualLayout>
                  <c:x val="0"/>
                  <c:y val="1.7505470459518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7030A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Sheet1!$A$25:$A$30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100</c:v>
                </c:pt>
                <c:pt idx="3">
                  <c:v>200</c:v>
                </c:pt>
                <c:pt idx="4">
                  <c:v>200</c:v>
                </c:pt>
                <c:pt idx="5">
                  <c:v>260</c:v>
                </c:pt>
              </c:numCache>
            </c:numRef>
          </c:xVal>
          <c:yVal>
            <c:numRef>
              <c:f>Sheet1!$I$25:$I$30</c:f>
              <c:numCache>
                <c:formatCode>0.00</c:formatCode>
                <c:ptCount val="6"/>
                <c:pt idx="0">
                  <c:v>0.15570934256055394</c:v>
                </c:pt>
                <c:pt idx="1">
                  <c:v>0.13821138211382142</c:v>
                </c:pt>
                <c:pt idx="2">
                  <c:v>0.1699604743083005</c:v>
                </c:pt>
                <c:pt idx="3">
                  <c:v>0.15000000000000016</c:v>
                </c:pt>
                <c:pt idx="4">
                  <c:v>0.20472440944881889</c:v>
                </c:pt>
                <c:pt idx="5">
                  <c:v>0.15570934256055394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8722176"/>
        <c:axId val="78724096"/>
      </c:scatterChart>
      <c:valAx>
        <c:axId val="7872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Distance inside the tank [cm]</a:t>
                </a:r>
              </a:p>
            </c:rich>
          </c:tx>
          <c:layout>
            <c:manualLayout>
              <c:xMode val="edge"/>
              <c:yMode val="edge"/>
              <c:x val="0.34924682226505688"/>
              <c:y val="0.935215056542440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8724096"/>
        <c:crosses val="autoZero"/>
        <c:crossBetween val="midCat"/>
      </c:valAx>
      <c:valAx>
        <c:axId val="7872409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Emissivity</a:t>
                </a:r>
              </a:p>
            </c:rich>
          </c:tx>
          <c:layout>
            <c:manualLayout>
              <c:xMode val="edge"/>
              <c:yMode val="edge"/>
              <c:x val="1.092374799970906E-2"/>
              <c:y val="0.4633233974855988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78722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597673805639359"/>
          <c:y val="0.38420431917821102"/>
          <c:w val="0.16875226058917692"/>
          <c:h val="0.497501986958714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0.11683</cdr:x>
      <cdr:y>0.26154</cdr:y>
    </cdr:from>
    <cdr:to>
      <cdr:x>0.27135</cdr:x>
      <cdr:y>0.35385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1224136"/>
          <a:ext cx="128505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dirty="0"/>
            <a:t>Anode </a:t>
          </a:r>
          <a:endParaRPr lang="en-GB" sz="1100" dirty="0" smtClean="0"/>
        </a:p>
        <a:p xmlns:a="http://schemas.openxmlformats.org/drawingml/2006/main">
          <a:pPr algn="ctr"/>
          <a:r>
            <a:rPr lang="en-GB" sz="1100" dirty="0" smtClean="0"/>
            <a:t>side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0.65366</cdr:x>
      <cdr:y>0.27692</cdr:y>
    </cdr:from>
    <cdr:to>
      <cdr:x>0.7865</cdr:x>
      <cdr:y>0.33971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36096" y="1296144"/>
          <a:ext cx="1104752" cy="293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Cathode </a:t>
          </a:r>
          <a:endParaRPr lang="en-GB" sz="1100" dirty="0" smtClean="0"/>
        </a:p>
        <a:p xmlns:a="http://schemas.openxmlformats.org/drawingml/2006/main">
          <a:pPr algn="ctr"/>
          <a:r>
            <a:rPr lang="en-GB" sz="1100" dirty="0" smtClean="0"/>
            <a:t>side</a:t>
          </a:r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7990-B265-43E6-AD70-30566E6DA6D2}" type="datetimeFigureOut">
              <a:rPr lang="en-CA" smtClean="0"/>
              <a:pPr/>
              <a:t>06/11/2012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1C18-0FA8-44F7-A745-AD7C9BC966D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Aspects of heat transfer from ferrite to metal in ultra-high vacuum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F. Caspers &amp; M.J. Barnes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Near-Field Effects</a:t>
            </a:r>
            <a:endParaRPr lang="en-CA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99992" y="764704"/>
            <a:ext cx="4276393" cy="5688632"/>
            <a:chOff x="4499992" y="764704"/>
            <a:chExt cx="4276393" cy="56886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7" t="15192" r="57230" b="15596"/>
            <a:stretch/>
          </p:blipFill>
          <p:spPr bwMode="auto">
            <a:xfrm>
              <a:off x="4499992" y="1248360"/>
              <a:ext cx="4276393" cy="520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5292080" y="1124744"/>
              <a:ext cx="1944216" cy="345638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21992" y="764704"/>
              <a:ext cx="1282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“Contact”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36296" y="1124744"/>
              <a:ext cx="720080" cy="3456384"/>
            </a:xfrm>
            <a:prstGeom prst="roundRect">
              <a:avLst/>
            </a:prstGeom>
            <a:solidFill>
              <a:srgbClr val="FFD1D1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60232" y="476672"/>
            <a:ext cx="213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Classical radiation regime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92696"/>
            <a:ext cx="4392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C.M. Hargreaves, “Electromagnetic proximity effects and their consequences for radiation shielding”, Fifth Cryogenic Engineering Conference.</a:t>
            </a:r>
          </a:p>
          <a:p>
            <a:endParaRPr lang="en-GB" dirty="0"/>
          </a:p>
          <a:p>
            <a:r>
              <a:rPr lang="en-GB" dirty="0" smtClean="0"/>
              <a:t>Plot shows: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area: classical radiation regime, for spacing between black surfaces greater than one wavelength.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Blue area: energy transfer with both evanescent waves AND classical travelling waves. One can describe this phenomenon as infra-red tunnelling – which works well even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etween shiny surfaces where classical heat transfer by radiation would be very low (due to low emissivity).</a:t>
            </a:r>
          </a:p>
          <a:p>
            <a:endParaRPr lang="en-GB" dirty="0" smtClean="0"/>
          </a:p>
          <a:p>
            <a:r>
              <a:rPr lang="en-GB" dirty="0" smtClean="0"/>
              <a:t>There is a smooth transition between radiation and contact regimes – by applying mechanical pressure, size of the gap is simply reduced.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800" b="1" dirty="0">
                <a:solidFill>
                  <a:schemeClr val="tx2"/>
                </a:solidFill>
              </a:rPr>
              <a:t>2D FEM Modelling of MKI Kicker </a:t>
            </a:r>
            <a:r>
              <a:rPr lang="en-GB" sz="3800" b="1" dirty="0" smtClean="0">
                <a:solidFill>
                  <a:schemeClr val="tx2"/>
                </a:solidFill>
              </a:rPr>
              <a:t>Magnet (1)</a:t>
            </a:r>
            <a:endParaRPr lang="en-GB" sz="38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3393413" cy="39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4899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ε</a:t>
            </a:r>
            <a:r>
              <a:rPr lang="en-GB" sz="1400" b="1" dirty="0" smtClean="0"/>
              <a:t>_tank=0.05</a:t>
            </a:r>
          </a:p>
          <a:p>
            <a:r>
              <a:rPr lang="el-GR" sz="1400" b="1" dirty="0" smtClean="0"/>
              <a:t>ε</a:t>
            </a:r>
            <a:r>
              <a:rPr lang="en-GB" sz="1400" b="1" dirty="0" smtClean="0"/>
              <a:t>_ferrite=0.9</a:t>
            </a:r>
            <a:endParaRPr lang="en-GB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995937" y="1258780"/>
            <a:ext cx="4866480" cy="3979712"/>
            <a:chOff x="3995937" y="1258780"/>
            <a:chExt cx="4866480" cy="39797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t="19357" r="6335" b="5073"/>
            <a:stretch/>
          </p:blipFill>
          <p:spPr bwMode="auto">
            <a:xfrm>
              <a:off x="4242849" y="1258780"/>
              <a:ext cx="4619568" cy="3610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64088" y="486916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Tank Emissivity</a:t>
              </a:r>
              <a:endParaRPr lang="en-GB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-5400000">
              <a:off x="2452411" y="2812286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Maximum ferrite temperature [˚C]</a:t>
              </a:r>
              <a:endParaRPr lang="en-GB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51571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Maximum ferrite temperature is greatly dependent upon emissivity of inside of metal tank (ferrite emissivity: 0.8 - 0.9): high emissivity gives good thermal radiation.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5807005"/>
            <a:ext cx="51125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Thermal modelling courtesy of Marco Garlasche.</a:t>
            </a:r>
          </a:p>
          <a:p>
            <a:r>
              <a:rPr lang="en-GB" dirty="0" smtClean="0"/>
              <a:t>MKI Strategy Meeting, 11/05/2012.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836712"/>
            <a:ext cx="429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100W power deposition in MKI ferrite yoke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11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6692" y="1124744"/>
            <a:ext cx="417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Convection coefficient [W/m2-K </a:t>
            </a:r>
            <a:r>
              <a:rPr lang="en-GB" i="1" dirty="0"/>
              <a:t>@ 22 °</a:t>
            </a:r>
            <a:r>
              <a:rPr lang="en-GB" i="1" dirty="0" smtClean="0"/>
              <a:t>C]:</a:t>
            </a:r>
            <a:endParaRPr lang="en-GB" i="1" dirty="0"/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5 	</a:t>
            </a:r>
            <a:r>
              <a:rPr lang="en-GB" dirty="0" smtClean="0"/>
              <a:t>0.25	</a:t>
            </a:r>
            <a:r>
              <a:rPr lang="en-GB" dirty="0" smtClean="0">
                <a:solidFill>
                  <a:srgbClr val="0070C0"/>
                </a:solidFill>
              </a:rPr>
              <a:t>0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6" y="75541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nalyses performed for different external tank convection </a:t>
            </a:r>
            <a:r>
              <a:rPr lang="en-GB" dirty="0"/>
              <a:t>coefficients (100W power deposition in MKI ferrite </a:t>
            </a:r>
            <a:r>
              <a:rPr lang="en-GB" dirty="0" smtClean="0"/>
              <a:t>yoke)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9086"/>
            <a:ext cx="3384376" cy="38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dirty="0" smtClean="0">
                <a:solidFill>
                  <a:schemeClr val="tx2"/>
                </a:solidFill>
              </a:rPr>
              <a:t>2D FEM Modelling of MKI Kicker Magnet (2)</a:t>
            </a:r>
            <a:endParaRPr lang="en-GB" sz="3800" b="1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74676" y="1556792"/>
            <a:ext cx="4443494" cy="3744416"/>
            <a:chOff x="4274676" y="1916832"/>
            <a:chExt cx="4443494" cy="37444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92" y="2151903"/>
              <a:ext cx="4071478" cy="3158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274676" y="1916832"/>
              <a:ext cx="4041740" cy="3744416"/>
              <a:chOff x="4274676" y="1916832"/>
              <a:chExt cx="4041740" cy="374441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364088" y="5291916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Tank Emissivity</a:t>
                </a:r>
                <a:endParaRPr lang="en-GB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2731150" y="3460358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Maximum ferrite temperature [˚C]</a:t>
                </a:r>
                <a:endParaRPr lang="en-GB" b="1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804248" y="458112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5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0232" y="3789040"/>
              <a:ext cx="769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0.25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40251" y="3059668"/>
              <a:ext cx="58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0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520" y="53012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Maximum ferrite temperature is also greatly dependent upon external cooling of tank – this is especially true for high power depositions.</a:t>
            </a:r>
            <a:endParaRPr lang="en-GB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67544" y="477798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ε</a:t>
            </a:r>
            <a:r>
              <a:rPr lang="en-GB" sz="1400" b="1" dirty="0" smtClean="0"/>
              <a:t>_tank=0.05</a:t>
            </a:r>
          </a:p>
          <a:p>
            <a:r>
              <a:rPr lang="el-GR" sz="1400" b="1" dirty="0" smtClean="0"/>
              <a:t>ε</a:t>
            </a:r>
            <a:r>
              <a:rPr lang="en-GB" sz="1400" b="1" dirty="0" smtClean="0"/>
              <a:t>_ferrite=0.9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07904" y="5877272"/>
            <a:ext cx="51125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Thermal modelling courtesy of Marco Garlasche.</a:t>
            </a:r>
          </a:p>
          <a:p>
            <a:r>
              <a:rPr lang="en-GB" dirty="0" smtClean="0"/>
              <a:t>MKI Strategy Meeting, 11/05/2012.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6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Measurements of MKI12 </a:t>
            </a:r>
            <a:r>
              <a:rPr lang="en-US" sz="3600" b="1" dirty="0">
                <a:solidFill>
                  <a:schemeClr val="tx2"/>
                </a:solidFill>
              </a:rPr>
              <a:t>tank </a:t>
            </a:r>
            <a:r>
              <a:rPr lang="en-US" sz="3600" b="1" dirty="0" smtClean="0">
                <a:solidFill>
                  <a:schemeClr val="tx2"/>
                </a:solidFill>
              </a:rPr>
              <a:t>emissivity following an ion bombardment treatment 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33523"/>
              </p:ext>
            </p:extLst>
          </p:nvPr>
        </p:nvGraphicFramePr>
        <p:xfrm>
          <a:off x="0" y="1916832"/>
          <a:ext cx="83164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2564904"/>
            <a:ext cx="37444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Data courtesy of Wim Weterings.</a:t>
            </a:r>
          </a:p>
          <a:p>
            <a:r>
              <a:rPr lang="en-GB" dirty="0" smtClean="0"/>
              <a:t>MKI Strategy Meeting, 31/10/2012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40675" r="28738"/>
          <a:stretch>
            <a:fillRect/>
          </a:stretch>
        </p:blipFill>
        <p:spPr bwMode="auto">
          <a:xfrm>
            <a:off x="6290119" y="1124744"/>
            <a:ext cx="28538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34076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Tanks emissivity before treatment ~0.1: in places emissivity is increased to 0.7. Second treatment to be applied to try and achieve uniformly high emissivity on inside of tank.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2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800" b="1" dirty="0">
                <a:solidFill>
                  <a:schemeClr val="tx2"/>
                </a:solidFill>
              </a:rPr>
              <a:t>How to Improve Heat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Increase emissivity of surface of “heat source” and “heat sink”;</a:t>
            </a:r>
          </a:p>
          <a:p>
            <a:r>
              <a:rPr lang="en-GB" dirty="0" smtClean="0"/>
              <a:t>We cannot easily braze to a metallic surface – because of differential expansion coefficients: only feasible with small volumes and mechanical pre-stress (delicate and risky).</a:t>
            </a:r>
          </a:p>
          <a:p>
            <a:r>
              <a:rPr lang="en-GB" dirty="0" smtClean="0"/>
              <a:t>Alternative solutions for heat transfer include:</a:t>
            </a:r>
          </a:p>
          <a:p>
            <a:pPr lvl="1"/>
            <a:r>
              <a:rPr lang="en-GB" dirty="0"/>
              <a:t>ion bombardment of metallic surface to increase emissivity (see next slide);</a:t>
            </a:r>
          </a:p>
          <a:p>
            <a:pPr lvl="2"/>
            <a:r>
              <a:rPr lang="en-GB" dirty="0"/>
              <a:t>Vacuum evaluation required.</a:t>
            </a:r>
          </a:p>
          <a:p>
            <a:pPr lvl="2"/>
            <a:r>
              <a:rPr lang="en-GB" dirty="0"/>
              <a:t>Bake-out evaluation required.</a:t>
            </a:r>
          </a:p>
          <a:p>
            <a:pPr lvl="1"/>
            <a:r>
              <a:rPr lang="en-GB" dirty="0" smtClean="0"/>
              <a:t> plasma spray technology of thin ferrite layers (avoids expansion problems, but cannot be cut mechanically). Emissivity measured to be ~0.85;</a:t>
            </a:r>
          </a:p>
          <a:p>
            <a:pPr lvl="2"/>
            <a:r>
              <a:rPr lang="en-GB" dirty="0" smtClean="0"/>
              <a:t>Vacuum evaluation required.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Where applicable: direct liquid cooling of heat source (not necessarily applicable where there is high voltage).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6856" y="6448251"/>
            <a:ext cx="2133600" cy="365125"/>
          </a:xfrm>
        </p:spPr>
        <p:txBody>
          <a:bodyPr/>
          <a:lstStyle/>
          <a:p>
            <a:r>
              <a:rPr lang="en-GB" dirty="0" smtClean="0"/>
              <a:t>6 November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2856" y="6448251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3856" y="6448251"/>
            <a:ext cx="2895600" cy="365125"/>
          </a:xfrm>
        </p:spPr>
        <p:txBody>
          <a:bodyPr/>
          <a:lstStyle/>
          <a:p>
            <a:r>
              <a:rPr lang="en-GB" dirty="0" err="1" smtClean="0"/>
              <a:t>LRFF</a:t>
            </a:r>
            <a:r>
              <a:rPr lang="en-GB" dirty="0" smtClean="0"/>
              <a:t> Meeting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15752"/>
          <a:stretch/>
        </p:blipFill>
        <p:spPr>
          <a:xfrm>
            <a:off x="7308304" y="4041068"/>
            <a:ext cx="1644945" cy="15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523</Words>
  <Application>Microsoft Office PowerPoint</Application>
  <PresentationFormat>On-screen Show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Aspects of heat transfer from ferrite to metal in ultra-high vacuum</vt:lpstr>
      <vt:lpstr>Near-Field Effects</vt:lpstr>
      <vt:lpstr>2D FEM Modelling of MKI Kicker Magnet (1)</vt:lpstr>
      <vt:lpstr>PowerPoint Presentation</vt:lpstr>
      <vt:lpstr>Measurements of MKI12 tank emissivity following an ion bombardment treatment </vt:lpstr>
      <vt:lpstr>How to Improve Heat Transfer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barnesm</dc:creator>
  <cp:lastModifiedBy>Mike Barnes</cp:lastModifiedBy>
  <cp:revision>80</cp:revision>
  <dcterms:created xsi:type="dcterms:W3CDTF">2012-01-18T12:29:35Z</dcterms:created>
  <dcterms:modified xsi:type="dcterms:W3CDTF">2012-11-06T07:53:55Z</dcterms:modified>
</cp:coreProperties>
</file>